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7"/>
    <p:restoredTop sz="94674"/>
  </p:normalViewPr>
  <p:slideViewPr>
    <p:cSldViewPr snapToGrid="0">
      <p:cViewPr varScale="1">
        <p:scale>
          <a:sx n="102" d="100"/>
          <a:sy n="102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1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0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72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1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2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5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5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26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84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3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9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89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6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442DF95-DD62-4B86-9623-F0A6B09BBAE5}" type="datetimeFigureOut">
              <a:rPr lang="en-US" smtClean="0"/>
              <a:t>7/10/22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2CC4975-A44A-44C3-A56D-91670F1C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93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25233" y="5216867"/>
            <a:ext cx="9144000" cy="1157289"/>
          </a:xfrm>
        </p:spPr>
        <p:txBody>
          <a:bodyPr anchor="ctr"/>
          <a:lstStyle/>
          <a:p>
            <a:pPr algn="ctr"/>
            <a:r>
              <a:rPr lang="uk-UA" dirty="0">
                <a:latin typeface="Bahnschrift SemiBold" panose="020B0502040204020203" pitchFamily="34" charset="0"/>
              </a:rPr>
              <a:t>ЯК ПИСАТИ МОТИВАЦІЙНИЙ ЛИСТ:</a:t>
            </a:r>
          </a:p>
          <a:p>
            <a:pPr algn="ctr"/>
            <a:r>
              <a:rPr lang="uk-UA" dirty="0">
                <a:latin typeface="Bahnschrift SemiBold" panose="020B0502040204020203" pitchFamily="34" charset="0"/>
              </a:rPr>
              <a:t>роз'яснення і приклади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5A1A0C-BE33-9CED-BAC9-B3DB7EE2C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81" y="604760"/>
            <a:ext cx="6800850" cy="40251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C8A7DA-8834-EDE0-7881-965A8ABF6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435713"/>
            <a:ext cx="1506108" cy="1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ВСТУП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Перед тим, як писати мотиваційний лист, я ретельно переглянув й ознайомився з навчальними освітніми програмами закладів вищої освіти України. Проте, я глибоко переконаний, що саме Дніпровський національний університет дасть змогу мені реалізувати свої філологічні здібності.</a:t>
            </a:r>
          </a:p>
          <a:p>
            <a:pPr marL="0" indent="0" algn="just">
              <a:buNone/>
            </a:pPr>
            <a:r>
              <a:rPr lang="ru-RU" dirty="0"/>
              <a:t>	По-перше,</a:t>
            </a:r>
          </a:p>
          <a:p>
            <a:pPr marL="0" indent="0" algn="just">
              <a:buNone/>
            </a:pPr>
            <a:r>
              <a:rPr lang="ru-RU" dirty="0"/>
              <a:t>	По-друге,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9C7E0A-36BA-D8A1-DCEF-BCE36CE54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4492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ОСНОВНА ЧАСТИНА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6607" y="1446835"/>
            <a:ext cx="10857053" cy="4730128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ЗАЦІКАВЛЕННЯ,		УСПІХИ В 		          ВОЛОДІННЯ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ЗДОБУТКИ,			ПОПЕРЕДНЬОМУ         ІНОЗЕМНИМИ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НАВИЧКИ, ЗДІБНОСТІ	НАВЧАННІ; УЧАСТЬ    МОВАМИ;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АБІТУРІЄНТА			В ОЛІМПІАДАХ,		СОЦІАЛЬНІ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	КОНКУРСАХ		ЗДОБУТКИ;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					ДОСВІД </a:t>
            </a:r>
          </a:p>
        </p:txBody>
      </p:sp>
      <p:sp>
        <p:nvSpPr>
          <p:cNvPr id="4" name="Стрілка вниз 3"/>
          <p:cNvSpPr/>
          <p:nvPr/>
        </p:nvSpPr>
        <p:spPr>
          <a:xfrm>
            <a:off x="1932973" y="1690688"/>
            <a:ext cx="484632" cy="1276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ілка вниз 4"/>
          <p:cNvSpPr/>
          <p:nvPr/>
        </p:nvSpPr>
        <p:spPr>
          <a:xfrm>
            <a:off x="6158754" y="1690688"/>
            <a:ext cx="484632" cy="1276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Стрілка вниз 5"/>
          <p:cNvSpPr/>
          <p:nvPr/>
        </p:nvSpPr>
        <p:spPr>
          <a:xfrm>
            <a:off x="9757458" y="1690688"/>
            <a:ext cx="484632" cy="1276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ОСНОВНА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	Батьки мого близького друга є адвокатами. Розмовляючи з ними про їхню професію, я багато довідався про непросту й самовіддану роботу захисника, труднощі з якими зустрічають прості люди, коли їхні права порушують, а також про важливість ролі адвоката в їх захисті. Це стало для мене тим стимулом, який надихнув мене обрати професію юриста. Останні роки навчання в школі я посилено вивчав предмети, які будуть важливими для мене, як для майбутнього юриста. Я маю високі бали з правознавства, історії, математики, української та англійської мов, фізкультури. Крім того, я активно займаюся спортом, оскільки вважаю, що хороше здоров’я є надзвичайно важливим для непростої юридичної роботи. Глибоко переконаний, що юриспруденція є надзвичайно важливою для суспільства, адже вона не лише дає змогу якісно захищати права людей, але й знаходити нові шляхи розвʼязання соціальних та глобальних проблем за допомогою юридичної діяльності та правотворчості.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9109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ОСНОВНА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Особливо цікавим для мене є вивчення кримінального та кримінально-процесуального права, адже в майбутньому я бачу себе, насамперед, адвокатом, який захищатиме людей від несправедливого кримінального переслідування. Як мені відомо, на юридичному факультеті Вашого університету діє кафедра кримінального права, викладачами якої є відомі в Україні та світі науковці і практики, зокрема проф. «ім’я та прізвище», доц. «ім’я та прізвище», доц. «ім’я та прізвище».</a:t>
            </a:r>
          </a:p>
          <a:p>
            <a:pPr marL="0" indent="0" algn="just">
              <a:buNone/>
            </a:pPr>
            <a:r>
              <a:rPr lang="ru-RU" dirty="0"/>
              <a:t>	Навчаючись в університеті, я хотів би також брати участь у студентському житті, допомагати студентам молодших курсів розвинути власний потенціал, подолати перешкоди та досягти своєї мети в навчанні та професійному розвитку.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1721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ОСНОВНА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Завершуючи останній рік навчання у «назва школи» школі, я витратив чимало часу та зусиль, вивчаючи предмети, що відображають мою професійну зацікавленість. Я маю найвищі оцінки з таких предметів, як математика, економіка, правознавство, англійська мова. Мій інтерес до зазначених дисциплін дав змогу моїм вчителям залучати мене до участі у різних змаганнях та олімпіадах, де я здебільшого здобував призові місця. Так, наприклад, я зайняв перше місце на «назва олімпіади» і друге місце на «назва олімпіади» олімпіадах. Мене також дуже цікавить можливість роботи в команді, участь у наукових та професійних заходах, що організовуються Вашим університетом, участь у громадській роботі університету, а також можливість допомагати в навчанні друзям та однокурсникам. Я впевнений, що участь у таких видах діяльності допоможе мені на шляху до особистого зростання і розвитку моїх лідерських здібностей, які є необхідними для досягнення мети.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0476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ОСНОВНА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Моєю основною метою є створення та розвиток власного бізнесу на міжнародному рівні. Саме через це я вивчав інформацію про різні університети та їхні бакалаврські програми, які б допомогли мені досягнути моєї мети. Коли я довідався про спеціалізацію «назва спеціальності чи спеціалізації» у Вашому університеті, у мене з’явилося бажання навчатися саме тут. З інформації, розміщеної на Вашому сайті, я довідався, що за обраною мною спеціальністю вивчають дисципліни пов’язані як з національним, так і міжнародним бізнесом, а також значну увагу приділяють розвитку у студентів практичних навичок, які є необхідними для створення власного бізнесу. Тож, проаналізувавши та усвідомивши інформацію про зазначену вище програму, я усвідомив, що вона є найкращою для мене з багатьох причин.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0159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ОСНОВНА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Насамперед тому, що ця освітня програма охоплює галузі, які мене цікавлять найбільше: економіка, менеджмент та управління підприємствами, фінанси, маркетинг і комунікації. Як майбутній засновник та власник міжнародного бізнесу, я повинен бути фахівцем у цих сферах, здатним аналізувати та розвʼязувати проблеми, з якими мені доведеться зустрітися. Я переконаний, що практичні заняття з цих навчальних дисциплін та практика на підприємствах, проходження якої забезпечує Ваш університет, допоможуть мені здобути необхідні знання та навички.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7241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ОСНОВНА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Протягом навчання в школі я виявив, що мені подобаються іноземні мови і в мене є пристрасть до їх опанування. Окрім англійської, я розмовляю також німецькою та французькою мовами. Однак найбільше мені сподобались уроки англійської мови, оскільки ці заняття були для мене дуже цікавими та захоплюючими. Я маю високі оцінки з цього предмету і тому завжди брав участь у змаганнях та олімпіадах. Завдяки своїй працездатності й наполегливості, я зайняв перше місце на «назва олімпіади/змагання» і друге місце на «назва олімпіади/змагання».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9245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ОСНОВНА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	У школі я допомагав вчителю англійської мови у проведенні факультативу, а також допомагав своїм однокласникам вивчати граматику, намагаючись спростити і пояснити правила легким для них способом. Мене дуже захопило все те, що я дізнався на уроках англійської мови та під час роботи в перекладацькому бюро. За порадою мого вчителя я прочитав багато цікавої літератури з таких предметів, як лінгвістика, граматика, переклад та психолінгвістика. Особливо мене вразили такі праці як «назва книг та імена авторів». Тому я вирішив продовжити навчання в галузі мовознавства, щоб поглибити свої знання.</a:t>
            </a:r>
          </a:p>
          <a:p>
            <a:pPr marL="0" indent="0" algn="just">
              <a:buNone/>
            </a:pPr>
            <a:r>
              <a:rPr lang="ru-RU" dirty="0"/>
              <a:t>	Дійсно, багато причин змусили мене обрати навчання в «Назва університету», але три з них є основними:</a:t>
            </a:r>
          </a:p>
          <a:p>
            <a:pPr marL="0" indent="0" algn="just">
              <a:buNone/>
            </a:pPr>
            <a:r>
              <a:rPr lang="ru-RU" dirty="0"/>
              <a:t>•   1. .................................................;</a:t>
            </a:r>
          </a:p>
          <a:p>
            <a:pPr marL="0" indent="0" algn="just">
              <a:buNone/>
            </a:pPr>
            <a:r>
              <a:rPr lang="ru-RU" dirty="0"/>
              <a:t>•   2. .................................................;</a:t>
            </a:r>
          </a:p>
          <a:p>
            <a:pPr marL="0" indent="0" algn="just">
              <a:buNone/>
            </a:pPr>
            <a:r>
              <a:rPr lang="ru-RU" dirty="0"/>
              <a:t>•   3. ..................................................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3391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ЗАКЛЮЧНА ЧАСТИНА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ПІДСУМОК			ПОДЯКА			ГОТОВНІСТЬ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(2-3 РЕЧЕННЯ)						НАВЧАТИСЯ;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				НАДІЯ НА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				ПОЗИТИВНЕ</a:t>
            </a:r>
          </a:p>
          <a:p>
            <a:pPr marL="0" indent="0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				РІШЕННЯ</a:t>
            </a:r>
            <a:endParaRPr lang="en-US" dirty="0"/>
          </a:p>
        </p:txBody>
      </p:sp>
      <p:sp>
        <p:nvSpPr>
          <p:cNvPr id="4" name="Стрілка вниз 3"/>
          <p:cNvSpPr/>
          <p:nvPr/>
        </p:nvSpPr>
        <p:spPr>
          <a:xfrm>
            <a:off x="2095017" y="1825624"/>
            <a:ext cx="484632" cy="1149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Стрілка вниз 4"/>
          <p:cNvSpPr/>
          <p:nvPr/>
        </p:nvSpPr>
        <p:spPr>
          <a:xfrm>
            <a:off x="5416952" y="1825623"/>
            <a:ext cx="484632" cy="1149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Стрілка вниз 5"/>
          <p:cNvSpPr/>
          <p:nvPr/>
        </p:nvSpPr>
        <p:spPr>
          <a:xfrm>
            <a:off x="9410218" y="1825622"/>
            <a:ext cx="484632" cy="1149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3E7C14-1D3A-488D-A2EB-5F70916B9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3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ВИМОГИ ДО </a:t>
            </a:r>
            <a:br>
              <a:rPr lang="uk-UA" sz="3600" dirty="0"/>
            </a:br>
            <a:r>
              <a:rPr lang="uk-UA" sz="3600" dirty="0"/>
              <a:t>МОТИВАЦІЙНОГО ЛИСТА</a:t>
            </a:r>
            <a:endParaRPr lang="en-US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20000" y="1440494"/>
            <a:ext cx="10233800" cy="5248405"/>
          </a:xfrm>
        </p:spPr>
        <p:txBody>
          <a:bodyPr>
            <a:normAutofit fontScale="85000" lnSpcReduction="20000"/>
          </a:bodyPr>
          <a:lstStyle/>
          <a:p>
            <a:endParaRPr lang="ru-UA" dirty="0"/>
          </a:p>
          <a:p>
            <a:pPr marL="0" indent="0" algn="ctr">
              <a:buNone/>
            </a:pPr>
            <a:r>
              <a:rPr lang="uk-UA" b="1" dirty="0"/>
              <a:t>Згідно з Правилами прийому </a:t>
            </a:r>
            <a:r>
              <a:rPr lang="ru-UA" b="1" dirty="0"/>
              <a:t>на навчання для здобуття вищої освіти у Дніпровському національному університеті імені Олеся Гончара в 2022 році </a:t>
            </a:r>
          </a:p>
          <a:p>
            <a:r>
              <a:rPr lang="ru-UA" dirty="0"/>
              <a:t>мотиваційний лист має бути адресований ректорові університету ; </a:t>
            </a:r>
          </a:p>
          <a:p>
            <a:r>
              <a:rPr lang="ru-UA" dirty="0"/>
              <a:t>має містити повне прізвище, імя та по батькові вступника, число, місяць, рік та місце народження, домашню адресу;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UA" dirty="0"/>
              <a:t>має місти обґрунтування вибору спеціальності (освітньої програми);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UA" dirty="0"/>
              <a:t>за наявності, потрібно окреслити участь у позашкільному житті (гуртки, студії), в олімпіадах, фахових конкурсах, хобі, досвід роботи (за наявності), досві</a:t>
            </a:r>
            <a:r>
              <a:rPr lang="uk-UA" dirty="0" err="1"/>
              <a:t>д</a:t>
            </a:r>
            <a:r>
              <a:rPr lang="uk-UA" dirty="0"/>
              <a:t> </a:t>
            </a:r>
            <a:r>
              <a:rPr lang="ru-UA" dirty="0"/>
              <a:t>волонтерства</a:t>
            </a:r>
            <a:r>
              <a:rPr lang="uk-UA" dirty="0"/>
              <a:t>, </a:t>
            </a:r>
            <a:r>
              <a:rPr lang="ru-UA" dirty="0"/>
              <a:t>практики, участь у проєктах, майстер-класах, тренінгах </a:t>
            </a:r>
            <a:r>
              <a:rPr lang="uk-UA" dirty="0"/>
              <a:t>тощо;</a:t>
            </a:r>
            <a:r>
              <a:rPr lang="ru-UA" dirty="0"/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UA" dirty="0"/>
              <a:t>має містити аналіз досягнень та особистих якостей; </a:t>
            </a:r>
          </a:p>
          <a:p>
            <a:r>
              <a:rPr lang="ru-UA" dirty="0"/>
              <a:t>додатками до мотиваційного листа можуть бути документи (копії), що підтверджують викладене. 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76D62-E84D-DB65-54A6-A35FF9DF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ЗАКЛЮЧНА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Я розумію, що навчання у Вашому університеті є непростим, вимагає відповідальності та значних зусиль, однак я вважаю, що зможу протистояти будь-яким проблемам, з якими, можливо, зіткнуся під час навчання та отримаю максимум знань та досвіду завдяки обраній навчальній програмі. Я зможу не лише добре навчатися, але й сподіваюся стати гідним членом студентського колективу.</a:t>
            </a:r>
          </a:p>
          <a:p>
            <a:pPr marL="0" indent="0" algn="just">
              <a:buNone/>
            </a:pPr>
            <a:r>
              <a:rPr lang="ru-RU" dirty="0"/>
              <a:t>Дякую за Вашу увагу та приділений мені час.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 повагою – __________________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D3413-78B2-AC36-1837-01FEB1519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7424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ЗАКЛЮЧНА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9325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	Я впевнений, що знання, які я отримаю навчаючись у Вашому університеті можна буде застосовувати в майбутньому для того, щоб стати справжнім фахівцем у галузі права.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	На завершення хочу додати, що я щиро прагну навчатися на юридичному факультеті «назва факультету» університету, і я переконаний у тому, що навчання за освітньою програмою – бакалавр зі спеціальності «Право» найкращим чином сприятиме моєму розвитку як адвоката високого рівня.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	Щиро дякую, що розглянули мою заяву і сподіваюсь на Вашу позитивну відповідь.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	З повагою - ______________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2613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ЗАКЛЮЧНА ЧАСТИНА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2538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На завершення я хотів би додати, що я вмотивований здобути ступінь бакалавра «Філології» в «Назва університету», оскільки мрію поглиблено вивчати англійську мову.</a:t>
            </a:r>
          </a:p>
          <a:p>
            <a:pPr marL="0" indent="0" algn="just">
              <a:buNone/>
            </a:pPr>
            <a:r>
              <a:rPr lang="ru-RU" dirty="0"/>
              <a:t>	Я щиро сподіваюся, що Ви розглянете мого листа та позитивно оціните мою кандидатуру на навчання за спеціальністю «Англійська мова та література». З нетерпінням чекаю Вашої відповіді. Дякую, що приділили увагу.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З повагою –  ______________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4D35D2-AD8E-2677-AB53-F8762F324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34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224" y="681037"/>
            <a:ext cx="7028461" cy="922253"/>
          </a:xfrm>
        </p:spPr>
        <p:txBody>
          <a:bodyPr/>
          <a:lstStyle/>
          <a:p>
            <a:pPr algn="ctr"/>
            <a:r>
              <a:rPr lang="uk-UA" dirty="0"/>
              <a:t>БАЖАЄМО УСПІХІВ</a:t>
            </a:r>
            <a:endParaRPr lang="en-US" dirty="0"/>
          </a:p>
        </p:txBody>
      </p:sp>
      <p:pic>
        <p:nvPicPr>
          <p:cNvPr id="7" name="Объект 6" descr="Изображение выглядит как человек, люди, группа, академический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394CECFB-BC97-3BC2-71A2-CBF120824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77" y="1825625"/>
            <a:ext cx="7136590" cy="435133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C14D3B-901C-2FCE-6EE4-D6A3490B7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7" y="5427077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870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UA" dirty="0"/>
              <a:t>КРИТЕРІЇ ОЦІНЮВАННЯ МОТИВАЦІЙНОГО ЛИСТА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3282" y="2238984"/>
            <a:ext cx="10233800" cy="3432175"/>
          </a:xfrm>
        </p:spPr>
        <p:txBody>
          <a:bodyPr>
            <a:normAutofit/>
          </a:bodyPr>
          <a:lstStyle/>
          <a:p>
            <a:r>
              <a:rPr lang="ru-UA" dirty="0"/>
              <a:t>послідовність та аргументованість викладення; </a:t>
            </a:r>
          </a:p>
          <a:p>
            <a:r>
              <a:rPr lang="ru-UA" dirty="0"/>
              <a:t>вмотивованість вступника при виборі спеціальності (освітньої програми); </a:t>
            </a:r>
          </a:p>
          <a:p>
            <a:r>
              <a:rPr lang="ru-UA" dirty="0"/>
              <a:t>наявність граматичних помилок; </a:t>
            </a:r>
          </a:p>
          <a:p>
            <a:r>
              <a:rPr lang="ru-UA" dirty="0"/>
              <a:t>документи, що підтверджують викладене у листі; </a:t>
            </a:r>
          </a:p>
          <a:p>
            <a:r>
              <a:rPr lang="ru-UA" dirty="0"/>
              <a:t> загальне враження.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76D62-E84D-DB65-54A6-A35FF9DF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3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СТРУКТУРА МОТИВАЦІЙНОГО ЛИСТА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y-AM">
                <a:latin typeface="Times New Roman" panose="02020603050405020304" pitchFamily="18" charset="0"/>
                <a:cs typeface="Times New Roman" panose="02020603050405020304" pitchFamily="18" charset="0"/>
              </a:rPr>
              <a:t>֍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«ШАПКА»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֍ ШАНОБЛИВЕ ЗВЕРТАННЯ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֍ ВСТУП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֍ ОСНОВНА ЧАСТИНА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֍ ЗАКЛЮЧНА ЧАСТИНА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76D62-E84D-DB65-54A6-A35FF9DF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«ШАПКА»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							</a:t>
            </a:r>
            <a:r>
              <a:rPr lang="uk-UA" sz="2400" dirty="0"/>
              <a:t>Ректорові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					Дніпровського національного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					університету  імені Олеся Гончара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					проф. С. І. Оковитому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					 Іванченка Івана Івановича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                                                                             14.04.2006 р.н.,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                                                                             адреса: пр. Д. Яворницького, 36,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                                                                             м. Дніпро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					 е</a:t>
            </a:r>
            <a:r>
              <a:rPr lang="en-US" sz="2400" dirty="0"/>
              <a:t>-mail</a:t>
            </a:r>
            <a:r>
              <a:rPr lang="uk-UA" sz="2400" dirty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					 телефон: </a:t>
            </a:r>
            <a:endParaRPr lang="en-US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65A2CF-4FB0-3DBE-9ACF-41512AF0C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Шанобливе звертання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pPr marL="0" indent="0" algn="ctr">
              <a:buNone/>
            </a:pPr>
            <a:r>
              <a:rPr lang="uk-UA" b="1" dirty="0"/>
              <a:t>Вельмишановний Сергію Івановичу!</a:t>
            </a:r>
          </a:p>
          <a:p>
            <a:pPr marL="0" indent="0" algn="ctr">
              <a:buNone/>
            </a:pPr>
            <a:r>
              <a:rPr lang="uk-UA" i="1" dirty="0"/>
              <a:t>Або:</a:t>
            </a:r>
            <a:r>
              <a:rPr lang="uk-UA" b="1" dirty="0"/>
              <a:t>         Шановний пане ректоре!</a:t>
            </a:r>
            <a:endParaRPr lang="en-US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66364-8DED-266A-5348-71274CCC0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ВСТУП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27752" y="1690688"/>
            <a:ext cx="10233800" cy="4351338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ІНФОРМАЦІЯ		ДЖЕРЕЛА		МЕТА ТА ПРИЧИНИ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 АБІТУРІЄНТА	ІНФОРМАЦІЇ	ВСТУПУ НА ОБРАНУ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		ПРО ЗАКЛАД	ОСВІТНЮ ПРОГРАМУ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		ВИЩОЇ ОСВІТИ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1655179" y="1686337"/>
            <a:ext cx="484632" cy="133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Стрілка вниз 7"/>
          <p:cNvSpPr/>
          <p:nvPr/>
        </p:nvSpPr>
        <p:spPr>
          <a:xfrm>
            <a:off x="5541167" y="1686337"/>
            <a:ext cx="484632" cy="1325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Стрілка вниз 8"/>
          <p:cNvSpPr/>
          <p:nvPr/>
        </p:nvSpPr>
        <p:spPr>
          <a:xfrm>
            <a:off x="8942523" y="1686337"/>
            <a:ext cx="484632" cy="1316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971DAE-F20C-ADF3-8CAE-F56A1983A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dirty="0"/>
              <a:t>ВСТУП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Звертаюся до Вас щодо вступу на бакалаврську програму зі спеціальності «Право», у якій я дуже зацікавлений. Отримання ступеня «бакалавр права» в одному з найпрестижніших університетів України є моїм шансом збагатити свої знання, зрости особисто й професійно та зробити свій внесок у розвиток суспільства, захищаючи фундаментальні права і свободи людини і громадянина як в Україні, так і закордоном.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0EB9E4-DE1F-DD70-CA1D-35B4B9712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46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ВСТУП</a:t>
            </a:r>
            <a:br>
              <a:rPr lang="uk-UA" dirty="0"/>
            </a:br>
            <a:r>
              <a:rPr lang="uk-UA" i="1" dirty="0"/>
              <a:t>(приклад)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Я, ПІБ абітурієнта, звертаюся до Вас з приводу вступу за першим рівнем вищої освіти – бакалавр, за спеціальністю «назва спеціальності» «назва університету». Мене надзвичайно цікавить можливість у майбутньому розпочати кар’єру у сфері бізнесу, тож я зацікавлений навчатися за представленою університетською програмою. Я переконаний, що вона допоможе мені як у професійному, так і в особистому аспектах.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D1C35D-C3C2-25B0-DD69-EC5059AB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13" y="5257800"/>
            <a:ext cx="1220545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969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Глибина">
  <a:themeElements>
    <a:clrScheme name="Гли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и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и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TM04033923[[fn=Глибина]]</Template>
  <TotalTime>166</TotalTime>
  <Words>1832</Words>
  <Application>Microsoft Macintosh PowerPoint</Application>
  <PresentationFormat>Широкоэкранный</PresentationFormat>
  <Paragraphs>113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Bahnschrift SemiBold</vt:lpstr>
      <vt:lpstr>Corbel</vt:lpstr>
      <vt:lpstr>Times New Roman</vt:lpstr>
      <vt:lpstr>Глибина</vt:lpstr>
      <vt:lpstr>Презентация PowerPoint</vt:lpstr>
      <vt:lpstr>ВИМОГИ ДО  МОТИВАЦІЙНОГО ЛИСТА</vt:lpstr>
      <vt:lpstr>КРИТЕРІЇ ОЦІНЮВАННЯ МОТИВАЦІЙНОГО ЛИСТА </vt:lpstr>
      <vt:lpstr>СТРУКТУРА МОТИВАЦІЙНОГО ЛИСТА</vt:lpstr>
      <vt:lpstr>«ШАПКА»</vt:lpstr>
      <vt:lpstr>Шанобливе звертання</vt:lpstr>
      <vt:lpstr>ВСТУП</vt:lpstr>
      <vt:lpstr>ВСТУП (приклад)</vt:lpstr>
      <vt:lpstr>ВСТУП (приклад)</vt:lpstr>
      <vt:lpstr>ВСТУП (приклад)</vt:lpstr>
      <vt:lpstr>ОСНОВНА ЧАСТИНА</vt:lpstr>
      <vt:lpstr>ОСНОВНА ЧАСТИНА (приклад)</vt:lpstr>
      <vt:lpstr>ОСНОВНА ЧАСТИНА (приклад)</vt:lpstr>
      <vt:lpstr>ОСНОВНА ЧАСТИНА (приклад)</vt:lpstr>
      <vt:lpstr>ОСНОВНА ЧАСТИНА (приклад)</vt:lpstr>
      <vt:lpstr>ОСНОВНА ЧАСТИНА (приклад)</vt:lpstr>
      <vt:lpstr>ОСНОВНА ЧАСТИНА (приклад)</vt:lpstr>
      <vt:lpstr>ОСНОВНА ЧАСТИНА (приклад)</vt:lpstr>
      <vt:lpstr>ЗАКЛЮЧНА ЧАСТИНА</vt:lpstr>
      <vt:lpstr>ЗАКЛЮЧНА ЧАСТИНА (приклад)</vt:lpstr>
      <vt:lpstr>ЗАКЛЮЧНА ЧАСТИНА (приклад)</vt:lpstr>
      <vt:lpstr>ЗАКЛЮЧНА ЧАСТИНА (приклад)</vt:lpstr>
      <vt:lpstr>БАЖАЄМО УСПІХІВ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Тетяна Кедич</dc:creator>
  <cp:lastModifiedBy>Бахметьєва Алла Миколаївна</cp:lastModifiedBy>
  <cp:revision>18</cp:revision>
  <dcterms:created xsi:type="dcterms:W3CDTF">2022-07-08T14:48:34Z</dcterms:created>
  <dcterms:modified xsi:type="dcterms:W3CDTF">2022-07-10T17:14:32Z</dcterms:modified>
</cp:coreProperties>
</file>