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8"/>
  </p:notesMasterIdLst>
  <p:sldIdLst>
    <p:sldId id="346" r:id="rId2"/>
    <p:sldId id="345" r:id="rId3"/>
    <p:sldId id="306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15" r:id="rId26"/>
    <p:sldId id="279" r:id="rId27"/>
    <p:sldId id="283" r:id="rId28"/>
    <p:sldId id="284" r:id="rId29"/>
    <p:sldId id="282" r:id="rId30"/>
    <p:sldId id="285" r:id="rId31"/>
    <p:sldId id="286" r:id="rId32"/>
    <p:sldId id="287" r:id="rId33"/>
    <p:sldId id="295" r:id="rId34"/>
    <p:sldId id="296" r:id="rId35"/>
    <p:sldId id="297" r:id="rId36"/>
    <p:sldId id="298" r:id="rId37"/>
    <p:sldId id="318" r:id="rId38"/>
    <p:sldId id="322" r:id="rId39"/>
    <p:sldId id="320" r:id="rId40"/>
    <p:sldId id="321" r:id="rId41"/>
    <p:sldId id="309" r:id="rId42"/>
    <p:sldId id="344" r:id="rId43"/>
    <p:sldId id="311" r:id="rId44"/>
    <p:sldId id="312" r:id="rId45"/>
    <p:sldId id="319" r:id="rId46"/>
    <p:sldId id="30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66682-C39F-4AB8-9B85-36DB25F2C5D2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3D7F4-43FE-43A1-B485-5E345B75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4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37C952-E897-4674-B99B-5CBFBAC32E2A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296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FD33ED-FD44-49F3-AAB2-DA792D777AB3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00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D37063-0070-41CB-8FB2-551B3DD2B22F}" type="slidenum">
              <a:rPr lang="en-US" altLang="en-US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736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A58194-3863-4206-A7D0-26A594F7625D}" type="slidenum">
              <a:rPr lang="en-US" altLang="en-US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7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59BED4-58B5-44D9-9842-A91E978A400E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57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71177E-AB35-48C0-B40D-D175EAF264C0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11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7EE928-BAD2-4406-AAAF-FE49ACA40D77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33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8C1DF0-FF50-4F65-B61E-77CE8A513D44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CAA23A-7075-448B-9F1D-241B25DB3E4F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05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B86C41-EACD-42E5-8887-57C9440BC458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55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09484F-940A-405D-81BE-62062628238C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389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802342-324F-4DC2-9297-F9A8491383EE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19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6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4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6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2056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7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48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57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14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0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006B6-52CF-4E69-871B-AD9C8BC52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874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C53B6-38C4-466C-94E8-FC11FA70A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5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08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59A8A-ECE6-48F1-93F5-0D98BAB9A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68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4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5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7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9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2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0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8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9EEBD-77A2-4A1A-AD23-DF55951C8B6E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36E1C-F5C6-4E8F-B628-2A4FFD46A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  <p:sldLayoutId id="2147484122" r:id="rId18"/>
    <p:sldLayoutId id="2147484123" r:id="rId19"/>
    <p:sldLayoutId id="2147484124" r:id="rId2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eas.europa.eu/delegations/ukraine/documents/virtual_library/study-in-europe_uk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eu-and-international-affairs/government-scholarships-developing-countries?lang=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visegradfund.org/scholarship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jcmm.cz/en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rge-ei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4watches.com/images/cartoon_teacher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p.org/organization/pict/usstates_map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hyperlink" Target="http://home.gci.net/~aad/images/cheering.gi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ex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wmf"/><Relationship Id="rId4" Type="http://schemas.openxmlformats.org/officeDocument/2006/relationships/hyperlink" Target="http://www.irex.ua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ss.cedefop.europa.eu/editors/en/cv/compose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acea.ec.europa.eu/erasmus_mundus/results_compendia/selected_projects_action_1_master_courses_en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acea.ec.europa.eu/erasmus_mundus/funding/available_partnerships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87403"/>
          </a:xfrm>
        </p:spPr>
      </p:pic>
    </p:spTree>
    <p:extLst>
      <p:ext uri="{BB962C8B-B14F-4D97-AF65-F5344CB8AC3E}">
        <p14:creationId xmlns:p14="http://schemas.microsoft.com/office/powerpoint/2010/main" val="215872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5357850" cy="5929330"/>
          </a:xfrm>
        </p:spPr>
        <p:txBody>
          <a:bodyPr>
            <a:normAutofit/>
          </a:bodyPr>
          <a:lstStyle/>
          <a:p>
            <a:r>
              <a:rPr lang="uk-UA" b="1" dirty="0" smtClean="0"/>
              <a:t>Крок 1</a:t>
            </a:r>
            <a:r>
              <a:rPr lang="uk-UA" dirty="0" smtClean="0"/>
              <a:t>: Дізнатись у відділі міжнародних зв*язків Вашого ВНЗ про наявність гранту на основі Міжінституційної угоди.</a:t>
            </a:r>
          </a:p>
          <a:p>
            <a:endParaRPr lang="uk-UA" dirty="0" smtClean="0"/>
          </a:p>
          <a:p>
            <a:r>
              <a:rPr lang="uk-UA" b="1" dirty="0" smtClean="0"/>
              <a:t>Крок 2:</a:t>
            </a:r>
            <a:r>
              <a:rPr lang="uk-UA" dirty="0" smtClean="0"/>
              <a:t> Ознайомитись з веб-сайтом партнерства, завантажте необхідні матеріали.</a:t>
            </a:r>
          </a:p>
          <a:p>
            <a:endParaRPr lang="uk-UA" dirty="0" smtClean="0"/>
          </a:p>
          <a:p>
            <a:r>
              <a:rPr lang="uk-UA" b="1" dirty="0" smtClean="0"/>
              <a:t>Крок 3</a:t>
            </a:r>
            <a:r>
              <a:rPr lang="uk-UA" dirty="0" smtClean="0"/>
              <a:t>: Укомплектувати пакет документів, заповнити аплікаційну форму (онлайн).</a:t>
            </a:r>
          </a:p>
          <a:p>
            <a:endParaRPr lang="uk-UA" dirty="0" smtClean="0"/>
          </a:p>
          <a:p>
            <a:r>
              <a:rPr lang="uk-UA" b="1" dirty="0" smtClean="0"/>
              <a:t>Крок 4</a:t>
            </a:r>
            <a:r>
              <a:rPr lang="uk-UA" dirty="0" smtClean="0"/>
              <a:t>: Уточнити у міжнародному відділі інформацію про результати конкурсу і Ваші подальші дії.</a:t>
            </a:r>
            <a:endParaRPr lang="ru-RU" dirty="0"/>
          </a:p>
        </p:txBody>
      </p:sp>
      <p:pic>
        <p:nvPicPr>
          <p:cNvPr id="40962" name="Picture 2" descr="C:\Users\Public\Pictures\Sample Pictures\1329116976phpVHMDa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929066"/>
            <a:ext cx="3238496" cy="2643186"/>
          </a:xfrm>
          <a:prstGeom prst="rect">
            <a:avLst/>
          </a:prstGeom>
          <a:noFill/>
        </p:spPr>
      </p:pic>
      <p:pic>
        <p:nvPicPr>
          <p:cNvPr id="40964" name="Picture 4" descr="C:\Users\Public\Pictures\Sample Pictures\image0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00042"/>
            <a:ext cx="310515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5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6006"/>
            <a:ext cx="9036496" cy="1854922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Види мобільності </a:t>
            </a:r>
            <a:b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 2016/2017 рр.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789205"/>
            <a:ext cx="7955280" cy="406908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Кредитна мобільність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дублює Напрям 2 (+ можливе стажування з 2017 р.)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мобільність можлива лише між університетами, які попередньо підписали Міжінституційну угоду</a:t>
            </a:r>
          </a:p>
          <a:p>
            <a:pPr>
              <a:buNone/>
            </a:pPr>
            <a:endParaRPr lang="uk-UA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Ступенева мобільність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дублює Напрям 1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необмежене коло заявників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8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71480"/>
            <a:ext cx="8856984" cy="1849407"/>
          </a:xfrm>
        </p:spPr>
        <p:txBody>
          <a:bodyPr>
            <a:normAutofit/>
          </a:bodyPr>
          <a:lstStyle/>
          <a:p>
            <a:pPr algn="ctr"/>
            <a:r>
              <a:rPr lang="uk-UA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 </a:t>
            </a:r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важливо</a:t>
            </a:r>
            <a:r>
              <a:rPr lang="uk-UA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56" y="2071678"/>
            <a:ext cx="7955280" cy="4634314"/>
          </a:xfrm>
        </p:spPr>
        <p:txBody>
          <a:bodyPr/>
          <a:lstStyle/>
          <a:p>
            <a:r>
              <a:rPr lang="uk-UA" dirty="0" smtClean="0"/>
              <a:t>дотримання “правила 12 місяців”</a:t>
            </a:r>
          </a:p>
          <a:p>
            <a:r>
              <a:rPr lang="uk-UA" dirty="0" smtClean="0"/>
              <a:t>необов*язково обирати той же фах</a:t>
            </a:r>
          </a:p>
          <a:p>
            <a:r>
              <a:rPr lang="uk-UA" dirty="0" smtClean="0"/>
              <a:t>дедлайни – листопад-грудень</a:t>
            </a:r>
          </a:p>
          <a:p>
            <a:endParaRPr lang="uk-UA" dirty="0" smtClean="0"/>
          </a:p>
          <a:p>
            <a:r>
              <a:rPr lang="ru-RU" dirty="0" smtClean="0"/>
              <a:t>Інші можливості на стипендії на мобільність у Європі: </a:t>
            </a:r>
            <a:r>
              <a:rPr lang="ru-RU" dirty="0" smtClean="0">
                <a:hlinkClick r:id="rId2"/>
              </a:rPr>
              <a:t>http://eeas.europa.eu/delegations/ukraine/documents/virtual_library/study-in-europe_uk.pdf</a:t>
            </a:r>
            <a:endParaRPr lang="uk-UA" dirty="0" smtClean="0"/>
          </a:p>
          <a:p>
            <a:pPr algn="ctr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ЦЕ РЕАЛЬНО!</a:t>
            </a:r>
          </a:p>
          <a:p>
            <a:endParaRPr lang="ru-RU" dirty="0"/>
          </a:p>
        </p:txBody>
      </p:sp>
      <p:pic>
        <p:nvPicPr>
          <p:cNvPr id="60418" name="Picture 2" descr="C:\Users\Public\Pictures\Sample Pictures\union_europ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000240"/>
            <a:ext cx="2581565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0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97598"/>
            <a:ext cx="9144000" cy="3384375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Можливості навчання </a:t>
            </a:r>
            <a:b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Чехії</a:t>
            </a:r>
            <a:endParaRPr lang="uk-UA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6" name="Picture 4" descr="C:\Users\Lakshmi\Desktop\Павел_Універи\ehl3xij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84" y="460258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9439"/>
            <a:ext cx="6419056" cy="2650306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БЕЗКОШТОВНЕ НАВЧАННЯ</a:t>
            </a:r>
            <a:endParaRPr lang="uk-UA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2060848"/>
            <a:ext cx="8229600" cy="3129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 smtClean="0"/>
              <a:t>в усіх </a:t>
            </a:r>
            <a:r>
              <a:rPr lang="uk-UA" sz="4000" b="1" dirty="0" smtClean="0"/>
              <a:t>державних</a:t>
            </a:r>
            <a:r>
              <a:rPr lang="uk-UA" sz="4000" dirty="0" smtClean="0"/>
              <a:t> вузах Чехії</a:t>
            </a:r>
          </a:p>
          <a:p>
            <a:pPr marL="0" indent="0" algn="ctr">
              <a:buNone/>
            </a:pPr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чеською мовою (</a:t>
            </a:r>
            <a:r>
              <a:rPr lang="cs-CZ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čeština</a:t>
            </a:r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C:\Users\Lakshmi\Desktop\Павел_Універи\9008-v-prirodovedecka-fakulta-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1" t="404" r="12722" b="-404"/>
          <a:stretch/>
        </p:blipFill>
        <p:spPr bwMode="auto">
          <a:xfrm>
            <a:off x="5661933" y="4467424"/>
            <a:ext cx="3482067" cy="23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akshmi\Desktop\Павел_Універи\scel-87-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r="8358" b="8500"/>
          <a:stretch/>
        </p:blipFill>
        <p:spPr bwMode="auto">
          <a:xfrm>
            <a:off x="1" y="4467424"/>
            <a:ext cx="3347863" cy="23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kshmi\Desktop\Павел_Універи\ris_6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32066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Lakshmi\Desktop\Павел_Універи\DZS_logo_RGB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2576"/>
            <a:ext cx="1707013" cy="23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90" y="980728"/>
            <a:ext cx="9128963" cy="4104455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Чеські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Урядові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стипендії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країн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що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розвиваються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26" y="1196752"/>
            <a:ext cx="8856984" cy="724942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Вимоги</a:t>
            </a:r>
            <a:r>
              <a:rPr lang="uk-UA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бакалаврські, магістерські програми </a:t>
            </a:r>
          </a:p>
          <a:p>
            <a:r>
              <a:rPr lang="uk-UA" dirty="0"/>
              <a:t>чеська чи англійська </a:t>
            </a:r>
            <a:r>
              <a:rPr lang="uk-UA" dirty="0" smtClean="0"/>
              <a:t>мова</a:t>
            </a:r>
          </a:p>
          <a:p>
            <a:r>
              <a:rPr lang="uk-UA" dirty="0" smtClean="0"/>
              <a:t>вичерпний перелік запропонованих навчальних програм англійською мовою </a:t>
            </a:r>
            <a:r>
              <a:rPr lang="uk-UA" b="1" u="sng" dirty="0" smtClean="0">
                <a:solidFill>
                  <a:srgbClr val="FF0000"/>
                </a:solidFill>
              </a:rPr>
              <a:t>(економіка, екологія, енергетика, інформатика, сільське господарство)</a:t>
            </a:r>
          </a:p>
          <a:p>
            <a:pPr marL="0" lvl="0" indent="0">
              <a:buNone/>
            </a:pPr>
            <a:r>
              <a:rPr lang="uk-UA" dirty="0" smtClean="0"/>
              <a:t>	</a:t>
            </a:r>
            <a:r>
              <a:rPr lang="ru-RU" dirty="0" err="1" smtClean="0"/>
              <a:t>Стипендії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540 </a:t>
            </a:r>
            <a:r>
              <a:rPr lang="ru-RU" b="1" dirty="0" err="1" smtClean="0">
                <a:solidFill>
                  <a:srgbClr val="FF0000"/>
                </a:solidFill>
              </a:rPr>
              <a:t>євро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щомісячно</a:t>
            </a:r>
            <a:endParaRPr lang="ru-RU" dirty="0" smtClean="0"/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dirty="0" err="1" smtClean="0"/>
              <a:t>Дедлайн</a:t>
            </a:r>
            <a:r>
              <a:rPr lang="uk-UA" dirty="0"/>
              <a:t>: </a:t>
            </a:r>
            <a:r>
              <a:rPr lang="ru-RU" b="1" dirty="0">
                <a:solidFill>
                  <a:srgbClr val="FF0000"/>
                </a:solidFill>
              </a:rPr>
              <a:t>30 </a:t>
            </a:r>
            <a:r>
              <a:rPr lang="ru-RU" b="1" dirty="0" err="1">
                <a:solidFill>
                  <a:srgbClr val="FF0000"/>
                </a:solidFill>
              </a:rPr>
              <a:t>вересня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щорічно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Детальніше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www.msmt.cz/eu-and-international-affairs/government-scholarships-developing-countries?lang=2</a:t>
            </a:r>
            <a:endParaRPr lang="uk-UA" dirty="0"/>
          </a:p>
          <a:p>
            <a:pPr marL="0" indent="0">
              <a:buNone/>
            </a:pPr>
            <a:endParaRPr lang="ru-RU" dirty="0" smtClean="0"/>
          </a:p>
          <a:p>
            <a:pPr lvl="0"/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96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17032"/>
          </a:xfrm>
        </p:spPr>
        <p:txBody>
          <a:bodyPr>
            <a:noAutofit/>
          </a:bodyPr>
          <a:lstStyle/>
          <a:p>
            <a:pPr algn="ctr"/>
            <a:r>
              <a:rPr lang="uk-UA" sz="5400" dirty="0">
                <a:solidFill>
                  <a:srgbClr val="FF0000"/>
                </a:solidFill>
                <a:latin typeface="Arial Black" panose="020B0A04020102020204" pitchFamily="34" charset="0"/>
              </a:rPr>
              <a:t>Стипендії Вишеградського </a:t>
            </a:r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фонду</a:t>
            </a:r>
            <a:endParaRPr lang="uk-UA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00847"/>
            <a:ext cx="6191250" cy="2381250"/>
          </a:xfrm>
        </p:spPr>
      </p:pic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562364" y="2564904"/>
            <a:ext cx="857929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22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магістерські та пост-магістерські стипендії</a:t>
            </a:r>
            <a:endParaRPr lang="cs-CZ" dirty="0"/>
          </a:p>
          <a:p>
            <a:endParaRPr lang="uk-UA" dirty="0" smtClean="0"/>
          </a:p>
          <a:p>
            <a:r>
              <a:rPr lang="uk-UA" dirty="0" smtClean="0"/>
              <a:t>1-4 </a:t>
            </a:r>
            <a:r>
              <a:rPr lang="uk-UA" dirty="0"/>
              <a:t>семестри </a:t>
            </a:r>
          </a:p>
          <a:p>
            <a:endParaRPr lang="uk-UA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2300 </a:t>
            </a:r>
            <a:r>
              <a:rPr lang="uk-UA" b="1" dirty="0">
                <a:solidFill>
                  <a:srgbClr val="FF0000"/>
                </a:solidFill>
              </a:rPr>
              <a:t>Євро </a:t>
            </a:r>
            <a:r>
              <a:rPr lang="uk-UA" dirty="0"/>
              <a:t>в семестр</a:t>
            </a:r>
          </a:p>
          <a:p>
            <a:endParaRPr lang="uk-UA" dirty="0" smtClean="0"/>
          </a:p>
          <a:p>
            <a:r>
              <a:rPr lang="uk-UA" dirty="0" err="1" smtClean="0"/>
              <a:t>Дедлайн</a:t>
            </a:r>
            <a:r>
              <a:rPr lang="uk-UA" dirty="0"/>
              <a:t>: </a:t>
            </a:r>
            <a:r>
              <a:rPr lang="uk-UA" b="1" dirty="0">
                <a:solidFill>
                  <a:srgbClr val="FF0000"/>
                </a:solidFill>
              </a:rPr>
              <a:t>31 січня </a:t>
            </a:r>
            <a:r>
              <a:rPr lang="uk-UA" dirty="0"/>
              <a:t>щороку</a:t>
            </a:r>
          </a:p>
          <a:p>
            <a:endParaRPr lang="uk-UA" dirty="0" smtClean="0"/>
          </a:p>
          <a:p>
            <a:r>
              <a:rPr lang="uk-UA" dirty="0" smtClean="0"/>
              <a:t>Детальніше </a:t>
            </a:r>
            <a:r>
              <a:rPr lang="uk-UA" dirty="0"/>
              <a:t>– </a:t>
            </a:r>
            <a:r>
              <a:rPr lang="cs-CZ" dirty="0">
                <a:hlinkClick r:id="rId2"/>
              </a:rPr>
              <a:t>http://www.visegradfund.org/scholarships.html</a:t>
            </a:r>
            <a:endParaRPr lang="uk-UA" dirty="0"/>
          </a:p>
          <a:p>
            <a:endParaRPr lang="en-US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6"/>
            <a:ext cx="4896544" cy="18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532440" cy="85386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Переваги:</a:t>
            </a:r>
            <a:endParaRPr lang="uk-UA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2348879"/>
            <a:ext cx="8435280" cy="3777283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dirty="0" smtClean="0"/>
              <a:t>Обирай </a:t>
            </a:r>
            <a:r>
              <a:rPr lang="uk-UA" b="1" u="sng" dirty="0" smtClean="0">
                <a:solidFill>
                  <a:srgbClr val="FF0000"/>
                </a:solidFill>
              </a:rPr>
              <a:t>будь-яку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академічну сферу</a:t>
            </a:r>
          </a:p>
          <a:p>
            <a:endParaRPr lang="uk-UA" dirty="0" smtClean="0"/>
          </a:p>
          <a:p>
            <a:r>
              <a:rPr lang="uk-UA" dirty="0" smtClean="0"/>
              <a:t>Навчайся </a:t>
            </a:r>
            <a:r>
              <a:rPr lang="uk-UA" b="1" u="sng" dirty="0" smtClean="0">
                <a:solidFill>
                  <a:srgbClr val="FF0000"/>
                </a:solidFill>
              </a:rPr>
              <a:t>будь-якою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мовою</a:t>
            </a:r>
          </a:p>
          <a:p>
            <a:endParaRPr lang="uk-UA" dirty="0" smtClean="0"/>
          </a:p>
          <a:p>
            <a:r>
              <a:rPr lang="uk-UA" dirty="0" smtClean="0"/>
              <a:t>Обирай </a:t>
            </a:r>
            <a:r>
              <a:rPr lang="uk-UA" b="1" u="sng" dirty="0" smtClean="0">
                <a:solidFill>
                  <a:srgbClr val="FF0000"/>
                </a:solidFill>
              </a:rPr>
              <a:t>будь-який</a:t>
            </a:r>
            <a:r>
              <a:rPr lang="uk-UA" dirty="0" smtClean="0"/>
              <a:t> університет в Чехії, Польщі, Словаччині або Угорщині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61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97" y="0"/>
            <a:ext cx="9306797" cy="6858000"/>
          </a:xfrm>
        </p:spPr>
      </p:pic>
    </p:spTree>
    <p:extLst>
      <p:ext uri="{BB962C8B-B14F-4D97-AF65-F5344CB8AC3E}">
        <p14:creationId xmlns:p14="http://schemas.microsoft.com/office/powerpoint/2010/main" val="2391250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13" y="2276872"/>
            <a:ext cx="9036496" cy="1340768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54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uk-UA" sz="5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Центр міжнародної мобільності чеського регіону Південна Моравія </a:t>
            </a:r>
            <a:b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uk-UA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80928"/>
            <a:ext cx="7955280" cy="3861048"/>
          </a:xfrm>
        </p:spPr>
        <p:txBody>
          <a:bodyPr/>
          <a:lstStyle/>
          <a:p>
            <a:r>
              <a:rPr lang="ru-RU" dirty="0"/>
              <a:t>магістерські та пост-магістерські стипендії</a:t>
            </a:r>
            <a:endParaRPr lang="cs-CZ" dirty="0"/>
          </a:p>
          <a:p>
            <a:r>
              <a:rPr lang="uk-UA" dirty="0"/>
              <a:t>в 4-х партнерських університетах регіону Південна Моравія в Чеській республіці (Університет Масарика та ін., м. Брно)</a:t>
            </a:r>
          </a:p>
          <a:p>
            <a:r>
              <a:rPr lang="uk-UA" dirty="0"/>
              <a:t>Студенти </a:t>
            </a:r>
            <a:r>
              <a:rPr lang="uk-UA" b="1" dirty="0">
                <a:solidFill>
                  <a:srgbClr val="FF0000"/>
                </a:solidFill>
              </a:rPr>
              <a:t>природничих і інженерних </a:t>
            </a:r>
            <a:r>
              <a:rPr lang="uk-UA" dirty="0"/>
              <a:t>дисциплін</a:t>
            </a:r>
          </a:p>
          <a:p>
            <a:r>
              <a:rPr lang="uk-UA" dirty="0"/>
              <a:t>Самостійний вступ (консультації фонду)</a:t>
            </a:r>
          </a:p>
          <a:p>
            <a:r>
              <a:rPr lang="uk-UA" dirty="0"/>
              <a:t>Стипендія: </a:t>
            </a:r>
            <a:r>
              <a:rPr lang="uk-UA" b="1" dirty="0">
                <a:solidFill>
                  <a:srgbClr val="FF0000"/>
                </a:solidFill>
              </a:rPr>
              <a:t>€ 220 </a:t>
            </a:r>
            <a:r>
              <a:rPr lang="uk-UA" i="1" dirty="0"/>
              <a:t>(щомісяця)</a:t>
            </a:r>
          </a:p>
          <a:p>
            <a:r>
              <a:rPr lang="uk-UA" dirty="0"/>
              <a:t>Дедлайн: </a:t>
            </a:r>
            <a:r>
              <a:rPr lang="uk-UA" b="1" dirty="0">
                <a:solidFill>
                  <a:srgbClr val="FF0000"/>
                </a:solidFill>
              </a:rPr>
              <a:t>31 січня 2015</a:t>
            </a:r>
          </a:p>
          <a:p>
            <a:r>
              <a:rPr lang="uk-UA" dirty="0"/>
              <a:t>Детальніше: </a:t>
            </a:r>
            <a:r>
              <a:rPr lang="cs-CZ" b="1" dirty="0">
                <a:solidFill>
                  <a:srgbClr val="FF0000"/>
                </a:solidFill>
                <a:hlinkClick r:id="rId2"/>
              </a:rPr>
              <a:t>http://www.jcmm.cz/en/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Lakshmi\Desktop\Павел_Універи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1961"/>
            <a:ext cx="4139952" cy="252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688632"/>
          </a:xfrm>
        </p:spPr>
        <p:txBody>
          <a:bodyPr>
            <a:noAutofit/>
          </a:bodyPr>
          <a:lstStyle/>
          <a:p>
            <a:pPr algn="ctr"/>
            <a:r>
              <a:rPr lang="en-US" sz="4600" u="sng" dirty="0">
                <a:solidFill>
                  <a:srgbClr val="FF0000"/>
                </a:solidFill>
                <a:latin typeface="Arial Black" panose="020B0A04020102020204" pitchFamily="34" charset="0"/>
              </a:rPr>
              <a:t>CERGE – EI</a:t>
            </a:r>
            <a:r>
              <a:rPr lang="uk-UA" sz="4600" u="sng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46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uk-UA" sz="46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46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uk-UA" sz="4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4600" dirty="0">
                <a:solidFill>
                  <a:srgbClr val="FF0000"/>
                </a:solidFill>
                <a:latin typeface="Arial Black" panose="020B0A04020102020204" pitchFamily="34" charset="0"/>
              </a:rPr>
              <a:t>спільна програма Карлового </a:t>
            </a:r>
            <a:r>
              <a:rPr lang="uk-UA" sz="4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Університету в </a:t>
            </a:r>
            <a:r>
              <a:rPr lang="uk-UA" sz="4600" dirty="0">
                <a:solidFill>
                  <a:srgbClr val="FF0000"/>
                </a:solidFill>
                <a:latin typeface="Arial Black" panose="020B0A04020102020204" pitchFamily="34" charset="0"/>
              </a:rPr>
              <a:t>Празі та Академії наук Чеської Республіки</a:t>
            </a:r>
          </a:p>
        </p:txBody>
      </p:sp>
    </p:spTree>
    <p:extLst>
      <p:ext uri="{BB962C8B-B14F-4D97-AF65-F5344CB8AC3E}">
        <p14:creationId xmlns:p14="http://schemas.microsoft.com/office/powerpoint/2010/main" val="11641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20933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 smtClean="0"/>
              <a:t>Західний</a:t>
            </a:r>
            <a:r>
              <a:rPr lang="ru-RU" dirty="0" smtClean="0"/>
              <a:t> </a:t>
            </a:r>
            <a:r>
              <a:rPr lang="ru-RU" dirty="0"/>
              <a:t>тип </a:t>
            </a:r>
            <a:r>
              <a:rPr lang="en-US" dirty="0"/>
              <a:t>PhD</a:t>
            </a:r>
            <a:r>
              <a:rPr lang="uk-UA" dirty="0"/>
              <a:t> </a:t>
            </a:r>
            <a:r>
              <a:rPr lang="uk-UA" dirty="0" smtClean="0"/>
              <a:t>програми</a:t>
            </a:r>
            <a:r>
              <a:rPr lang="uk-UA" dirty="0"/>
              <a:t>:</a:t>
            </a:r>
            <a:r>
              <a:rPr lang="en-US" dirty="0" smtClean="0"/>
              <a:t>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uk-UA" dirty="0" smtClean="0"/>
              <a:t>Магістратура з економіки – 2 роки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uk-UA" dirty="0" smtClean="0"/>
              <a:t>Написання дисертації – наступні 2-3 роки</a:t>
            </a:r>
          </a:p>
          <a:p>
            <a:pPr marL="0" indent="0">
              <a:lnSpc>
                <a:spcPct val="150000"/>
              </a:lnSpc>
              <a:buNone/>
            </a:pPr>
            <a:endParaRPr lang="uk-UA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uk-UA" dirty="0" smtClean="0"/>
              <a:t>Стипендія: </a:t>
            </a:r>
            <a:r>
              <a:rPr lang="uk-UA" b="1" dirty="0">
                <a:solidFill>
                  <a:srgbClr val="FF0000"/>
                </a:solidFill>
              </a:rPr>
              <a:t>7,100 USD на </a:t>
            </a:r>
            <a:r>
              <a:rPr lang="uk-UA" b="1" dirty="0" smtClean="0">
                <a:solidFill>
                  <a:srgbClr val="FF0000"/>
                </a:solidFill>
              </a:rPr>
              <a:t>рік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err="1"/>
              <a:t>Д</a:t>
            </a:r>
            <a:r>
              <a:rPr lang="ru-RU" dirty="0" err="1" smtClean="0"/>
              <a:t>едлайн</a:t>
            </a:r>
            <a:r>
              <a:rPr lang="ru-RU" dirty="0"/>
              <a:t>: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30 </a:t>
            </a:r>
            <a:r>
              <a:rPr lang="ru-RU" b="1" dirty="0" err="1">
                <a:solidFill>
                  <a:srgbClr val="FF0000"/>
                </a:solidFill>
              </a:rPr>
              <a:t>квітня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2015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err="1" smtClean="0"/>
              <a:t>Детальніше</a:t>
            </a:r>
            <a:r>
              <a:rPr lang="ru-RU" dirty="0" smtClean="0"/>
              <a:t>: </a:t>
            </a:r>
            <a:r>
              <a:rPr lang="ru-RU" u="sng" dirty="0">
                <a:hlinkClick r:id="rId2"/>
              </a:rPr>
              <a:t>http://www.cerge-ei.cz/</a:t>
            </a:r>
            <a:endParaRPr lang="uk-UA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/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332657"/>
            <a:ext cx="7128792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Аспірантура з економіки (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PhD in Economics</a:t>
            </a:r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23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26" y="1196752"/>
            <a:ext cx="8856984" cy="724942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Вимоги</a:t>
            </a:r>
            <a:r>
              <a:rPr lang="uk-UA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3500" dirty="0" smtClean="0"/>
              <a:t>ступінь </a:t>
            </a:r>
            <a:r>
              <a:rPr lang="uk-UA" sz="3500" dirty="0"/>
              <a:t>магістра або еквівалент;</a:t>
            </a:r>
          </a:p>
          <a:p>
            <a:pPr lvl="0"/>
            <a:r>
              <a:rPr lang="uk-UA" sz="3500" dirty="0"/>
              <a:t>сильна математична база;</a:t>
            </a:r>
          </a:p>
          <a:p>
            <a:pPr lvl="0"/>
            <a:r>
              <a:rPr lang="uk-UA" sz="3500" dirty="0" smtClean="0"/>
              <a:t>знання англійської мови;</a:t>
            </a:r>
            <a:endParaRPr lang="uk-UA" sz="3500" dirty="0"/>
          </a:p>
          <a:p>
            <a:pPr lvl="0"/>
            <a:r>
              <a:rPr lang="uk-UA" sz="3500" dirty="0"/>
              <a:t>попередня економічна освіта вітається, але не є </a:t>
            </a:r>
            <a:r>
              <a:rPr lang="uk-UA" sz="3500" dirty="0" smtClean="0"/>
              <a:t>обов’язковою (ступені </a:t>
            </a:r>
            <a:r>
              <a:rPr lang="uk-UA" sz="3500" dirty="0"/>
              <a:t>в математиці, праві, політології, </a:t>
            </a:r>
            <a:r>
              <a:rPr lang="uk-UA" sz="3500" dirty="0" smtClean="0"/>
              <a:t>тощо)</a:t>
            </a:r>
            <a:endParaRPr lang="uk-UA" sz="3500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33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9144000" cy="1825096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GLOBAL UGRAD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279780"/>
            <a:ext cx="7315200" cy="1372785"/>
          </a:xfrm>
        </p:spPr>
        <p:txBody>
          <a:bodyPr>
            <a:normAutofit/>
          </a:bodyPr>
          <a:lstStyle/>
          <a:p>
            <a:r>
              <a:rPr lang="ru-RU" sz="2800" dirty="0" err="1"/>
              <a:t>Програма</a:t>
            </a:r>
            <a:r>
              <a:rPr lang="ru-RU" sz="2800" dirty="0"/>
              <a:t> </a:t>
            </a:r>
            <a:r>
              <a:rPr lang="ru-RU" sz="2800" dirty="0" err="1"/>
              <a:t>обміну</a:t>
            </a:r>
            <a:r>
              <a:rPr lang="ru-RU" sz="2800" dirty="0"/>
              <a:t> для </a:t>
            </a:r>
            <a:r>
              <a:rPr lang="ru-RU" sz="2800" dirty="0" err="1"/>
              <a:t>студентів</a:t>
            </a:r>
            <a:r>
              <a:rPr lang="ru-RU" sz="2800" dirty="0"/>
              <a:t> ВНЗ </a:t>
            </a:r>
          </a:p>
          <a:p>
            <a:r>
              <a:rPr lang="ru-RU" sz="2800" dirty="0" err="1"/>
              <a:t>Євразії</a:t>
            </a:r>
            <a:r>
              <a:rPr lang="ru-RU" sz="2800" dirty="0"/>
              <a:t> та </a:t>
            </a:r>
            <a:r>
              <a:rPr lang="ru-RU" sz="2800" dirty="0" err="1"/>
              <a:t>Середньої</a:t>
            </a:r>
            <a:r>
              <a:rPr lang="ru-RU" sz="2800" dirty="0"/>
              <a:t> </a:t>
            </a:r>
            <a:r>
              <a:rPr lang="ru-RU" sz="2800" dirty="0" err="1"/>
              <a:t>Азії</a:t>
            </a:r>
            <a:r>
              <a:rPr lang="ru-RU" sz="2800" dirty="0"/>
              <a:t> </a:t>
            </a:r>
          </a:p>
          <a:p>
            <a:endParaRPr lang="en-US" dirty="0"/>
          </a:p>
        </p:txBody>
      </p:sp>
      <p:pic>
        <p:nvPicPr>
          <p:cNvPr id="4" name="Picture 5" descr="GLO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52566"/>
            <a:ext cx="276705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5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5344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en-US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Global UGRAD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91680"/>
            <a:ext cx="8534400" cy="49377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sz="8800" dirty="0" err="1"/>
              <a:t>Програма</a:t>
            </a:r>
            <a:r>
              <a:rPr lang="ru-RU" sz="8800" dirty="0"/>
              <a:t> </a:t>
            </a:r>
            <a:r>
              <a:rPr lang="ru-RU" sz="8800" dirty="0" err="1"/>
              <a:t>обміну</a:t>
            </a:r>
            <a:r>
              <a:rPr lang="ru-RU" sz="8800" dirty="0"/>
              <a:t> для </a:t>
            </a:r>
            <a:r>
              <a:rPr lang="ru-RU" sz="8800" dirty="0" err="1"/>
              <a:t>студентів</a:t>
            </a:r>
            <a:r>
              <a:rPr lang="ru-RU" sz="8800" dirty="0"/>
              <a:t> </a:t>
            </a:r>
            <a:r>
              <a:rPr lang="ru-RU" sz="8800" dirty="0" err="1"/>
              <a:t>вищих</a:t>
            </a:r>
            <a:r>
              <a:rPr lang="ru-RU" sz="8800" dirty="0"/>
              <a:t> </a:t>
            </a:r>
            <a:r>
              <a:rPr lang="ru-RU" sz="8800" dirty="0" err="1"/>
              <a:t>навчальних</a:t>
            </a:r>
            <a:r>
              <a:rPr lang="ru-RU" sz="8800" dirty="0"/>
              <a:t> </a:t>
            </a:r>
            <a:r>
              <a:rPr lang="ru-RU" sz="8800" dirty="0" err="1"/>
              <a:t>закладів</a:t>
            </a:r>
            <a:r>
              <a:rPr lang="ru-RU" sz="8800" dirty="0"/>
              <a:t> (</a:t>
            </a:r>
            <a:r>
              <a:rPr lang="en-US" sz="8800" dirty="0"/>
              <a:t>UGRAD) </a:t>
            </a:r>
            <a:r>
              <a:rPr lang="ru-RU" sz="8800" dirty="0"/>
              <a:t>є </a:t>
            </a:r>
            <a:r>
              <a:rPr lang="ru-RU" sz="8800" dirty="0" err="1"/>
              <a:t>програмою</a:t>
            </a:r>
            <a:r>
              <a:rPr lang="ru-RU" sz="8800" dirty="0"/>
              <a:t> Бюро у </a:t>
            </a:r>
            <a:r>
              <a:rPr lang="ru-RU" sz="8800" dirty="0" smtClean="0"/>
              <a:t>справах </a:t>
            </a:r>
            <a:r>
              <a:rPr lang="ru-RU" sz="8800" dirty="0" err="1"/>
              <a:t>освіти</a:t>
            </a:r>
            <a:r>
              <a:rPr lang="ru-RU" sz="8800" dirty="0"/>
              <a:t> та </a:t>
            </a:r>
            <a:r>
              <a:rPr lang="ru-RU" sz="8800" dirty="0" err="1"/>
              <a:t>культури</a:t>
            </a:r>
            <a:r>
              <a:rPr lang="ru-RU" sz="8800" dirty="0"/>
              <a:t> Державного департаменту США </a:t>
            </a:r>
          </a:p>
          <a:p>
            <a:pPr>
              <a:lnSpc>
                <a:spcPct val="120000"/>
              </a:lnSpc>
              <a:defRPr/>
            </a:pPr>
            <a:r>
              <a:rPr lang="ru-RU" sz="8800" dirty="0" err="1" smtClean="0"/>
              <a:t>адмініструється</a:t>
            </a:r>
            <a:r>
              <a:rPr lang="ru-RU" sz="8800" dirty="0" smtClean="0"/>
              <a:t> </a:t>
            </a:r>
            <a:r>
              <a:rPr lang="ru-RU" sz="8800" dirty="0"/>
              <a:t>Радою </a:t>
            </a:r>
            <a:r>
              <a:rPr lang="ru-RU" sz="8800" dirty="0" err="1" smtClean="0"/>
              <a:t>міжнародних</a:t>
            </a:r>
            <a:r>
              <a:rPr lang="ru-RU" sz="8800" dirty="0" smtClean="0"/>
              <a:t> </a:t>
            </a:r>
            <a:r>
              <a:rPr lang="ru-RU" sz="8800" dirty="0" err="1"/>
              <a:t>наукових</a:t>
            </a:r>
            <a:r>
              <a:rPr lang="ru-RU" sz="8800" dirty="0"/>
              <a:t> </a:t>
            </a:r>
            <a:r>
              <a:rPr lang="ru-RU" sz="8800" dirty="0" err="1"/>
              <a:t>досліджень</a:t>
            </a:r>
            <a:r>
              <a:rPr lang="ru-RU" sz="8800" dirty="0"/>
              <a:t> та </a:t>
            </a:r>
            <a:r>
              <a:rPr lang="ru-RU" sz="8800" dirty="0" err="1"/>
              <a:t>обмінів</a:t>
            </a:r>
            <a:r>
              <a:rPr lang="ru-RU" sz="8800" dirty="0"/>
              <a:t> (</a:t>
            </a:r>
            <a:r>
              <a:rPr lang="en-US" sz="8800" dirty="0"/>
              <a:t>IREX</a:t>
            </a:r>
            <a:r>
              <a:rPr lang="en-US" sz="8800" dirty="0" smtClean="0"/>
              <a:t>).</a:t>
            </a:r>
            <a:endParaRPr lang="uk-UA" sz="8800" dirty="0" smtClean="0"/>
          </a:p>
          <a:p>
            <a:pPr>
              <a:lnSpc>
                <a:spcPct val="120000"/>
              </a:lnSpc>
              <a:defRPr/>
            </a:pPr>
            <a:r>
              <a:rPr lang="en-US" sz="8800" dirty="0" smtClean="0"/>
              <a:t> </a:t>
            </a:r>
            <a:r>
              <a:rPr lang="ru-RU" sz="8800" dirty="0" err="1"/>
              <a:t>Програма</a:t>
            </a:r>
            <a:r>
              <a:rPr lang="ru-RU" sz="8800" dirty="0"/>
              <a:t> </a:t>
            </a:r>
            <a:r>
              <a:rPr lang="ru-RU" sz="8800" dirty="0" err="1"/>
              <a:t>обміну</a:t>
            </a:r>
            <a:r>
              <a:rPr lang="ru-RU" sz="8800" dirty="0"/>
              <a:t> для </a:t>
            </a:r>
            <a:r>
              <a:rPr lang="ru-RU" sz="8800" dirty="0" err="1"/>
              <a:t>студентів</a:t>
            </a:r>
            <a:r>
              <a:rPr lang="ru-RU" sz="8800" dirty="0"/>
              <a:t> ВНЗ </a:t>
            </a:r>
            <a:r>
              <a:rPr lang="ru-RU" sz="8800" dirty="0" err="1" smtClean="0"/>
              <a:t>надає</a:t>
            </a:r>
            <a:r>
              <a:rPr lang="ru-RU" sz="8800" dirty="0" smtClean="0"/>
              <a:t> </a:t>
            </a:r>
            <a:r>
              <a:rPr lang="ru-RU" sz="8800" dirty="0" err="1"/>
              <a:t>можливість</a:t>
            </a:r>
            <a:r>
              <a:rPr lang="ru-RU" sz="8800" dirty="0"/>
              <a:t> студентам </a:t>
            </a:r>
            <a:r>
              <a:rPr lang="ru-RU" sz="8800" dirty="0" err="1"/>
              <a:t>стаціонару</a:t>
            </a:r>
            <a:r>
              <a:rPr lang="ru-RU" sz="8800" dirty="0"/>
              <a:t> </a:t>
            </a:r>
            <a:r>
              <a:rPr lang="ru-RU" sz="8800" dirty="0" err="1"/>
              <a:t>першого</a:t>
            </a:r>
            <a:r>
              <a:rPr lang="ru-RU" sz="8800" dirty="0"/>
              <a:t>, другого, </a:t>
            </a:r>
            <a:r>
              <a:rPr lang="ru-RU" sz="8800" dirty="0" err="1"/>
              <a:t>третього</a:t>
            </a:r>
            <a:r>
              <a:rPr lang="ru-RU" sz="8800" dirty="0"/>
              <a:t> та четвертого </a:t>
            </a:r>
            <a:r>
              <a:rPr lang="ru-RU" sz="8800" dirty="0" err="1"/>
              <a:t>курсів</a:t>
            </a:r>
            <a:r>
              <a:rPr lang="ru-RU" sz="8800" dirty="0"/>
              <a:t> з </a:t>
            </a:r>
            <a:r>
              <a:rPr lang="ru-RU" sz="8800" dirty="0" smtClean="0"/>
              <a:t>Азербайджану</a:t>
            </a:r>
            <a:r>
              <a:rPr lang="ru-RU" sz="8800" dirty="0"/>
              <a:t>, </a:t>
            </a:r>
            <a:r>
              <a:rPr lang="ru-RU" sz="8800" dirty="0" err="1"/>
              <a:t>Білорусії</a:t>
            </a:r>
            <a:r>
              <a:rPr lang="ru-RU" sz="8800" dirty="0"/>
              <a:t>, </a:t>
            </a:r>
            <a:r>
              <a:rPr lang="ru-RU" sz="8800" dirty="0" err="1"/>
              <a:t>Вірменії</a:t>
            </a:r>
            <a:r>
              <a:rPr lang="ru-RU" sz="8800" dirty="0"/>
              <a:t>, </a:t>
            </a:r>
            <a:r>
              <a:rPr lang="ru-RU" sz="8800" dirty="0" err="1"/>
              <a:t>Грузії</a:t>
            </a:r>
            <a:r>
              <a:rPr lang="ru-RU" sz="8800" dirty="0"/>
              <a:t>, Казахстану, </a:t>
            </a:r>
            <a:r>
              <a:rPr lang="ru-RU" sz="8800" dirty="0" err="1"/>
              <a:t>Республіки</a:t>
            </a:r>
            <a:r>
              <a:rPr lang="ru-RU" sz="8800" dirty="0"/>
              <a:t> </a:t>
            </a:r>
            <a:r>
              <a:rPr lang="ru-RU" sz="8800" dirty="0" err="1"/>
              <a:t>Киргизія</a:t>
            </a:r>
            <a:r>
              <a:rPr lang="ru-RU" sz="8800" dirty="0"/>
              <a:t>, </a:t>
            </a:r>
            <a:r>
              <a:rPr lang="ru-RU" sz="8800" dirty="0" err="1"/>
              <a:t>Молдови</a:t>
            </a:r>
            <a:r>
              <a:rPr lang="ru-RU" sz="8800" dirty="0"/>
              <a:t>, </a:t>
            </a:r>
            <a:r>
              <a:rPr lang="ru-RU" sz="8800" dirty="0" err="1" smtClean="0"/>
              <a:t>Російської</a:t>
            </a:r>
            <a:r>
              <a:rPr lang="ru-RU" sz="8800" dirty="0" smtClean="0"/>
              <a:t> </a:t>
            </a:r>
            <a:r>
              <a:rPr lang="ru-RU" sz="8800" dirty="0" err="1"/>
              <a:t>Федерації</a:t>
            </a:r>
            <a:r>
              <a:rPr lang="ru-RU" sz="8800" dirty="0"/>
              <a:t>, Таджикистану, </a:t>
            </a:r>
            <a:r>
              <a:rPr lang="ru-RU" sz="8800" dirty="0" err="1"/>
              <a:t>Туркменістану</a:t>
            </a:r>
            <a:r>
              <a:rPr lang="ru-RU" sz="8800" dirty="0"/>
              <a:t>, </a:t>
            </a:r>
            <a:r>
              <a:rPr lang="ru-RU" sz="8800" dirty="0" err="1"/>
              <a:t>України</a:t>
            </a:r>
            <a:r>
              <a:rPr lang="ru-RU" sz="8800" dirty="0"/>
              <a:t> та Узбекистану </a:t>
            </a:r>
            <a:r>
              <a:rPr lang="ru-RU" sz="8800" dirty="0" err="1"/>
              <a:t>навчатися</a:t>
            </a:r>
            <a:r>
              <a:rPr lang="ru-RU" sz="8800" dirty="0"/>
              <a:t> </a:t>
            </a:r>
            <a:r>
              <a:rPr lang="ru-RU" sz="8800" dirty="0" err="1" smtClean="0"/>
              <a:t>протягом</a:t>
            </a:r>
            <a:r>
              <a:rPr lang="ru-RU" sz="8800" dirty="0" smtClean="0"/>
              <a:t> </a:t>
            </a:r>
            <a:r>
              <a:rPr lang="ru-RU" sz="8800" dirty="0"/>
              <a:t>одного </a:t>
            </a:r>
            <a:r>
              <a:rPr lang="ru-RU" sz="8800" dirty="0" err="1"/>
              <a:t>академічного</a:t>
            </a:r>
            <a:r>
              <a:rPr lang="ru-RU" sz="8800" dirty="0"/>
              <a:t> року в </a:t>
            </a:r>
            <a:r>
              <a:rPr lang="ru-RU" sz="8800" dirty="0" err="1"/>
              <a:t>університетах</a:t>
            </a:r>
            <a:r>
              <a:rPr lang="ru-RU" sz="8800" dirty="0"/>
              <a:t> </a:t>
            </a:r>
            <a:r>
              <a:rPr lang="ru-RU" sz="8800" dirty="0" err="1"/>
              <a:t>або</a:t>
            </a:r>
            <a:r>
              <a:rPr lang="ru-RU" sz="8800" dirty="0"/>
              <a:t> </a:t>
            </a:r>
            <a:r>
              <a:rPr lang="ru-RU" sz="8800" dirty="0" err="1"/>
              <a:t>дворічних</a:t>
            </a:r>
            <a:r>
              <a:rPr lang="ru-RU" sz="8800" dirty="0"/>
              <a:t> </a:t>
            </a:r>
            <a:r>
              <a:rPr lang="ru-RU" sz="8800" dirty="0" err="1"/>
              <a:t>чи</a:t>
            </a:r>
            <a:r>
              <a:rPr lang="ru-RU" sz="8800" dirty="0"/>
              <a:t> </a:t>
            </a:r>
            <a:r>
              <a:rPr lang="ru-RU" sz="8800" dirty="0" err="1"/>
              <a:t>чотирирічних</a:t>
            </a:r>
            <a:r>
              <a:rPr lang="ru-RU" sz="8800" dirty="0"/>
              <a:t> </a:t>
            </a:r>
            <a:r>
              <a:rPr lang="ru-RU" sz="8800" dirty="0" err="1" smtClean="0"/>
              <a:t>коледжах</a:t>
            </a:r>
            <a:r>
              <a:rPr lang="ru-RU" sz="8800" dirty="0" smtClean="0"/>
              <a:t> </a:t>
            </a:r>
            <a:r>
              <a:rPr lang="ru-RU" sz="8800" dirty="0"/>
              <a:t>США. </a:t>
            </a:r>
            <a:endParaRPr lang="en-US" sz="8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286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7700"/>
            <a:ext cx="85344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спеціальності</a:t>
            </a:r>
            <a:r>
              <a:rPr lang="en-US" sz="54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*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1524000"/>
            <a:ext cx="3657600" cy="41148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 smtClean="0"/>
              <a:t>• </a:t>
            </a:r>
            <a:r>
              <a:rPr lang="ru-RU" sz="2000" dirty="0" err="1"/>
              <a:t>Американські</a:t>
            </a:r>
            <a:r>
              <a:rPr lang="ru-RU" sz="2000" dirty="0"/>
              <a:t> </a:t>
            </a:r>
            <a:r>
              <a:rPr lang="ru-RU" sz="2000" dirty="0" err="1"/>
              <a:t>студії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 smtClean="0"/>
              <a:t>• </a:t>
            </a:r>
            <a:r>
              <a:rPr lang="ru-RU" sz="2000" dirty="0" err="1" smtClean="0"/>
              <a:t>Антропологія</a:t>
            </a:r>
            <a:r>
              <a:rPr lang="ru-RU" sz="2000" dirty="0" smtClean="0"/>
              <a:t> </a:t>
            </a:r>
            <a:endParaRPr lang="ru-RU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Бізнес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Біологія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Бухгалтерський</a:t>
            </a:r>
            <a:r>
              <a:rPr lang="ru-RU" sz="2000" dirty="0"/>
              <a:t> </a:t>
            </a:r>
            <a:r>
              <a:rPr lang="ru-RU" sz="2000" dirty="0" err="1"/>
              <a:t>облік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Геологія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Економіка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Журналістика</a:t>
            </a:r>
            <a:r>
              <a:rPr lang="ru-RU" sz="2000" dirty="0"/>
              <a:t> та ЗМІ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Інженерія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Комп’ютерні</a:t>
            </a:r>
            <a:r>
              <a:rPr lang="ru-RU" sz="2000" dirty="0"/>
              <a:t> </a:t>
            </a:r>
            <a:r>
              <a:rPr lang="ru-RU" sz="2000" dirty="0" err="1"/>
              <a:t>дисципліни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Кримінальне</a:t>
            </a:r>
            <a:r>
              <a:rPr lang="ru-RU" sz="2000" dirty="0"/>
              <a:t> право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Менеджмент </a:t>
            </a:r>
            <a:r>
              <a:rPr lang="ru-RU" sz="2000" dirty="0" err="1"/>
              <a:t>готельного</a:t>
            </a:r>
            <a:r>
              <a:rPr lang="ru-RU" sz="2000" dirty="0"/>
              <a:t> та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ресторанного </a:t>
            </a:r>
            <a:r>
              <a:rPr lang="ru-RU" sz="2000" dirty="0" err="1"/>
              <a:t>господарства</a:t>
            </a:r>
            <a:endParaRPr lang="en-US" sz="20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24400" y="1524000"/>
            <a:ext cx="4030663" cy="43434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Менеджмент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 err="1"/>
              <a:t>середовища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Методологія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Міжнародні</a:t>
            </a:r>
            <a:r>
              <a:rPr lang="ru-RU" sz="2000" dirty="0"/>
              <a:t> </a:t>
            </a:r>
            <a:r>
              <a:rPr lang="ru-RU" sz="2000" dirty="0" err="1"/>
              <a:t>відносини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Планування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Політологія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Право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Психологія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Сільське</a:t>
            </a:r>
            <a:r>
              <a:rPr lang="ru-RU" sz="2000" dirty="0"/>
              <a:t> </a:t>
            </a:r>
            <a:r>
              <a:rPr lang="ru-RU" sz="2000" dirty="0" err="1"/>
              <a:t>господарство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Соціологія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Фізика</a:t>
            </a:r>
            <a:r>
              <a:rPr lang="ru-RU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000" dirty="0" err="1"/>
              <a:t>Хімія</a:t>
            </a:r>
            <a:r>
              <a:rPr lang="ru-RU" sz="2000" dirty="0"/>
              <a:t> </a:t>
            </a:r>
          </a:p>
        </p:txBody>
      </p:sp>
      <p:pic>
        <p:nvPicPr>
          <p:cNvPr id="8197" name="Picture 5" descr="cartoon_teach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21088"/>
            <a:ext cx="19812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62000" y="59436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cs typeface="Arial" panose="020B0604020202020204" pitchFamily="34" charset="0"/>
              </a:rPr>
              <a:t>*</a:t>
            </a:r>
            <a:r>
              <a:rPr lang="uk-UA" altLang="en-US" sz="2400" dirty="0" smtClean="0">
                <a:cs typeface="Arial" panose="020B0604020202020204" pitchFamily="34" charset="0"/>
              </a:rPr>
              <a:t>інші спеціальності можуть бути розглянуті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373"/>
            <a:ext cx="8856984" cy="12930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Ця</a:t>
            </a: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програма</a:t>
            </a: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повністю</a:t>
            </a: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фінансується</a:t>
            </a: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і </a:t>
            </a:r>
            <a:r>
              <a:rPr lang="ru-RU" sz="3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передбачає</a:t>
            </a: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endParaRPr lang="en-US" sz="3600" b="1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486650" cy="470492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ru-RU" sz="2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sz="2400" dirty="0"/>
              <a:t>• </a:t>
            </a:r>
            <a:r>
              <a:rPr lang="ru-RU" sz="2600" dirty="0" err="1" smtClean="0"/>
              <a:t>візову</a:t>
            </a:r>
            <a:r>
              <a:rPr lang="ru-RU" sz="2600" dirty="0" smtClean="0"/>
              <a:t> </a:t>
            </a:r>
            <a:r>
              <a:rPr lang="ru-RU" sz="2600" dirty="0" err="1" smtClean="0"/>
              <a:t>підтримку</a:t>
            </a:r>
            <a:r>
              <a:rPr lang="ru-RU" sz="2600" dirty="0" smtClean="0"/>
              <a:t> ( </a:t>
            </a:r>
            <a:r>
              <a:rPr lang="ru-RU" sz="2600" dirty="0" err="1" smtClean="0"/>
              <a:t>віза</a:t>
            </a:r>
            <a:r>
              <a:rPr lang="ru-RU" sz="2600" dirty="0" smtClean="0"/>
              <a:t> </a:t>
            </a:r>
            <a:r>
              <a:rPr lang="en-US" sz="2600" dirty="0" smtClean="0"/>
              <a:t>J-1)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n-US" sz="2600" dirty="0" smtClean="0"/>
              <a:t>• </a:t>
            </a:r>
            <a:r>
              <a:rPr lang="ru-RU" sz="2600" dirty="0" smtClean="0"/>
              <a:t>оплату </a:t>
            </a:r>
            <a:r>
              <a:rPr lang="ru-RU" sz="2600" dirty="0" err="1" smtClean="0"/>
              <a:t>подорожі</a:t>
            </a:r>
            <a:r>
              <a:rPr lang="ru-RU" sz="2600" dirty="0" smtClean="0"/>
              <a:t> </a:t>
            </a:r>
            <a:r>
              <a:rPr lang="ru-RU" sz="2600" dirty="0" err="1" smtClean="0"/>
              <a:t>від</a:t>
            </a:r>
            <a:r>
              <a:rPr lang="ru-RU" sz="2600" dirty="0" smtClean="0"/>
              <a:t> </a:t>
            </a:r>
            <a:r>
              <a:rPr lang="ru-RU" sz="2600" dirty="0" err="1" smtClean="0"/>
              <a:t>міста</a:t>
            </a:r>
            <a:r>
              <a:rPr lang="ru-RU" sz="2600" dirty="0" smtClean="0"/>
              <a:t> </a:t>
            </a:r>
            <a:r>
              <a:rPr lang="ru-RU" sz="2600" dirty="0" err="1" smtClean="0"/>
              <a:t>проживання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учасника</a:t>
            </a:r>
            <a:r>
              <a:rPr lang="ru-RU" sz="2600" dirty="0" smtClean="0"/>
              <a:t> </a:t>
            </a:r>
            <a:r>
              <a:rPr lang="ru-RU" sz="2600" dirty="0" err="1" smtClean="0"/>
              <a:t>програми</a:t>
            </a:r>
            <a:r>
              <a:rPr lang="ru-RU" sz="2600" dirty="0" smtClean="0"/>
              <a:t> до </a:t>
            </a:r>
            <a:r>
              <a:rPr lang="ru-RU" sz="2600" dirty="0" err="1" smtClean="0"/>
              <a:t>відповідного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навчального</a:t>
            </a:r>
            <a:r>
              <a:rPr lang="ru-RU" sz="2600" dirty="0" smtClean="0"/>
              <a:t> закладу у США і назад </a:t>
            </a:r>
            <a:r>
              <a:rPr lang="ru-RU" sz="2600" dirty="0" err="1" smtClean="0"/>
              <a:t>додому</a:t>
            </a:r>
            <a:r>
              <a:rPr lang="ru-RU" sz="2600" dirty="0" smtClean="0"/>
              <a:t> </a:t>
            </a:r>
            <a:r>
              <a:rPr lang="ru-RU" sz="2600" dirty="0" err="1" smtClean="0"/>
              <a:t>після</a:t>
            </a:r>
            <a:r>
              <a:rPr lang="ru-RU" sz="2600" dirty="0" smtClean="0"/>
              <a:t> </a:t>
            </a:r>
            <a:r>
              <a:rPr lang="ru-RU" sz="2600" dirty="0" err="1" smtClean="0"/>
              <a:t>закінчення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терміну</a:t>
            </a:r>
            <a:r>
              <a:rPr lang="ru-RU" sz="2600" dirty="0" smtClean="0"/>
              <a:t> </a:t>
            </a:r>
            <a:r>
              <a:rPr lang="ru-RU" sz="2600" dirty="0" err="1" smtClean="0"/>
              <a:t>навчання</a:t>
            </a:r>
            <a:r>
              <a:rPr lang="ru-RU" sz="2600" dirty="0" smtClean="0"/>
              <a:t>;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sz="2600" dirty="0" smtClean="0"/>
              <a:t>• </a:t>
            </a:r>
            <a:r>
              <a:rPr lang="ru-RU" sz="2600" dirty="0" err="1" smtClean="0"/>
              <a:t>обмежене</a:t>
            </a:r>
            <a:r>
              <a:rPr lang="ru-RU" sz="2600" dirty="0" smtClean="0"/>
              <a:t> </a:t>
            </a:r>
            <a:r>
              <a:rPr lang="ru-RU" sz="2600" dirty="0" err="1" smtClean="0"/>
              <a:t>медичне</a:t>
            </a:r>
            <a:r>
              <a:rPr lang="ru-RU" sz="2600" dirty="0" smtClean="0"/>
              <a:t> </a:t>
            </a:r>
            <a:r>
              <a:rPr lang="ru-RU" sz="2600" dirty="0" err="1" smtClean="0"/>
              <a:t>страхування</a:t>
            </a:r>
            <a:r>
              <a:rPr lang="ru-RU" sz="2600" dirty="0" smtClean="0"/>
              <a:t> на </a:t>
            </a:r>
            <a:r>
              <a:rPr lang="ru-RU" sz="2600" dirty="0" err="1" smtClean="0"/>
              <a:t>випадок</a:t>
            </a:r>
            <a:r>
              <a:rPr lang="ru-RU" sz="2600" dirty="0" smtClean="0"/>
              <a:t> </a:t>
            </a:r>
            <a:r>
              <a:rPr lang="ru-RU" sz="2600" dirty="0" err="1" smtClean="0"/>
              <a:t>хвороби</a:t>
            </a:r>
            <a:r>
              <a:rPr lang="ru-RU" sz="2600" dirty="0" smtClean="0"/>
              <a:t> </a:t>
            </a:r>
            <a:r>
              <a:rPr lang="ru-RU" sz="2600" dirty="0" err="1" smtClean="0"/>
              <a:t>або</a:t>
            </a:r>
            <a:r>
              <a:rPr lang="ru-RU" sz="2600" dirty="0" smtClean="0"/>
              <a:t> </a:t>
            </a:r>
            <a:r>
              <a:rPr lang="ru-RU" sz="2600" dirty="0" err="1" smtClean="0"/>
              <a:t>нещасного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випадку</a:t>
            </a:r>
            <a:r>
              <a:rPr lang="ru-RU" sz="2600" dirty="0" smtClean="0"/>
              <a:t>;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sz="2600" dirty="0" smtClean="0"/>
              <a:t>• плату за </a:t>
            </a:r>
            <a:r>
              <a:rPr lang="ru-RU" sz="2600" dirty="0" err="1" smtClean="0"/>
              <a:t>навчання</a:t>
            </a:r>
            <a:r>
              <a:rPr lang="ru-RU" sz="2600" dirty="0" smtClean="0"/>
              <a:t> та </a:t>
            </a:r>
            <a:r>
              <a:rPr lang="ru-RU" sz="2600" dirty="0" err="1" smtClean="0"/>
              <a:t>обов’язкові</a:t>
            </a:r>
            <a:r>
              <a:rPr lang="ru-RU" sz="2600" dirty="0" smtClean="0"/>
              <a:t> </a:t>
            </a:r>
            <a:r>
              <a:rPr lang="ru-RU" sz="2600" dirty="0" err="1" smtClean="0"/>
              <a:t>студентські</a:t>
            </a:r>
            <a:r>
              <a:rPr lang="ru-RU" sz="2600" dirty="0" smtClean="0"/>
              <a:t> </a:t>
            </a:r>
            <a:r>
              <a:rPr lang="ru-RU" sz="2600" dirty="0" err="1" smtClean="0"/>
              <a:t>внески</a:t>
            </a:r>
            <a:r>
              <a:rPr lang="ru-RU" sz="2600" dirty="0" smtClean="0"/>
              <a:t>;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sz="2600" dirty="0" smtClean="0"/>
              <a:t>• </a:t>
            </a:r>
            <a:r>
              <a:rPr lang="ru-RU" sz="2600" dirty="0" err="1" smtClean="0"/>
              <a:t>проживання</a:t>
            </a:r>
            <a:r>
              <a:rPr lang="ru-RU" sz="2600" dirty="0" smtClean="0"/>
              <a:t> та </a:t>
            </a:r>
            <a:r>
              <a:rPr lang="ru-RU" sz="2600" dirty="0" err="1" smtClean="0"/>
              <a:t>харчування</a:t>
            </a:r>
            <a:r>
              <a:rPr lang="ru-RU" sz="2600" dirty="0" smtClean="0"/>
              <a:t>;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sz="2600" dirty="0" smtClean="0"/>
              <a:t>• </a:t>
            </a:r>
            <a:r>
              <a:rPr lang="ru-RU" sz="2600" dirty="0" err="1"/>
              <a:t>щомісячну</a:t>
            </a:r>
            <a:r>
              <a:rPr lang="ru-RU" sz="2600" dirty="0"/>
              <a:t> </a:t>
            </a:r>
            <a:r>
              <a:rPr lang="ru-RU" sz="2600" dirty="0" err="1"/>
              <a:t>стипендію</a:t>
            </a:r>
            <a:r>
              <a:rPr lang="ru-RU" sz="2600" dirty="0"/>
              <a:t>;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sz="2600" dirty="0"/>
              <a:t>• </a:t>
            </a:r>
            <a:r>
              <a:rPr lang="ru-RU" sz="2600" dirty="0" err="1"/>
              <a:t>кошти</a:t>
            </a:r>
            <a:r>
              <a:rPr lang="ru-RU" sz="2600" dirty="0"/>
              <a:t> на </a:t>
            </a:r>
            <a:r>
              <a:rPr lang="ru-RU" sz="2600" dirty="0" err="1"/>
              <a:t>придбання</a:t>
            </a:r>
            <a:r>
              <a:rPr lang="ru-RU" sz="2600" dirty="0"/>
              <a:t> </a:t>
            </a:r>
            <a:r>
              <a:rPr lang="ru-RU" sz="2600" dirty="0" err="1"/>
              <a:t>підручників</a:t>
            </a:r>
            <a:r>
              <a:rPr lang="ru-RU" sz="2600" dirty="0"/>
              <a:t>;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sz="2600" dirty="0"/>
              <a:t>• </a:t>
            </a:r>
            <a:r>
              <a:rPr lang="ru-RU" sz="2600" dirty="0" err="1"/>
              <a:t>різноманітні</a:t>
            </a:r>
            <a:r>
              <a:rPr lang="ru-RU" sz="2600" dirty="0"/>
              <a:t> </a:t>
            </a:r>
            <a:r>
              <a:rPr lang="ru-RU" sz="2600" dirty="0" err="1"/>
              <a:t>можливості</a:t>
            </a:r>
            <a:r>
              <a:rPr lang="ru-RU" sz="2600" dirty="0"/>
              <a:t> </a:t>
            </a:r>
            <a:r>
              <a:rPr lang="ru-RU" sz="2600" dirty="0" err="1"/>
              <a:t>професійного</a:t>
            </a:r>
            <a:r>
              <a:rPr lang="ru-RU" sz="2600" dirty="0"/>
              <a:t> </a:t>
            </a:r>
            <a:endParaRPr lang="ru-RU" sz="26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sz="2600" dirty="0" err="1" smtClean="0"/>
              <a:t>розвитку</a:t>
            </a:r>
            <a:r>
              <a:rPr lang="ru-RU" sz="2600" dirty="0" smtClean="0"/>
              <a:t> </a:t>
            </a:r>
            <a:r>
              <a:rPr lang="ru-RU" sz="2600" dirty="0" err="1"/>
              <a:t>випускників</a:t>
            </a:r>
            <a:r>
              <a:rPr lang="ru-RU" sz="2600" dirty="0"/>
              <a:t> </a:t>
            </a:r>
            <a:r>
              <a:rPr lang="ru-RU" sz="2600" dirty="0" err="1"/>
              <a:t>обмінних</a:t>
            </a:r>
            <a:r>
              <a:rPr lang="ru-RU" sz="2600" dirty="0"/>
              <a:t> </a:t>
            </a:r>
            <a:r>
              <a:rPr lang="ru-RU" sz="2600" dirty="0" err="1"/>
              <a:t>програм</a:t>
            </a:r>
            <a:r>
              <a:rPr lang="ru-RU" sz="2600" dirty="0"/>
              <a:t>. </a:t>
            </a:r>
          </a:p>
        </p:txBody>
      </p:sp>
      <p:pic>
        <p:nvPicPr>
          <p:cNvPr id="9220" name="Picture 9" descr="usstates_ma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61" y="4581128"/>
            <a:ext cx="2842839" cy="20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6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667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 </a:t>
            </a:r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Навчання</a:t>
            </a:r>
            <a:endParaRPr lang="en-US" sz="5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4038600" cy="1905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 smtClean="0"/>
          </a:p>
        </p:txBody>
      </p:sp>
      <p:pic>
        <p:nvPicPr>
          <p:cNvPr id="7172" name="Picture 11" descr="MPj043953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8" y="1447800"/>
            <a:ext cx="342814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290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0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797376"/>
            <a:ext cx="9144000" cy="3295845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освітні можливості</a:t>
            </a:r>
            <a:br>
              <a:rPr lang="uk-UA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кордоном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464" y="3717032"/>
            <a:ext cx="7546032" cy="1596999"/>
          </a:xfrm>
        </p:spPr>
        <p:txBody>
          <a:bodyPr>
            <a:normAutofit/>
          </a:bodyPr>
          <a:lstStyle/>
          <a:p>
            <a:pPr algn="r"/>
            <a:endParaRPr lang="uk-UA" dirty="0" smtClean="0"/>
          </a:p>
          <a:p>
            <a:pPr algn="r"/>
            <a:r>
              <a:rPr lang="uk-UA" dirty="0" smtClean="0"/>
              <a:t>Маріанна Михайлюк</a:t>
            </a:r>
          </a:p>
          <a:p>
            <a:pPr algn="r"/>
            <a:r>
              <a:rPr lang="uk-UA" dirty="0" smtClean="0"/>
              <a:t>Юлія Михайлюк</a:t>
            </a:r>
          </a:p>
          <a:p>
            <a:pPr algn="r"/>
            <a:r>
              <a:rPr lang="uk-UA" dirty="0" smtClean="0"/>
              <a:t>Марина Вельган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93219"/>
            <a:ext cx="8817421" cy="129302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стажування</a:t>
            </a:r>
            <a:endParaRPr lang="en-US" sz="5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812925" y="3313113"/>
            <a:ext cx="245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48" name="Picture 9" descr="I:\EPD\UGRAD\2011-2012 UGRAD\Digital Yearbook\6. Internship\Evgeniia Stepan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8" y="1981559"/>
            <a:ext cx="6297141" cy="419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6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4373"/>
            <a:ext cx="8370128" cy="129302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5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Волонтерство</a:t>
            </a:r>
            <a:endParaRPr lang="en-US" sz="5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800600" y="6324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4044"/>
            <a:ext cx="6957932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1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4704"/>
            <a:ext cx="8370128" cy="129302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Культурний обмін</a:t>
            </a:r>
            <a:endParaRPr lang="en-US" sz="5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5" name="Picture 2" descr="\\filer1\IREX\EPD\UGRAD\2011-2012 UGRAD\Digital Yearbook\3. Country Presentations\Cultural Nig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43" y="1780828"/>
            <a:ext cx="478489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57196"/>
              </p:ext>
            </p:extLst>
          </p:nvPr>
        </p:nvGraphicFramePr>
        <p:xfrm>
          <a:off x="971600" y="2564904"/>
          <a:ext cx="2040014" cy="315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5" imgW="3771900" imgH="5829300" progId="AcroExch.Document.7">
                  <p:embed/>
                </p:oleObj>
              </mc:Choice>
              <mc:Fallback>
                <p:oleObj name="Acrobat Document" r:id="rId5" imgW="3771900" imgH="58293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2000" contrast="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564904"/>
                        <a:ext cx="2040014" cy="315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93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5208" y="758825"/>
            <a:ext cx="86868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Ідеальний </a:t>
            </a:r>
            <a:r>
              <a:rPr lang="uk-UA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аплікант</a:t>
            </a:r>
            <a:endParaRPr lang="en-US" sz="4800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62400" y="1752600"/>
            <a:ext cx="5181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uk-UA" dirty="0" smtClean="0"/>
              <a:t>Академічна успішність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uk-UA" dirty="0" smtClean="0"/>
              <a:t>Зацікавлення іншою культурою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uk-UA" dirty="0" smtClean="0"/>
              <a:t>Лідерський потенціал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uk-UA" dirty="0" smtClean="0"/>
              <a:t>Знання англійської мови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uk-UA" dirty="0" smtClean="0"/>
              <a:t>Схильність до адаптації в чужому середовищі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uk-UA" dirty="0" smtClean="0"/>
              <a:t>Дотримання правил програми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uk-UA" dirty="0" smtClean="0"/>
              <a:t>Перевага надається студентам, що проживають не в столиці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uk-UA" dirty="0" smtClean="0"/>
              <a:t>Перевага надається студентам, які ще не були закордоном</a:t>
            </a:r>
            <a:endParaRPr lang="en-US" dirty="0" smtClean="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39883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GLO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27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5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півфінал</a:t>
            </a:r>
            <a:endParaRPr lang="en-US" sz="5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12" descr="bd1992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00" y="1646534"/>
            <a:ext cx="6372200" cy="448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7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367507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переможці</a:t>
            </a:r>
            <a:endParaRPr lang="en-US" sz="5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4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148" y="1420813"/>
            <a:ext cx="6492528" cy="4345773"/>
          </a:xfrm>
        </p:spPr>
      </p:pic>
      <p:pic>
        <p:nvPicPr>
          <p:cNvPr id="22532" name="Picture 6" descr="cheer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327584"/>
            <a:ext cx="2674640" cy="219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5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60413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Global UGRAD Applications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5029200" cy="4800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5400" dirty="0" smtClean="0">
                <a:hlinkClick r:id="rId3"/>
              </a:rPr>
              <a:t>www.irex.org</a:t>
            </a:r>
            <a:endParaRPr lang="uk-UA" sz="5400" dirty="0" smtClean="0"/>
          </a:p>
          <a:p>
            <a:pPr marL="0" indent="0" eaLnBrk="1" hangingPunct="1">
              <a:buNone/>
              <a:defRPr/>
            </a:pPr>
            <a:r>
              <a:rPr lang="en-US" sz="5400" dirty="0" smtClean="0"/>
              <a:t> </a:t>
            </a:r>
            <a:endParaRPr lang="uk-UA" sz="5400" dirty="0" smtClean="0"/>
          </a:p>
          <a:p>
            <a:pPr eaLnBrk="1" hangingPunct="1">
              <a:defRPr/>
            </a:pPr>
            <a:r>
              <a:rPr lang="en-US" sz="5400" dirty="0" smtClean="0">
                <a:hlinkClick r:id="rId4"/>
              </a:rPr>
              <a:t>www.irex.ua</a:t>
            </a:r>
            <a:r>
              <a:rPr lang="en-US" sz="5400" dirty="0" smtClean="0"/>
              <a:t> </a:t>
            </a:r>
          </a:p>
        </p:txBody>
      </p:sp>
      <p:pic>
        <p:nvPicPr>
          <p:cNvPr id="23556" name="Picture 1042" descr="bd06937_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2002138"/>
            <a:ext cx="4258816" cy="3958925"/>
          </a:xfrm>
        </p:spPr>
      </p:pic>
    </p:spTree>
    <p:extLst>
      <p:ext uri="{BB962C8B-B14F-4D97-AF65-F5344CB8AC3E}">
        <p14:creationId xmlns:p14="http://schemas.microsoft.com/office/powerpoint/2010/main" val="6054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692697"/>
            <a:ext cx="9252520" cy="331236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Канадсько-українська парламентська програма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upload.wikimedia.org/wikipedia/en/1/15/Canada-Ukraine_Parliamentary_Program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2176637" cy="21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764704"/>
            <a:ext cx="8226112" cy="1293028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КУПП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3" y="2549235"/>
            <a:ext cx="3977640" cy="1861792"/>
          </a:xfrm>
        </p:spPr>
        <p:txBody>
          <a:bodyPr/>
          <a:lstStyle/>
          <a:p>
            <a:r>
              <a:rPr lang="uk-UA" dirty="0" smtClean="0"/>
              <a:t>Програма 3-місячного стажування у Палаті громад Парламенту Канади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 descr="https://scontent-a-ams.xx.fbcdn.net/hphotos-xfp1/v/t1.0-9/1477364_10152159208194617_1143899402_n.jpg?oh=1ca846c6cdcdafedac871264e3a4b119&amp;oe=5484BE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93" y="2079472"/>
            <a:ext cx="4572602" cy="43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373"/>
            <a:ext cx="8298120" cy="1293028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вимоги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Навчатися в українському вузі</a:t>
            </a:r>
            <a:endParaRPr lang="en-US" dirty="0"/>
          </a:p>
          <a:p>
            <a:r>
              <a:rPr lang="uk-UA" dirty="0" smtClean="0"/>
              <a:t>Громадянство України</a:t>
            </a:r>
            <a:endParaRPr lang="en-US" dirty="0"/>
          </a:p>
          <a:p>
            <a:r>
              <a:rPr lang="uk-UA" dirty="0" smtClean="0"/>
              <a:t>Знання англійської/ французької мови</a:t>
            </a:r>
            <a:endParaRPr lang="en-US" dirty="0"/>
          </a:p>
          <a:p>
            <a:r>
              <a:rPr lang="uk-UA" dirty="0" smtClean="0"/>
              <a:t>Академічна успішність</a:t>
            </a:r>
            <a:endParaRPr lang="en-US" dirty="0"/>
          </a:p>
          <a:p>
            <a:r>
              <a:rPr lang="uk-UA" dirty="0" smtClean="0"/>
              <a:t>Лідерський потенціал </a:t>
            </a:r>
            <a:endParaRPr lang="ru-RU" dirty="0"/>
          </a:p>
        </p:txBody>
      </p:sp>
      <p:pic>
        <p:nvPicPr>
          <p:cNvPr id="6146" name="Picture 2" descr="https://encrypted-tbn3.gstatic.com/images?q=tbn:ANd9GcTLe8aqyMKDjSR1vyrUOZG9ZSMp50-zDn0OSj7RuKLv-GIaSoC_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85349"/>
            <a:ext cx="5364088" cy="26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3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928670"/>
            <a:ext cx="7315200" cy="1825096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ERASMUS +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6561" name="Picture 1" descr="C:\Users\Public\Pictures\Sample Pictures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780928"/>
            <a:ext cx="2500330" cy="298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9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373"/>
            <a:ext cx="8370128" cy="1293028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детальніше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www.katedra.org</a:t>
            </a:r>
            <a:endParaRPr lang="en-US" sz="6600" dirty="0"/>
          </a:p>
        </p:txBody>
      </p:sp>
      <p:pic>
        <p:nvPicPr>
          <p:cNvPr id="5122" name="Picture 2" descr="https://fbcdn-sphotos-e-a.akamaihd.net/hphotos-ak-xap1/v/t1.0-9/1514181_10152159223089617_1762309475_n.jpg?oh=8fb7caa0800fad4590b26328763c4e07&amp;oe=5493B942&amp;__gda__=1419227800_af0815eb18be013bfbd415534394bc0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3" y="3429000"/>
            <a:ext cx="3431431" cy="268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a-ams.xx.fbcdn.net/hphotos-xpa1/v/t1.0-9/1479550_10152159206414617_678210267_n.jpg?oh=00d37b045868ba2a8f2007a57e7f3fc6&amp;oe=54A342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38" y="3401200"/>
            <a:ext cx="3653302" cy="273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03405"/>
            <a:ext cx="8784976" cy="1825096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Документи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2448603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Рекомендаційний лист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500306"/>
            <a:ext cx="7955280" cy="406908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Впевніться, що його пише особа, яка </a:t>
            </a:r>
            <a:r>
              <a:rPr lang="uk-UA" b="1" dirty="0" smtClean="0"/>
              <a:t>СПРАВДІ </a:t>
            </a:r>
            <a:r>
              <a:rPr lang="uk-UA" dirty="0" smtClean="0"/>
              <a:t>Вас знає;</a:t>
            </a:r>
          </a:p>
          <a:p>
            <a:r>
              <a:rPr lang="uk-UA" dirty="0" smtClean="0"/>
              <a:t>Важливо характеризувати Ваші особисті риси </a:t>
            </a:r>
            <a:r>
              <a:rPr lang="uk-UA" b="1" dirty="0" smtClean="0"/>
              <a:t>ситуативно та індивідуалізовано</a:t>
            </a:r>
            <a:r>
              <a:rPr lang="uk-UA" dirty="0" smtClean="0"/>
              <a:t>;</a:t>
            </a:r>
          </a:p>
          <a:p>
            <a:r>
              <a:rPr lang="uk-UA" dirty="0" smtClean="0"/>
              <a:t>Якщо потрібно 2 і більше листи – вони повинні характеризувати Вас </a:t>
            </a:r>
            <a:r>
              <a:rPr lang="uk-UA" b="1" dirty="0" smtClean="0"/>
              <a:t>у різних сферах </a:t>
            </a:r>
          </a:p>
          <a:p>
            <a:pPr>
              <a:buNone/>
            </a:pPr>
            <a:r>
              <a:rPr lang="uk-UA" dirty="0" smtClean="0"/>
              <a:t>    діяльності;</a:t>
            </a:r>
          </a:p>
          <a:p>
            <a:r>
              <a:rPr lang="uk-UA" dirty="0" smtClean="0"/>
              <a:t>Рекомендаційний лист має бути </a:t>
            </a:r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b="1" dirty="0" smtClean="0"/>
              <a:t>“свіжий”;</a:t>
            </a:r>
            <a:endParaRPr lang="ru-RU" b="1" dirty="0" smtClean="0"/>
          </a:p>
          <a:p>
            <a:r>
              <a:rPr lang="uk-UA" dirty="0" smtClean="0"/>
              <a:t>Не забудьте про </a:t>
            </a:r>
            <a:r>
              <a:rPr lang="uk-UA" b="1" dirty="0" smtClean="0"/>
              <a:t>контактні дані </a:t>
            </a:r>
          </a:p>
          <a:p>
            <a:pPr>
              <a:buNone/>
            </a:pPr>
            <a:r>
              <a:rPr lang="uk-UA" b="1" dirty="0" smtClean="0"/>
              <a:t>   </a:t>
            </a:r>
            <a:r>
              <a:rPr lang="uk-UA" dirty="0" smtClean="0"/>
              <a:t>рекомендатора.</a:t>
            </a:r>
          </a:p>
        </p:txBody>
      </p:sp>
      <p:pic>
        <p:nvPicPr>
          <p:cNvPr id="49154" name="Picture 2" descr="C:\Users\Public\Pictures\Sample Pictures\загруженно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86256"/>
            <a:ext cx="2571768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0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293028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Мотиваційний</a:t>
            </a:r>
            <a:b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лист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636912"/>
            <a:ext cx="7955280" cy="4069080"/>
          </a:xfrm>
        </p:spPr>
        <p:txBody>
          <a:bodyPr/>
          <a:lstStyle/>
          <a:p>
            <a:r>
              <a:rPr lang="uk-UA" dirty="0" smtClean="0"/>
              <a:t>Найважливіша частина аплікаційної форми;</a:t>
            </a:r>
          </a:p>
          <a:p>
            <a:r>
              <a:rPr lang="uk-UA" dirty="0" smtClean="0"/>
              <a:t>Має бути особистим і запам*ятовуватися;</a:t>
            </a:r>
          </a:p>
          <a:p>
            <a:r>
              <a:rPr lang="uk-UA" dirty="0" smtClean="0"/>
              <a:t>Не пишіть того, чого не відчуваєте і що не плануєте;</a:t>
            </a:r>
          </a:p>
          <a:p>
            <a:r>
              <a:rPr lang="uk-UA" dirty="0" smtClean="0"/>
              <a:t>Грамотність – запорука успіху;</a:t>
            </a:r>
          </a:p>
          <a:p>
            <a:r>
              <a:rPr lang="uk-UA" dirty="0" smtClean="0"/>
              <a:t>Спочатку напишіть його, і через деякий час перечитайте і покорегуйте.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10" y="764704"/>
            <a:ext cx="8442136" cy="1293028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Резюме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 </a:t>
            </a:r>
            <a:r>
              <a:rPr lang="uk-UA" dirty="0" smtClean="0"/>
              <a:t>і резюме не тотожні поняття;</a:t>
            </a:r>
          </a:p>
          <a:p>
            <a:r>
              <a:rPr lang="uk-UA" dirty="0" smtClean="0"/>
              <a:t>Пишіть тільки правдиву інформацію, яку зможете підтвердити на вимогу;</a:t>
            </a:r>
          </a:p>
          <a:p>
            <a:r>
              <a:rPr lang="en-US" dirty="0" err="1" smtClean="0"/>
              <a:t>Europass</a:t>
            </a:r>
            <a:r>
              <a:rPr lang="en-US" dirty="0" smtClean="0"/>
              <a:t> CV </a:t>
            </a:r>
            <a:r>
              <a:rPr lang="uk-UA" dirty="0" smtClean="0"/>
              <a:t>формат: </a:t>
            </a:r>
            <a:r>
              <a:rPr lang="en-US" dirty="0" smtClean="0">
                <a:hlinkClick r:id="rId2"/>
              </a:rPr>
              <a:t>https://europass.cedefop.europa.eu/editors/en/cv/compose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0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4494"/>
            <a:ext cx="8229600" cy="97477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Запитання</a:t>
            </a:r>
            <a:endParaRPr lang="en-US" sz="5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24" name="Picture 4" descr="MCj043441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2090018"/>
            <a:ext cx="3616772" cy="40681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Rectangle 8"/>
          <p:cNvSpPr>
            <a:spLocks noChangeArrowheads="1"/>
          </p:cNvSpPr>
          <p:nvPr/>
        </p:nvSpPr>
        <p:spPr bwMode="auto">
          <a:xfrm rot="21382227">
            <a:off x="0" y="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ea typeface="Times New Roman" panose="02020603050405020304" pitchFamily="18" charset="0"/>
                <a:cs typeface="Arial" panose="020B0604020202020204" pitchFamily="34" charset="0"/>
              </a:rPr>
              <a:t>		        </a:t>
            </a:r>
            <a:endParaRPr lang="en-US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ea typeface="Times New Roman" panose="02020603050405020304" pitchFamily="18" charset="0"/>
                <a:cs typeface="Arial" panose="020B0604020202020204" pitchFamily="34" charset="0"/>
              </a:rPr>
              <a:t>		  	    </a:t>
            </a:r>
            <a:endParaRPr lang="en-US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03405"/>
            <a:ext cx="8640960" cy="1825096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Дякуємо за увагу !</a:t>
            </a:r>
            <a:endParaRPr lang="en-US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85728"/>
            <a:ext cx="8786842" cy="3786214"/>
          </a:xfrm>
        </p:spPr>
        <p:txBody>
          <a:bodyPr>
            <a:normAutofit fontScale="92500" lnSpcReduction="20000"/>
          </a:bodyPr>
          <a:lstStyle/>
          <a:p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r>
              <a:rPr lang="uk-UA" sz="4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Що це таке?</a:t>
            </a:r>
          </a:p>
          <a:p>
            <a:r>
              <a:rPr lang="uk-UA" dirty="0" smtClean="0"/>
              <a:t>Програма, що підтримує академічні переваги та привабливість європейської вищої освіти по всьому світу.</a:t>
            </a:r>
          </a:p>
          <a:p>
            <a:endParaRPr lang="uk-UA" dirty="0" smtClean="0"/>
          </a:p>
          <a:p>
            <a:r>
              <a:rPr lang="uk-UA" sz="39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Що це дає?</a:t>
            </a:r>
          </a:p>
          <a:p>
            <a:r>
              <a:rPr lang="uk-UA" dirty="0" smtClean="0"/>
              <a:t>Участь у програмі для отримання ступеню магістра, доктора наук;</a:t>
            </a:r>
          </a:p>
          <a:p>
            <a:r>
              <a:rPr lang="uk-UA" dirty="0" smtClean="0"/>
              <a:t>Короткострокова мобільність в інший університет.</a:t>
            </a:r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5537" name="Picture 1" descr="C:\Users\Public\Pictures\Sample Pictures\Master-Erasmus-Mund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784449"/>
            <a:ext cx="6000792" cy="3073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78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8549640" cy="1293028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54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uk-UA" sz="5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Види мобільності на 2015/2016 рр.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357430"/>
            <a:ext cx="4000528" cy="5286388"/>
          </a:xfrm>
        </p:spPr>
        <p:txBody>
          <a:bodyPr>
            <a:normAutofit/>
          </a:bodyPr>
          <a:lstStyle/>
          <a:p>
            <a:endParaRPr lang="uk-UA" b="1" dirty="0" smtClean="0"/>
          </a:p>
          <a:p>
            <a:r>
              <a:rPr lang="uk-UA" b="1" dirty="0" smtClean="0"/>
              <a:t>Напрям 1</a:t>
            </a:r>
            <a:r>
              <a:rPr lang="uk-UA" dirty="0" smtClean="0"/>
              <a:t> – Стипендії </a:t>
            </a:r>
            <a:r>
              <a:rPr lang="en-US" dirty="0" smtClean="0"/>
              <a:t>Erasmus </a:t>
            </a:r>
            <a:r>
              <a:rPr lang="en-US" dirty="0" err="1" smtClean="0"/>
              <a:t>Mundus</a:t>
            </a:r>
            <a:r>
              <a:rPr lang="en-US" dirty="0" smtClean="0"/>
              <a:t> </a:t>
            </a:r>
            <a:r>
              <a:rPr lang="uk-UA" dirty="0" smtClean="0"/>
              <a:t>для отримання ступеню магістра та доктора наук</a:t>
            </a:r>
          </a:p>
          <a:p>
            <a:endParaRPr lang="uk-UA" dirty="0" smtClean="0"/>
          </a:p>
          <a:p>
            <a:r>
              <a:rPr lang="uk-UA" b="1" dirty="0" smtClean="0"/>
              <a:t>Напрям 2</a:t>
            </a:r>
            <a:r>
              <a:rPr lang="uk-UA" dirty="0" smtClean="0"/>
              <a:t> – Стипендії </a:t>
            </a:r>
            <a:r>
              <a:rPr lang="en-US" dirty="0" smtClean="0"/>
              <a:t>Erasmus </a:t>
            </a:r>
            <a:r>
              <a:rPr lang="en-US" dirty="0" err="1" smtClean="0"/>
              <a:t>Mundus</a:t>
            </a:r>
            <a:r>
              <a:rPr lang="en-US" dirty="0" smtClean="0"/>
              <a:t> </a:t>
            </a:r>
            <a:r>
              <a:rPr lang="uk-UA" dirty="0" smtClean="0"/>
              <a:t>для мобільності</a:t>
            </a:r>
            <a:endParaRPr lang="ru-RU" dirty="0"/>
          </a:p>
        </p:txBody>
      </p:sp>
      <p:pic>
        <p:nvPicPr>
          <p:cNvPr id="64515" name="Picture 3" descr="C:\Users\Public\Pictures\Sample Pictures\oXvhBRsMWnbDWFK-556x313-no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496"/>
            <a:ext cx="4559425" cy="2533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12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7" y="994337"/>
            <a:ext cx="8442136" cy="1293028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Напрям</a:t>
            </a:r>
            <a:r>
              <a:rPr lang="uk-UA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1</a:t>
            </a:r>
            <a:endParaRPr lang="ru-RU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377712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http://eacea.ec.europa.eu/erasmus_mundus/results_compendia/selected_projects_action_1_master_courses_en.php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відкритість програми для студентів, випускників та інших осіб, </a:t>
            </a:r>
            <a:r>
              <a:rPr lang="uk-UA" b="1" dirty="0" smtClean="0">
                <a:solidFill>
                  <a:srgbClr val="FF0000"/>
                </a:solidFill>
              </a:rPr>
              <a:t>які мають диплом </a:t>
            </a:r>
            <a:r>
              <a:rPr lang="uk-UA" dirty="0" smtClean="0"/>
              <a:t>бакалавра/ спеціаліста або навчаються на 4-му курсі і бажають отримати стипендію для продовження навчання в іншій країні для здобуття ступеню магістра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диплом магістра у </a:t>
            </a:r>
            <a:r>
              <a:rPr lang="uk-UA" b="1" dirty="0" smtClean="0">
                <a:solidFill>
                  <a:srgbClr val="FF0000"/>
                </a:solidFill>
              </a:rPr>
              <a:t>2 або декількох </a:t>
            </a:r>
            <a:r>
              <a:rPr lang="uk-UA" dirty="0" smtClean="0"/>
              <a:t>європейських університетах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одночасно можна подавати заявки </a:t>
            </a:r>
            <a:r>
              <a:rPr lang="uk-UA" b="1" dirty="0" smtClean="0">
                <a:solidFill>
                  <a:srgbClr val="FF0000"/>
                </a:solidFill>
              </a:rPr>
              <a:t>не більше, ніж на 3 навчальні програми</a:t>
            </a:r>
          </a:p>
        </p:txBody>
      </p:sp>
    </p:spTree>
    <p:extLst>
      <p:ext uri="{BB962C8B-B14F-4D97-AF65-F5344CB8AC3E}">
        <p14:creationId xmlns:p14="http://schemas.microsoft.com/office/powerpoint/2010/main" val="20927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000108"/>
            <a:ext cx="4263392" cy="5572164"/>
          </a:xfrm>
        </p:spPr>
        <p:txBody>
          <a:bodyPr>
            <a:normAutofit fontScale="92500"/>
          </a:bodyPr>
          <a:lstStyle/>
          <a:p>
            <a:r>
              <a:rPr lang="uk-UA" b="1" dirty="0" smtClean="0"/>
              <a:t>Крок 1</a:t>
            </a:r>
            <a:r>
              <a:rPr lang="uk-UA" smtClean="0"/>
              <a:t>: </a:t>
            </a:r>
            <a:r>
              <a:rPr lang="uk-UA" smtClean="0"/>
              <a:t>Об</a:t>
            </a:r>
            <a:r>
              <a:rPr lang="uk-UA"/>
              <a:t>и</a:t>
            </a:r>
            <a:r>
              <a:rPr lang="uk-UA" smtClean="0"/>
              <a:t>рати </a:t>
            </a:r>
            <a:r>
              <a:rPr lang="uk-UA" dirty="0" smtClean="0"/>
              <a:t>програму та уважно прочитати її опис, зміст і вимоги до вступника.</a:t>
            </a:r>
          </a:p>
          <a:p>
            <a:endParaRPr lang="uk-UA" dirty="0" smtClean="0"/>
          </a:p>
          <a:p>
            <a:r>
              <a:rPr lang="uk-UA" b="1" dirty="0" smtClean="0"/>
              <a:t>Крок 2</a:t>
            </a:r>
            <a:r>
              <a:rPr lang="uk-UA" dirty="0" smtClean="0"/>
              <a:t>: Уточнити усе незрозуміле в контактної особи програми. Це її робота.</a:t>
            </a:r>
          </a:p>
          <a:p>
            <a:endParaRPr lang="uk-UA" dirty="0" smtClean="0"/>
          </a:p>
          <a:p>
            <a:r>
              <a:rPr lang="uk-UA" b="1" dirty="0" smtClean="0"/>
              <a:t>Крок 3</a:t>
            </a:r>
            <a:r>
              <a:rPr lang="uk-UA" dirty="0" smtClean="0"/>
              <a:t>: Укомплектувати пакет документів, заповнити аплікаційну форму (онлайн).</a:t>
            </a:r>
          </a:p>
          <a:p>
            <a:endParaRPr lang="uk-UA" dirty="0" smtClean="0"/>
          </a:p>
          <a:p>
            <a:r>
              <a:rPr lang="uk-UA" b="1" dirty="0" smtClean="0"/>
              <a:t>Крок 4</a:t>
            </a:r>
            <a:r>
              <a:rPr lang="uk-UA" dirty="0" smtClean="0"/>
              <a:t>: Зберігати спокій і чекати на наступні вказівки від координаторів програми.</a:t>
            </a:r>
            <a:endParaRPr lang="ru-RU" dirty="0"/>
          </a:p>
        </p:txBody>
      </p:sp>
      <p:pic>
        <p:nvPicPr>
          <p:cNvPr id="39939" name="Picture 3" descr="C:\Users\Public\Pictures\Sample Pictures\How_to-appl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1" y="928670"/>
            <a:ext cx="4929190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5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372"/>
            <a:ext cx="8496944" cy="1944547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Напрям</a:t>
            </a:r>
            <a:r>
              <a:rPr lang="uk-UA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2</a:t>
            </a:r>
            <a:endParaRPr lang="ru-RU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http://eacea.ec.europa.eu/erasmus_mundus/funding/available_partnerships.php</a:t>
            </a:r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відкрита для студентів, які навчаються на програмах бакалавра, спеціаліста, магістра, аспіранта, докторанта і бажають отримати стипендію для короткострокового навчання, стажування, дослідження чи практики на основі </a:t>
            </a:r>
            <a:r>
              <a:rPr lang="uk-UA" b="1" dirty="0" smtClean="0">
                <a:solidFill>
                  <a:srgbClr val="FF0000"/>
                </a:solidFill>
              </a:rPr>
              <a:t>Міжінституційної угоди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сприяє обміну студентами між європейськими і неєвропейськими університетами (від 3 до 12 місяців)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хороше стипендійне забезпечення на проїзд, проживання, харчування та інші витрати.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5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3104</TotalTime>
  <Words>1064</Words>
  <Application>Microsoft Office PowerPoint</Application>
  <PresentationFormat>Экран (4:3)</PresentationFormat>
  <Paragraphs>231</Paragraphs>
  <Slides>46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Calibri</vt:lpstr>
      <vt:lpstr>Century Gothic</vt:lpstr>
      <vt:lpstr>Times New Roman</vt:lpstr>
      <vt:lpstr>Wingdings</vt:lpstr>
      <vt:lpstr>След самолета</vt:lpstr>
      <vt:lpstr>Acrobat Document</vt:lpstr>
      <vt:lpstr>Презентация PowerPoint</vt:lpstr>
      <vt:lpstr>Презентация PowerPoint</vt:lpstr>
      <vt:lpstr>освітні можливості за кордоном</vt:lpstr>
      <vt:lpstr>ERASMUS +</vt:lpstr>
      <vt:lpstr>Презентация PowerPoint</vt:lpstr>
      <vt:lpstr>  Види мобільності на 2015/2016 рр.</vt:lpstr>
      <vt:lpstr>Напрям 1</vt:lpstr>
      <vt:lpstr>Презентация PowerPoint</vt:lpstr>
      <vt:lpstr>Напрям 2</vt:lpstr>
      <vt:lpstr>Презентация PowerPoint</vt:lpstr>
      <vt:lpstr>Види мобільності  у 2016/2017 рр.</vt:lpstr>
      <vt:lpstr>Це важливо!</vt:lpstr>
      <vt:lpstr>Можливості навчання  в Чехії</vt:lpstr>
      <vt:lpstr>БЕЗКОШТОВНЕ НАВЧАННЯ</vt:lpstr>
      <vt:lpstr>Чеські Урядові стипендії для країн, що розвиваються</vt:lpstr>
      <vt:lpstr>Вимоги: </vt:lpstr>
      <vt:lpstr>Стипендії Вишеградського фонду</vt:lpstr>
      <vt:lpstr>Презентация PowerPoint</vt:lpstr>
      <vt:lpstr>Переваги:</vt:lpstr>
      <vt:lpstr>  Центр міжнародної мобільності чеського регіону Південна Моравія  </vt:lpstr>
      <vt:lpstr>Презентация PowerPoint</vt:lpstr>
      <vt:lpstr>CERGE – EI   спільна програма Карлового Університету в Празі та Академії наук Чеської Республіки</vt:lpstr>
      <vt:lpstr>Аспірантура з економіки (PhD in Economics)</vt:lpstr>
      <vt:lpstr>Вимоги: </vt:lpstr>
      <vt:lpstr>GLOBAL UGRAD</vt:lpstr>
      <vt:lpstr> Global UGRAD</vt:lpstr>
      <vt:lpstr>спеціальності*</vt:lpstr>
      <vt:lpstr>Ця програма повністю фінансується і передбачає:</vt:lpstr>
      <vt:lpstr> Навчання</vt:lpstr>
      <vt:lpstr>стажування</vt:lpstr>
      <vt:lpstr>Волонтерство</vt:lpstr>
      <vt:lpstr>Культурний обмін</vt:lpstr>
      <vt:lpstr>Ідеальний аплікант</vt:lpstr>
      <vt:lpstr>півфінал</vt:lpstr>
      <vt:lpstr>переможці</vt:lpstr>
      <vt:lpstr>Global UGRAD Applications</vt:lpstr>
      <vt:lpstr>Канадсько-українська парламентська програма</vt:lpstr>
      <vt:lpstr>КУПП</vt:lpstr>
      <vt:lpstr>вимоги</vt:lpstr>
      <vt:lpstr>детальніше</vt:lpstr>
      <vt:lpstr>Документи</vt:lpstr>
      <vt:lpstr>Рекомендаційний лист</vt:lpstr>
      <vt:lpstr>Мотиваційний  лист</vt:lpstr>
      <vt:lpstr>Резюме</vt:lpstr>
      <vt:lpstr>Запитання</vt:lpstr>
      <vt:lpstr>Дякуємо за увагу !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Notebook</dc:creator>
  <cp:lastModifiedBy>AsusPC</cp:lastModifiedBy>
  <cp:revision>111</cp:revision>
  <dcterms:created xsi:type="dcterms:W3CDTF">2014-09-01T19:50:36Z</dcterms:created>
  <dcterms:modified xsi:type="dcterms:W3CDTF">2014-09-08T12:00:41Z</dcterms:modified>
</cp:coreProperties>
</file>