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5"/>
  </p:notesMasterIdLst>
  <p:handoutMasterIdLst>
    <p:handoutMasterId r:id="rId36"/>
  </p:handoutMasterIdLst>
  <p:sldIdLst>
    <p:sldId id="277" r:id="rId2"/>
    <p:sldId id="340" r:id="rId3"/>
    <p:sldId id="411" r:id="rId4"/>
    <p:sldId id="371" r:id="rId5"/>
    <p:sldId id="416" r:id="rId6"/>
    <p:sldId id="403" r:id="rId7"/>
    <p:sldId id="400" r:id="rId8"/>
    <p:sldId id="343" r:id="rId9"/>
    <p:sldId id="360" r:id="rId10"/>
    <p:sldId id="406" r:id="rId11"/>
    <p:sldId id="407" r:id="rId12"/>
    <p:sldId id="408" r:id="rId13"/>
    <p:sldId id="409" r:id="rId14"/>
    <p:sldId id="395" r:id="rId15"/>
    <p:sldId id="304" r:id="rId16"/>
    <p:sldId id="396" r:id="rId17"/>
    <p:sldId id="398" r:id="rId18"/>
    <p:sldId id="427" r:id="rId19"/>
    <p:sldId id="399" r:id="rId20"/>
    <p:sldId id="401" r:id="rId21"/>
    <p:sldId id="402" r:id="rId22"/>
    <p:sldId id="417" r:id="rId23"/>
    <p:sldId id="418" r:id="rId24"/>
    <p:sldId id="424" r:id="rId25"/>
    <p:sldId id="423" r:id="rId26"/>
    <p:sldId id="426" r:id="rId27"/>
    <p:sldId id="425" r:id="rId28"/>
    <p:sldId id="422" r:id="rId29"/>
    <p:sldId id="428" r:id="rId30"/>
    <p:sldId id="412" r:id="rId31"/>
    <p:sldId id="421" r:id="rId32"/>
    <p:sldId id="420" r:id="rId33"/>
    <p:sldId id="429" r:id="rId34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A91A114-A610-4C3F-8351-65E32935D098}">
          <p14:sldIdLst>
            <p14:sldId id="277"/>
            <p14:sldId id="340"/>
            <p14:sldId id="411"/>
            <p14:sldId id="371"/>
            <p14:sldId id="416"/>
            <p14:sldId id="403"/>
            <p14:sldId id="400"/>
            <p14:sldId id="343"/>
            <p14:sldId id="360"/>
            <p14:sldId id="406"/>
            <p14:sldId id="407"/>
            <p14:sldId id="408"/>
            <p14:sldId id="409"/>
            <p14:sldId id="395"/>
            <p14:sldId id="304"/>
            <p14:sldId id="396"/>
            <p14:sldId id="398"/>
            <p14:sldId id="427"/>
            <p14:sldId id="399"/>
            <p14:sldId id="401"/>
            <p14:sldId id="402"/>
            <p14:sldId id="417"/>
            <p14:sldId id="418"/>
            <p14:sldId id="424"/>
            <p14:sldId id="423"/>
            <p14:sldId id="426"/>
            <p14:sldId id="425"/>
            <p14:sldId id="422"/>
            <p14:sldId id="428"/>
            <p14:sldId id="412"/>
            <p14:sldId id="421"/>
            <p14:sldId id="420"/>
            <p14:sldId id="429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1FD2"/>
    <a:srgbClr val="515CD1"/>
    <a:srgbClr val="2A2079"/>
    <a:srgbClr val="74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29" autoAdjust="0"/>
    <p:restoredTop sz="94614" autoAdjust="0"/>
  </p:normalViewPr>
  <p:slideViewPr>
    <p:cSldViewPr snapToGrid="0">
      <p:cViewPr varScale="1">
        <p:scale>
          <a:sx n="110" d="100"/>
          <a:sy n="110" d="100"/>
        </p:scale>
        <p:origin x="432" y="17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203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400" dirty="0"/>
              <a:t>Загальна чисельність аспірантів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plotArea>
      <c:layout>
        <c:manualLayout>
          <c:layoutTarget val="inner"/>
          <c:xMode val="edge"/>
          <c:yMode val="edge"/>
          <c:x val="0.10615312111538767"/>
          <c:y val="0.14443656115456277"/>
          <c:w val="0.85730772580370684"/>
          <c:h val="0.633713485689021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148</c:v>
                </c:pt>
                <c:pt idx="1">
                  <c:v>168</c:v>
                </c:pt>
                <c:pt idx="2">
                  <c:v>193</c:v>
                </c:pt>
                <c:pt idx="3">
                  <c:v>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AB-4A76-9C6E-BDF0FEB5E5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контракт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187</c:v>
                </c:pt>
                <c:pt idx="1">
                  <c:v>186</c:v>
                </c:pt>
                <c:pt idx="2">
                  <c:v>236</c:v>
                </c:pt>
                <c:pt idx="3">
                  <c:v>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AB-4A76-9C6E-BDF0FEB5E5C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разом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3"/>
              <c:layout>
                <c:manualLayout>
                  <c:x val="-1.45212918918785E-2"/>
                  <c:y val="2.13901491626051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AB-4A76-9C6E-BDF0FEB5E5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335</c:v>
                </c:pt>
                <c:pt idx="1">
                  <c:v>354</c:v>
                </c:pt>
                <c:pt idx="2">
                  <c:v>429</c:v>
                </c:pt>
                <c:pt idx="3">
                  <c:v>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AB-4A76-9C6E-BDF0FEB5E5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93541632"/>
        <c:axId val="125917376"/>
      </c:barChart>
      <c:catAx>
        <c:axId val="193541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25917376"/>
        <c:crosses val="autoZero"/>
        <c:auto val="1"/>
        <c:lblAlgn val="ctr"/>
        <c:lblOffset val="100"/>
        <c:noMultiLvlLbl val="0"/>
      </c:catAx>
      <c:valAx>
        <c:axId val="125917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93541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uk-UA" sz="1800" b="1" i="0" baseline="0" dirty="0">
                <a:effectLst/>
              </a:rPr>
              <a:t>Динаміка </a:t>
            </a:r>
            <a:r>
              <a:rPr lang="uk-UA" sz="1800" b="1" i="0" baseline="0" dirty="0" err="1">
                <a:effectLst/>
              </a:rPr>
              <a:t>відряджень</a:t>
            </a:r>
            <a:r>
              <a:rPr lang="uk-UA" sz="1800" b="1" i="0" baseline="0" dirty="0">
                <a:effectLst/>
              </a:rPr>
              <a:t> НПП і НП </a:t>
            </a:r>
            <a:r>
              <a:rPr lang="uk-UA" sz="1862" b="1" i="0" u="none" strike="noStrike" baseline="0" dirty="0">
                <a:effectLst/>
              </a:rPr>
              <a:t>за кордон</a:t>
            </a:r>
            <a:endParaRPr lang="uk-UA" dirty="0">
              <a:effectLst/>
            </a:endParaRPr>
          </a:p>
        </c:rich>
      </c:tx>
      <c:layout>
        <c:manualLayout>
          <c:xMode val="edge"/>
          <c:yMode val="edge"/>
          <c:x val="0.14291499379114786"/>
          <c:y val="2.3221326802651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Працівників, відряджених за кордон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1-4B00-B721-3805CE61BF7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Працівників, відряджених за кордон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1-4B00-B721-3805CE61BF7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Працівників, відряджених за кордон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21-4B00-B721-3805CE61BF7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Працівників, відряджених за кордон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21-4B00-B721-3805CE61BF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677216"/>
        <c:axId val="173677608"/>
      </c:barChart>
      <c:catAx>
        <c:axId val="17367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73677608"/>
        <c:crosses val="autoZero"/>
        <c:auto val="1"/>
        <c:lblAlgn val="ctr"/>
        <c:lblOffset val="100"/>
        <c:noMultiLvlLbl val="0"/>
      </c:catAx>
      <c:valAx>
        <c:axId val="173677608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73677216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b="1" dirty="0"/>
              <a:t>Динаміка подання </a:t>
            </a:r>
            <a:r>
              <a:rPr lang="uk-UA" b="1" dirty="0" err="1"/>
              <a:t>проєктних</a:t>
            </a:r>
            <a:r>
              <a:rPr lang="uk-UA" b="1" dirty="0"/>
              <a:t> заявок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Jean Monnet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01-459B-BDF2-4C9BF2C713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Erasmus+ CBHE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01-459B-BDF2-4C9BF2C713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Horizont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01-459B-BDF2-4C9BF2C713A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Загалом заявок подано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6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01-459B-BDF2-4C9BF2C713A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Отримали фінансування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01-459B-BDF2-4C9BF2C713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675648"/>
        <c:axId val="146117464"/>
      </c:barChart>
      <c:catAx>
        <c:axId val="17367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46117464"/>
        <c:crosses val="autoZero"/>
        <c:auto val="1"/>
        <c:lblAlgn val="ctr"/>
        <c:lblOffset val="100"/>
        <c:noMultiLvlLbl val="0"/>
      </c:catAx>
      <c:valAx>
        <c:axId val="146117464"/>
        <c:scaling>
          <c:orientation val="minMax"/>
          <c:max val="2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73675648"/>
        <c:crosses val="autoZero"/>
        <c:crossBetween val="between"/>
        <c:majorUnit val="4"/>
        <c:min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411221654566652E-2"/>
          <c:y val="0.74060829870128075"/>
          <c:w val="0.91906992541854771"/>
          <c:h val="0.161099785919323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400" dirty="0"/>
              <a:t>Докторантура</a:t>
            </a:r>
          </a:p>
        </c:rich>
      </c:tx>
      <c:layout>
        <c:manualLayout>
          <c:xMode val="edge"/>
          <c:yMode val="edge"/>
          <c:x val="0.37316674451191029"/>
          <c:y val="5.39622882018815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plotArea>
      <c:layout>
        <c:manualLayout>
          <c:layoutTarget val="inner"/>
          <c:xMode val="edge"/>
          <c:yMode val="edge"/>
          <c:x val="0.11391123071187689"/>
          <c:y val="0.20131711774394973"/>
          <c:w val="0.83965479562409751"/>
          <c:h val="0.590249319677307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загальна чисельність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8-4FDF-90FB-698789F98D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прийом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68-4FDF-90FB-698789F98D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28452608"/>
        <c:axId val="150708224"/>
      </c:barChart>
      <c:catAx>
        <c:axId val="128452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50708224"/>
        <c:crosses val="autoZero"/>
        <c:auto val="1"/>
        <c:lblAlgn val="ctr"/>
        <c:lblOffset val="100"/>
        <c:noMultiLvlLbl val="0"/>
      </c:catAx>
      <c:valAx>
        <c:axId val="150708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2845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400" b="1" dirty="0"/>
              <a:t>Надходження коштів за навчання в аспірантурі (контракт) в 2023 році, тис. грн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3989663337152432E-2"/>
          <c:y val="0.10991529481891256"/>
          <c:w val="0.87535719451154659"/>
          <c:h val="0.6501112340828062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заочна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4.54214240735488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77-4C7B-95E7-CA856B90ED42}"/>
                </c:ext>
              </c:extLst>
            </c:dLbl>
            <c:dLbl>
              <c:idx val="1"/>
              <c:layout>
                <c:manualLayout>
                  <c:x val="0"/>
                  <c:y val="1.8700990887463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77-4C7B-95E7-CA856B90ED42}"/>
                </c:ext>
              </c:extLst>
            </c:dLbl>
            <c:dLbl>
              <c:idx val="2"/>
              <c:layout>
                <c:manualLayout>
                  <c:x val="4.7158680232770788E-3"/>
                  <c:y val="7.48039635498531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77-4C7B-95E7-CA856B90ED42}"/>
                </c:ext>
              </c:extLst>
            </c:dLbl>
            <c:dLbl>
              <c:idx val="3"/>
              <c:layout>
                <c:manualLayout>
                  <c:x val="-2.3579340116386257E-3"/>
                  <c:y val="2.6181387242449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77-4C7B-95E7-CA856B90ED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2020</c:v>
                </c:pt>
                <c:pt idx="1">
                  <c:v>2021</c:v>
                </c:pt>
                <c:pt idx="2">
                  <c:v>2022в</c:v>
                </c:pt>
                <c:pt idx="3">
                  <c:v>2022о</c:v>
                </c:pt>
                <c:pt idx="4">
                  <c:v>2023в</c:v>
                </c:pt>
                <c:pt idx="5">
                  <c:v>2023о</c:v>
                </c:pt>
                <c:pt idx="6">
                  <c:v>Всього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951.63699999999994</c:v>
                </c:pt>
                <c:pt idx="1">
                  <c:v>733.50199999999995</c:v>
                </c:pt>
                <c:pt idx="2">
                  <c:v>759</c:v>
                </c:pt>
                <c:pt idx="3">
                  <c:v>2022.9</c:v>
                </c:pt>
                <c:pt idx="4">
                  <c:v>2698.3</c:v>
                </c:pt>
                <c:pt idx="5">
                  <c:v>1927.2</c:v>
                </c:pt>
                <c:pt idx="6">
                  <c:v>9092.5400000000009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77-4C7B-95E7-CA856B90ED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454144"/>
        <c:axId val="150709952"/>
      </c:barChart>
      <c:catAx>
        <c:axId val="12845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50709952"/>
        <c:crosses val="autoZero"/>
        <c:auto val="1"/>
        <c:lblAlgn val="ctr"/>
        <c:lblOffset val="100"/>
        <c:noMultiLvlLbl val="0"/>
      </c:catAx>
      <c:valAx>
        <c:axId val="15070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2845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400"/>
              <a:t>Прийом до аспірантури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plotArea>
      <c:layout>
        <c:manualLayout>
          <c:layoutTarget val="inner"/>
          <c:xMode val="edge"/>
          <c:yMode val="edge"/>
          <c:x val="0.16229008629198274"/>
          <c:y val="0.17151630493762152"/>
          <c:w val="0.7814146174670763"/>
          <c:h val="0.650629564853204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67</c:v>
                </c:pt>
                <c:pt idx="1">
                  <c:v>53</c:v>
                </c:pt>
                <c:pt idx="2">
                  <c:v>52</c:v>
                </c:pt>
                <c:pt idx="3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6-4234-A45E-4AEFFA1820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контракт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70</c:v>
                </c:pt>
                <c:pt idx="1">
                  <c:v>52</c:v>
                </c:pt>
                <c:pt idx="2">
                  <c:v>87</c:v>
                </c:pt>
                <c:pt idx="3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6-4234-A45E-4AEFFA1820A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всього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137</c:v>
                </c:pt>
                <c:pt idx="1">
                  <c:v>105</c:v>
                </c:pt>
                <c:pt idx="2">
                  <c:v>139</c:v>
                </c:pt>
                <c:pt idx="3">
                  <c:v>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6-4234-A45E-4AEFFA1820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28451072"/>
        <c:axId val="150711680"/>
      </c:barChart>
      <c:catAx>
        <c:axId val="128451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50711680"/>
        <c:crosses val="autoZero"/>
        <c:auto val="1"/>
        <c:lblAlgn val="ctr"/>
        <c:lblOffset val="100"/>
        <c:noMultiLvlLbl val="0"/>
      </c:catAx>
      <c:valAx>
        <c:axId val="150711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2845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744994501001098"/>
          <c:y val="0.88424327882087206"/>
          <c:w val="0.42510010997997799"/>
          <c:h val="0.115756721179127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Держбюджетне фінансування НДР, млн грн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10.63</c:v>
                </c:pt>
                <c:pt idx="1">
                  <c:v>12.9</c:v>
                </c:pt>
                <c:pt idx="2">
                  <c:v>17.670000000000002</c:v>
                </c:pt>
                <c:pt idx="3">
                  <c:v>17.84</c:v>
                </c:pt>
                <c:pt idx="4">
                  <c:v>18.97</c:v>
                </c:pt>
                <c:pt idx="5">
                  <c:v>16.95</c:v>
                </c:pt>
                <c:pt idx="6">
                  <c:v>15.62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FB-481C-8F0F-506F9C3D42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Гранти, млн грн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6">
                  <c:v>3.03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FB-481C-8F0F-506F9C3D42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29458944"/>
        <c:axId val="225880896"/>
      </c:barChart>
      <c:catAx>
        <c:axId val="229458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225880896"/>
        <c:crosses val="autoZero"/>
        <c:auto val="1"/>
        <c:lblAlgn val="ctr"/>
        <c:lblOffset val="100"/>
        <c:noMultiLvlLbl val="0"/>
      </c:catAx>
      <c:valAx>
        <c:axId val="225880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22945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27024630491207"/>
          <c:y val="6.4750120725480476E-2"/>
          <c:w val="0.39828911863731892"/>
          <c:h val="0.8859750901049227"/>
        </c:manualLayout>
      </c:layout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млн. грн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7F-452E-935E-31B879706D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7F-452E-935E-31B879706D2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F7F-452E-935E-31B879706D2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F7F-452E-935E-31B879706D2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F7F-452E-935E-31B879706D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Аркуш1!$A$2:$A$6</c:f>
              <c:strCache>
                <c:ptCount val="5"/>
                <c:pt idx="0">
                  <c:v>Держбюджетні НДР</c:v>
                </c:pt>
                <c:pt idx="1">
                  <c:v>Госпдоговірні НДР</c:v>
                </c:pt>
                <c:pt idx="2">
                  <c:v>НДР за грантами</c:v>
                </c:pt>
                <c:pt idx="3">
                  <c:v>Фонд Сімонса</c:v>
                </c:pt>
                <c:pt idx="4">
                  <c:v>Проєкт «Акваріум»</c:v>
                </c:pt>
              </c:strCache>
            </c:str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15.62</c:v>
                </c:pt>
                <c:pt idx="1">
                  <c:v>1.46</c:v>
                </c:pt>
                <c:pt idx="2">
                  <c:v>3.03</c:v>
                </c:pt>
                <c:pt idx="3">
                  <c:v>4.22</c:v>
                </c:pt>
                <c:pt idx="4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F7F-452E-935E-31B879706D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989920317669272"/>
          <c:w val="0.9020718772793086"/>
          <c:h val="0.727266630502329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43</c:v>
                </c:pt>
                <c:pt idx="1">
                  <c:v>44</c:v>
                </c:pt>
                <c:pt idx="2">
                  <c:v>46</c:v>
                </c:pt>
                <c:pt idx="3">
                  <c:v>49</c:v>
                </c:pt>
                <c:pt idx="4">
                  <c:v>51</c:v>
                </c:pt>
                <c:pt idx="5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01-EA47-AA56-D1CA4297EB1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55983616"/>
        <c:axId val="253387904"/>
      </c:barChart>
      <c:catAx>
        <c:axId val="25598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253387904"/>
        <c:crosses val="autoZero"/>
        <c:auto val="1"/>
        <c:lblAlgn val="ctr"/>
        <c:lblOffset val="100"/>
        <c:noMultiLvlLbl val="0"/>
      </c:catAx>
      <c:valAx>
        <c:axId val="2533879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5598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862" b="1" i="0" u="none" strike="noStrike" baseline="0" dirty="0">
                <a:effectLst/>
              </a:rPr>
              <a:t>Динаміка розширення співпраці</a:t>
            </a:r>
            <a:endParaRPr lang="uk-UA" dirty="0"/>
          </a:p>
        </c:rich>
      </c:tx>
      <c:layout>
        <c:manualLayout>
          <c:xMode val="edge"/>
          <c:yMode val="edge"/>
          <c:x val="0.21196214461096685"/>
          <c:y val="8.503936586077917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plotArea>
      <c:layout>
        <c:manualLayout>
          <c:layoutTarget val="inner"/>
          <c:xMode val="edge"/>
          <c:yMode val="edge"/>
          <c:x val="5.5004920081596125E-2"/>
          <c:y val="0.11365522407314901"/>
          <c:w val="0.92231791568886279"/>
          <c:h val="0.731233865398531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Угод укладено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A7-4C34-B370-1A693CEEA4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Угод укладено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A7-4C34-B370-1A693CEEA4E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Угод укладено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A7-4C34-B370-1A693CEEA4E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Угод укладено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A7-4C34-B370-1A693CEEA4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1104"/>
        <c:axId val="128116928"/>
      </c:barChart>
      <c:catAx>
        <c:axId val="148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28116928"/>
        <c:crosses val="autoZero"/>
        <c:auto val="1"/>
        <c:lblAlgn val="ctr"/>
        <c:lblOffset val="100"/>
        <c:noMultiLvlLbl val="0"/>
      </c:catAx>
      <c:valAx>
        <c:axId val="128116928"/>
        <c:scaling>
          <c:orientation val="minMax"/>
          <c:max val="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48110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81576031948694"/>
          <c:y val="0.91896973792718861"/>
          <c:w val="0.42799166637420277"/>
          <c:h val="7.27415217412600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uk-UA" sz="1800" b="1" i="0" baseline="0" dirty="0">
                <a:effectLst/>
              </a:rPr>
              <a:t>Динаміка направлень</a:t>
            </a:r>
            <a:br>
              <a:rPr lang="uk-UA" sz="1800" b="1" i="0" baseline="0" dirty="0">
                <a:effectLst/>
              </a:rPr>
            </a:br>
            <a:r>
              <a:rPr lang="uk-UA" sz="1800" b="1" i="0" baseline="0" dirty="0">
                <a:effectLst/>
              </a:rPr>
              <a:t>здобувачів освіти </a:t>
            </a:r>
            <a:r>
              <a:rPr lang="uk-UA" sz="1862" b="1" i="0" u="none" strike="noStrike" baseline="0" dirty="0">
                <a:effectLst/>
              </a:rPr>
              <a:t>за кордон</a:t>
            </a:r>
            <a:endParaRPr lang="uk-UA" dirty="0">
              <a:effectLst/>
            </a:endParaRPr>
          </a:p>
        </c:rich>
      </c:tx>
      <c:layout>
        <c:manualLayout>
          <c:xMode val="edge"/>
          <c:yMode val="edge"/>
          <c:x val="0.25047552852747079"/>
          <c:y val="2.26771642295411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Здобувачів освіти, направлених за кордон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55-40B0-B97E-B2F62F7416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Здобувачів освіти, направлених за кордон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55-40B0-B97E-B2F62F74169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Здобувачів освіти, направлених за кордон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55-40B0-B97E-B2F62F74169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Здобувачів освіти, направлених за кордон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55-40B0-B97E-B2F62F7416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244208"/>
        <c:axId val="144300832"/>
      </c:barChart>
      <c:catAx>
        <c:axId val="14424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44300832"/>
        <c:crosses val="autoZero"/>
        <c:auto val="1"/>
        <c:lblAlgn val="ctr"/>
        <c:lblOffset val="100"/>
        <c:noMultiLvlLbl val="0"/>
      </c:catAx>
      <c:valAx>
        <c:axId val="144300832"/>
        <c:scaling>
          <c:orientation val="minMax"/>
          <c:max val="7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44244208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E7F09E-05EA-4FF3-A0CE-9C0B64F7DE52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5F5706-1B4A-4E70-A1F8-D43A5A8FF9C6}">
      <dgm:prSet phldrT="[Текст]" custT="1"/>
      <dgm:spPr/>
      <dgm:t>
        <a:bodyPr/>
        <a:lstStyle/>
        <a:p>
          <a:r>
            <a:rPr lang="uk-UA" sz="1400" b="1" dirty="0">
              <a:latin typeface="+mn-lt"/>
              <a:ea typeface="Times New Roman" panose="02020603050405020304" pitchFamily="18" charset="0"/>
            </a:rPr>
            <a:t>Горизонт 2020 </a:t>
          </a:r>
          <a:br>
            <a:rPr lang="uk-UA" sz="1400" b="1" dirty="0">
              <a:latin typeface="+mn-lt"/>
              <a:ea typeface="Times New Roman" panose="02020603050405020304" pitchFamily="18" charset="0"/>
            </a:rPr>
          </a:br>
          <a:r>
            <a:rPr lang="uk-UA" sz="1400" b="1" dirty="0">
              <a:latin typeface="+mn-lt"/>
              <a:ea typeface="Times New Roman" panose="02020603050405020304" pitchFamily="18" charset="0"/>
            </a:rPr>
            <a:t>(</a:t>
          </a:r>
          <a:r>
            <a:rPr lang="uk-UA" sz="1400" b="1" dirty="0" err="1">
              <a:latin typeface="+mn-lt"/>
              <a:ea typeface="Times New Roman" panose="02020603050405020304" pitchFamily="18" charset="0"/>
            </a:rPr>
            <a:t>Horizon</a:t>
          </a:r>
          <a:r>
            <a:rPr lang="uk-UA" sz="1400" b="1" dirty="0">
              <a:latin typeface="+mn-lt"/>
              <a:ea typeface="Times New Roman" panose="02020603050405020304" pitchFamily="18" charset="0"/>
            </a:rPr>
            <a:t> 2020)</a:t>
          </a:r>
        </a:p>
      </dgm:t>
    </dgm:pt>
    <dgm:pt modelId="{54B7009C-58D9-42EF-B0CF-C1D6A5B6608E}" type="parTrans" cxnId="{088989D6-030A-4B16-A82E-1B62C842D051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B810FE55-C11C-470B-BB07-0500D6A678A6}" type="sibTrans" cxnId="{088989D6-030A-4B16-A82E-1B62C842D051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D071D3DB-7740-4B74-A0CA-F77C4BE90B93}">
      <dgm:prSet phldrT="[Текст]" custT="1"/>
      <dgm:spPr/>
      <dgm:t>
        <a:bodyPr/>
        <a:lstStyle/>
        <a:p>
          <a:r>
            <a:rPr lang="uk-UA" sz="1000" dirty="0">
              <a:latin typeface="+mn-lt"/>
              <a:ea typeface="Times New Roman" panose="02020603050405020304" pitchFamily="18" charset="0"/>
            </a:rPr>
            <a:t>Робота колективу ДНУ «Розробка теоретичних основ створення надлегких ракет-носіїв з полімерних матеріалів» під керівництвом професора Миколи </a:t>
          </a:r>
          <a:r>
            <a:rPr lang="uk-UA" sz="1000" dirty="0" err="1">
              <a:latin typeface="+mn-lt"/>
              <a:ea typeface="Times New Roman" panose="02020603050405020304" pitchFamily="18" charset="0"/>
            </a:rPr>
            <a:t>Дроня</a:t>
          </a:r>
          <a:r>
            <a:rPr lang="uk-UA" sz="1000" dirty="0">
              <a:latin typeface="+mn-lt"/>
              <a:ea typeface="Times New Roman" panose="02020603050405020304" pitchFamily="18" charset="0"/>
            </a:rPr>
            <a:t> за підсумками конкурсного відбору отримала фінансування</a:t>
          </a:r>
          <a:endParaRPr lang="uk-UA" sz="1000" b="1" dirty="0">
            <a:latin typeface="+mn-lt"/>
            <a:ea typeface="Times New Roman" panose="02020603050405020304" pitchFamily="18" charset="0"/>
          </a:endParaRPr>
        </a:p>
      </dgm:t>
    </dgm:pt>
    <dgm:pt modelId="{4D101CF5-8B7D-4DA6-9465-DE1E821B7C19}" type="parTrans" cxnId="{F8A6D111-6DF6-497C-866E-171A82245711}">
      <dgm:prSet/>
      <dgm:spPr/>
      <dgm:t>
        <a:bodyPr/>
        <a:lstStyle/>
        <a:p>
          <a:endParaRPr lang="ru-RU"/>
        </a:p>
      </dgm:t>
    </dgm:pt>
    <dgm:pt modelId="{C7EB7E92-0FFD-44BE-A33F-E0EF6580DEB5}" type="sibTrans" cxnId="{F8A6D111-6DF6-497C-866E-171A82245711}">
      <dgm:prSet/>
      <dgm:spPr/>
      <dgm:t>
        <a:bodyPr/>
        <a:lstStyle/>
        <a:p>
          <a:endParaRPr lang="ru-RU"/>
        </a:p>
      </dgm:t>
    </dgm:pt>
    <dgm:pt modelId="{6F082899-84FD-4799-BB59-821C499F0BA9}">
      <dgm:prSet phldrT="[Текст]" custT="1"/>
      <dgm:spPr/>
      <dgm:t>
        <a:bodyPr/>
        <a:lstStyle/>
        <a:p>
          <a:r>
            <a:rPr lang="uk-UA" sz="1400" b="1" i="0"/>
            <a:t>Національний фонд досліджень України</a:t>
          </a:r>
          <a:endParaRPr lang="ru-RU" sz="1400" b="1" dirty="0">
            <a:latin typeface="+mj-lt"/>
          </a:endParaRPr>
        </a:p>
      </dgm:t>
    </dgm:pt>
    <dgm:pt modelId="{48150814-21EE-46C9-8BEA-ED9A9C5C511C}" type="parTrans" cxnId="{F7F33CAD-DA66-412A-A9A6-7A6BE36A1C54}">
      <dgm:prSet/>
      <dgm:spPr/>
      <dgm:t>
        <a:bodyPr/>
        <a:lstStyle/>
        <a:p>
          <a:endParaRPr lang="ru-RU"/>
        </a:p>
      </dgm:t>
    </dgm:pt>
    <dgm:pt modelId="{5B165C51-E042-45A4-9A11-09DA26358A67}" type="sibTrans" cxnId="{F7F33CAD-DA66-412A-A9A6-7A6BE36A1C54}">
      <dgm:prSet/>
      <dgm:spPr/>
      <dgm:t>
        <a:bodyPr/>
        <a:lstStyle/>
        <a:p>
          <a:endParaRPr lang="ru-RU"/>
        </a:p>
      </dgm:t>
    </dgm:pt>
    <dgm:pt modelId="{3A7F409F-45CD-4427-B1E3-5313A10C707B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0" i="0" dirty="0" err="1">
              <a:latin typeface="+mn-lt"/>
            </a:rPr>
            <a:t>Науковий</a:t>
          </a:r>
          <a:r>
            <a:rPr lang="ru-RU" sz="1000" b="0" i="0" dirty="0">
              <a:latin typeface="+mn-lt"/>
            </a:rPr>
            <a:t> </a:t>
          </a:r>
          <a:r>
            <a:rPr lang="ru-RU" sz="1000" b="0" i="0" dirty="0" err="1">
              <a:latin typeface="+mn-lt"/>
            </a:rPr>
            <a:t>проєкт</a:t>
          </a:r>
          <a:r>
            <a:rPr lang="ru-RU" sz="1000" b="0" i="0" dirty="0">
              <a:latin typeface="+mn-lt"/>
            </a:rPr>
            <a:t> «</a:t>
          </a:r>
          <a:r>
            <a:rPr lang="uk-UA" sz="1000" b="0" i="0" dirty="0">
              <a:latin typeface="+mn-lt"/>
            </a:rPr>
            <a:t>Обґрунтування аеродинамічних і </a:t>
          </a:r>
          <a:r>
            <a:rPr lang="uk-UA" sz="1000" b="0" i="0" dirty="0" err="1">
              <a:latin typeface="+mn-lt"/>
            </a:rPr>
            <a:t>проєктних</a:t>
          </a:r>
          <a:r>
            <a:rPr lang="uk-UA" sz="1000" b="0" i="0" dirty="0">
              <a:latin typeface="+mn-lt"/>
            </a:rPr>
            <a:t> параметрів високошвидкісного надводного безпілотного апарату» під к</a:t>
          </a:r>
          <a:r>
            <a:rPr lang="ru-RU" sz="1000" b="0" i="0" dirty="0" err="1">
              <a:latin typeface="+mn-lt"/>
            </a:rPr>
            <a:t>ерівництвом</a:t>
          </a:r>
          <a:r>
            <a:rPr lang="ru-RU" sz="1000" b="0" i="0" dirty="0">
              <a:latin typeface="+mn-lt"/>
            </a:rPr>
            <a:t> </a:t>
          </a:r>
          <a:r>
            <a:rPr lang="ru-RU" sz="1000" b="0" i="0" dirty="0" err="1">
              <a:latin typeface="+mn-lt"/>
            </a:rPr>
            <a:t>професора</a:t>
          </a:r>
          <a:r>
            <a:rPr lang="ru-RU" sz="1000" b="0" i="0" dirty="0">
              <a:latin typeface="+mn-lt"/>
            </a:rPr>
            <a:t> </a:t>
          </a:r>
          <a:r>
            <a:rPr lang="ru-RU" sz="1000" b="0" i="0" dirty="0" err="1">
              <a:latin typeface="+mn-lt"/>
            </a:rPr>
            <a:t>Андрія</a:t>
          </a:r>
          <a:r>
            <a:rPr lang="ru-RU" sz="1000" b="0" i="0" dirty="0">
              <a:latin typeface="+mn-lt"/>
            </a:rPr>
            <a:t> </a:t>
          </a:r>
          <a:r>
            <a:rPr lang="ru-RU" sz="1000" b="0" i="0" dirty="0" err="1">
              <a:latin typeface="+mn-lt"/>
            </a:rPr>
            <a:t>Дреуса</a:t>
          </a:r>
          <a:r>
            <a:rPr lang="ru-RU" sz="1000" b="0" i="0" dirty="0">
              <a:latin typeface="+mn-lt"/>
            </a:rPr>
            <a:t> </a:t>
          </a:r>
          <a:r>
            <a:rPr lang="ru-RU" sz="1000" b="0" i="0" dirty="0" err="1">
              <a:latin typeface="+mn-lt"/>
            </a:rPr>
            <a:t>отримав</a:t>
          </a:r>
          <a:r>
            <a:rPr lang="ru-RU" sz="1000" b="0" i="0" dirty="0">
              <a:latin typeface="+mn-lt"/>
            </a:rPr>
            <a:t> </a:t>
          </a:r>
          <a:r>
            <a:rPr lang="ru-RU" sz="1000" b="0" i="0" dirty="0" err="1">
              <a:latin typeface="+mn-lt"/>
            </a:rPr>
            <a:t>фінансування</a:t>
          </a:r>
          <a:r>
            <a:rPr lang="uk-UA" sz="1000" b="0" i="0" dirty="0">
              <a:latin typeface="+mn-lt"/>
            </a:rPr>
            <a:t> </a:t>
          </a:r>
          <a:r>
            <a:rPr lang="ru-RU" sz="1000" b="0" i="0" dirty="0">
              <a:latin typeface="+mn-lt"/>
            </a:rPr>
            <a:t>у </a:t>
          </a:r>
          <a:r>
            <a:rPr lang="ru-RU" sz="1000" b="0" i="0" dirty="0" err="1">
              <a:latin typeface="+mn-lt"/>
            </a:rPr>
            <a:t>конкурсі</a:t>
          </a:r>
          <a:r>
            <a:rPr lang="ru-RU" sz="1000" b="0" i="0" dirty="0">
              <a:latin typeface="+mn-lt"/>
            </a:rPr>
            <a:t> «Наука для </a:t>
          </a:r>
          <a:r>
            <a:rPr lang="ru-RU" sz="1000" b="0" i="0" dirty="0" err="1">
              <a:latin typeface="+mn-lt"/>
            </a:rPr>
            <a:t>відбудови</a:t>
          </a:r>
          <a:r>
            <a:rPr lang="ru-RU" sz="1000" b="0" i="0" dirty="0">
              <a:latin typeface="+mn-lt"/>
            </a:rPr>
            <a:t> </a:t>
          </a:r>
          <a:r>
            <a:rPr lang="ru-RU" sz="1000" b="0" i="0" dirty="0" err="1">
              <a:latin typeface="+mn-lt"/>
            </a:rPr>
            <a:t>України</a:t>
          </a:r>
          <a:r>
            <a:rPr lang="ru-RU" sz="1000" b="0" i="0" dirty="0">
              <a:latin typeface="+mn-lt"/>
            </a:rPr>
            <a:t> у </a:t>
          </a:r>
          <a:r>
            <a:rPr lang="ru-RU" sz="1000" b="0" i="0" dirty="0" err="1">
              <a:latin typeface="+mn-lt"/>
            </a:rPr>
            <a:t>воєнний</a:t>
          </a:r>
          <a:r>
            <a:rPr lang="ru-RU" sz="1000" b="0" i="0" dirty="0">
              <a:latin typeface="+mn-lt"/>
            </a:rPr>
            <a:t> та </a:t>
          </a:r>
          <a:r>
            <a:rPr lang="ru-RU" sz="1000" b="0" i="0" dirty="0" err="1">
              <a:latin typeface="+mn-lt"/>
            </a:rPr>
            <a:t>повоєнний</a:t>
          </a:r>
          <a:r>
            <a:rPr lang="ru-RU" sz="1000" b="0" i="0" dirty="0">
              <a:latin typeface="+mn-lt"/>
            </a:rPr>
            <a:t> </a:t>
          </a:r>
          <a:r>
            <a:rPr lang="ru-RU" sz="1000" b="0" i="0" dirty="0" err="1">
              <a:latin typeface="+mn-lt"/>
            </a:rPr>
            <a:t>періоди</a:t>
          </a:r>
          <a:r>
            <a:rPr lang="ru-RU" sz="1000" b="0" i="0" dirty="0">
              <a:latin typeface="+mn-lt"/>
            </a:rPr>
            <a:t>». </a:t>
          </a:r>
          <a:endParaRPr lang="ru-RU" sz="1000" b="0" dirty="0">
            <a:latin typeface="+mn-lt"/>
          </a:endParaRPr>
        </a:p>
      </dgm:t>
    </dgm:pt>
    <dgm:pt modelId="{53D6CC22-2000-4431-B439-CA63398760FE}" type="parTrans" cxnId="{93657464-35D6-4CF9-8BA9-098DE228934F}">
      <dgm:prSet/>
      <dgm:spPr/>
      <dgm:t>
        <a:bodyPr/>
        <a:lstStyle/>
        <a:p>
          <a:endParaRPr lang="ru-RU"/>
        </a:p>
      </dgm:t>
    </dgm:pt>
    <dgm:pt modelId="{30AA076C-7CD4-4469-AEC1-D9B1A752E288}" type="sibTrans" cxnId="{93657464-35D6-4CF9-8BA9-098DE228934F}">
      <dgm:prSet/>
      <dgm:spPr/>
      <dgm:t>
        <a:bodyPr/>
        <a:lstStyle/>
        <a:p>
          <a:endParaRPr lang="ru-RU"/>
        </a:p>
      </dgm:t>
    </dgm:pt>
    <dgm:pt modelId="{8AC6DB3A-667A-4A02-93BE-CD2B6BB25D8C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000" b="0" i="0" kern="1200" dirty="0">
              <a:latin typeface="Calibri" panose="020F0502020204030204"/>
              <a:ea typeface="+mn-ea"/>
              <a:cs typeface="+mn-cs"/>
            </a:rPr>
            <a:t>«</a:t>
          </a:r>
          <a:r>
            <a:rPr lang="uk-UA" sz="1000" kern="1200" dirty="0">
              <a:latin typeface="Calibri" panose="020F0502020204030204"/>
              <a:ea typeface="Times New Roman" panose="02020603050405020304" pitchFamily="18" charset="0"/>
              <a:cs typeface="+mn-cs"/>
            </a:rPr>
            <a:t>Президентські субсидії на підтримку України» («</a:t>
          </a:r>
          <a:r>
            <a:rPr lang="uk-UA" sz="1000" kern="1200" dirty="0" err="1">
              <a:latin typeface="Calibri" panose="020F0502020204030204"/>
              <a:ea typeface="Times New Roman" panose="02020603050405020304" pitchFamily="18" charset="0"/>
              <a:cs typeface="+mn-cs"/>
            </a:rPr>
            <a:t>Presidential</a:t>
          </a:r>
          <a:r>
            <a:rPr lang="uk-UA" sz="1000" kern="1200" dirty="0">
              <a:latin typeface="Calibri" panose="020F0502020204030204"/>
              <a:ea typeface="Times New Roman" panose="02020603050405020304" pitchFamily="18" charset="0"/>
              <a:cs typeface="+mn-cs"/>
            </a:rPr>
            <a:t> </a:t>
          </a:r>
          <a:r>
            <a:rPr lang="uk-UA" sz="1000" kern="1200" dirty="0" err="1">
              <a:latin typeface="Calibri" panose="020F0502020204030204"/>
              <a:ea typeface="Times New Roman" panose="02020603050405020304" pitchFamily="18" charset="0"/>
              <a:cs typeface="+mn-cs"/>
            </a:rPr>
            <a:t>Discretionary-Ukraine</a:t>
          </a:r>
          <a:r>
            <a:rPr lang="uk-UA" sz="1000" kern="1200" dirty="0">
              <a:latin typeface="Calibri" panose="020F0502020204030204"/>
              <a:ea typeface="Times New Roman" panose="02020603050405020304" pitchFamily="18" charset="0"/>
              <a:cs typeface="+mn-cs"/>
            </a:rPr>
            <a:t> </a:t>
          </a:r>
          <a:r>
            <a:rPr lang="uk-UA" sz="1000" kern="1200" dirty="0" err="1">
              <a:latin typeface="Calibri" panose="020F0502020204030204"/>
              <a:ea typeface="Times New Roman" panose="02020603050405020304" pitchFamily="18" charset="0"/>
              <a:cs typeface="+mn-cs"/>
            </a:rPr>
            <a:t>Support</a:t>
          </a:r>
          <a:r>
            <a:rPr lang="uk-UA" sz="1000" kern="1200" dirty="0">
              <a:latin typeface="Calibri" panose="020F0502020204030204"/>
              <a:ea typeface="Times New Roman" panose="02020603050405020304" pitchFamily="18" charset="0"/>
              <a:cs typeface="+mn-cs"/>
            </a:rPr>
            <a:t> </a:t>
          </a:r>
          <a:r>
            <a:rPr lang="uk-UA" sz="1000" kern="1200" dirty="0" err="1">
              <a:latin typeface="Calibri" panose="020F0502020204030204"/>
              <a:ea typeface="Times New Roman" panose="02020603050405020304" pitchFamily="18" charset="0"/>
              <a:cs typeface="+mn-cs"/>
            </a:rPr>
            <a:t>Grants</a:t>
          </a:r>
          <a:r>
            <a:rPr lang="uk-UA" sz="1000" kern="1200" dirty="0">
              <a:latin typeface="Calibri" panose="020F0502020204030204"/>
              <a:ea typeface="Times New Roman" panose="02020603050405020304" pitchFamily="18" charset="0"/>
              <a:cs typeface="+mn-cs"/>
            </a:rPr>
            <a:t>») - підтримка провідних вчених і аспірантів ДНУ</a:t>
          </a:r>
          <a:endParaRPr lang="ru-RU" sz="1000" kern="1200" dirty="0">
            <a:latin typeface="Calibri" panose="020F0502020204030204"/>
            <a:ea typeface="Times New Roman" panose="02020603050405020304" pitchFamily="18" charset="0"/>
            <a:cs typeface="+mn-cs"/>
          </a:endParaRPr>
        </a:p>
      </dgm:t>
    </dgm:pt>
    <dgm:pt modelId="{9CF02C77-354F-4DF5-A420-D8B13DC6B6D7}" type="parTrans" cxnId="{6998EBC1-3C73-4CAA-8DB0-DF2991C0518E}">
      <dgm:prSet/>
      <dgm:spPr/>
      <dgm:t>
        <a:bodyPr/>
        <a:lstStyle/>
        <a:p>
          <a:endParaRPr lang="ru-UA"/>
        </a:p>
      </dgm:t>
    </dgm:pt>
    <dgm:pt modelId="{B80423A6-DD4B-469D-950D-665ECCBD7C24}" type="sibTrans" cxnId="{6998EBC1-3C73-4CAA-8DB0-DF2991C0518E}">
      <dgm:prSet/>
      <dgm:spPr/>
      <dgm:t>
        <a:bodyPr/>
        <a:lstStyle/>
        <a:p>
          <a:endParaRPr lang="ru-UA"/>
        </a:p>
      </dgm:t>
    </dgm:pt>
    <dgm:pt modelId="{0731F994-A002-457B-B0BA-DF7620963F17}">
      <dgm:prSet phldrT="[Текст]" custT="1"/>
      <dgm:spPr/>
      <dgm:t>
        <a:bodyPr/>
        <a:lstStyle/>
        <a:p>
          <a:pPr marL="57150" lvl="1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uk-UA" sz="1400" b="1" dirty="0"/>
            <a:t>Фонд </a:t>
          </a:r>
          <a:r>
            <a:rPr lang="uk-UA" sz="1400" b="1" dirty="0" err="1"/>
            <a:t>Сімонса</a:t>
          </a:r>
          <a:r>
            <a:rPr lang="uk-UA" sz="1400" b="1" dirty="0"/>
            <a:t> </a:t>
          </a:r>
          <a:br>
            <a:rPr lang="uk-UA" sz="1400" b="1" dirty="0"/>
          </a:br>
          <a:r>
            <a:rPr lang="uk-UA" sz="1400" b="1" dirty="0"/>
            <a:t>(</a:t>
          </a:r>
          <a:r>
            <a:rPr lang="uk-UA" sz="1400" b="1" dirty="0" err="1"/>
            <a:t>Simons</a:t>
          </a:r>
          <a:r>
            <a:rPr lang="uk-UA" sz="1400" b="1" dirty="0"/>
            <a:t> </a:t>
          </a:r>
          <a:r>
            <a:rPr lang="uk-UA" sz="1400" b="1" dirty="0" err="1"/>
            <a:t>Foundation</a:t>
          </a:r>
          <a:r>
            <a:rPr lang="uk-UA" sz="1400" b="1" dirty="0"/>
            <a:t>)</a:t>
          </a:r>
          <a:endParaRPr lang="ru-RU" sz="1400" b="1" dirty="0">
            <a:latin typeface="+mn-lt"/>
          </a:endParaRPr>
        </a:p>
      </dgm:t>
    </dgm:pt>
    <dgm:pt modelId="{2979D062-059D-4409-A620-74E8C40A8D52}" type="parTrans" cxnId="{10200F69-FFF3-4FB0-AA88-EC1D08C76224}">
      <dgm:prSet/>
      <dgm:spPr/>
      <dgm:t>
        <a:bodyPr/>
        <a:lstStyle/>
        <a:p>
          <a:endParaRPr lang="ru-UA"/>
        </a:p>
      </dgm:t>
    </dgm:pt>
    <dgm:pt modelId="{E0E9CAFC-E34D-40C4-93BD-09839A0009BD}" type="sibTrans" cxnId="{10200F69-FFF3-4FB0-AA88-EC1D08C76224}">
      <dgm:prSet/>
      <dgm:spPr/>
      <dgm:t>
        <a:bodyPr/>
        <a:lstStyle/>
        <a:p>
          <a:endParaRPr lang="ru-UA"/>
        </a:p>
      </dgm:t>
    </dgm:pt>
    <dgm:pt modelId="{40D7EACA-0ACF-448A-8BF5-6EBBC876FC71}">
      <dgm:prSet phldrT="[Текст]" custT="1"/>
      <dgm:spPr/>
      <dgm:t>
        <a:bodyPr/>
        <a:lstStyle/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1" kern="1200" dirty="0" err="1"/>
            <a:t>Проєкт</a:t>
          </a:r>
          <a:r>
            <a:rPr lang="uk-UA" sz="1400" b="1" kern="1200" dirty="0"/>
            <a:t> «Акваріум</a:t>
          </a:r>
          <a:r>
            <a:rPr lang="uk-UA" sz="1400" b="1" kern="1200"/>
            <a:t>» </a:t>
          </a:r>
          <a:br>
            <a:rPr lang="uk-UA" sz="1400" b="1" kern="1200"/>
          </a:br>
          <a:r>
            <a:rPr lang="uk-UA" sz="1400" b="1" kern="1200"/>
            <a:t>(</a:t>
          </a:r>
          <a:r>
            <a:rPr lang="uk-UA" sz="1400" b="1" kern="1200" dirty="0"/>
            <a:t>Project «</a:t>
          </a:r>
          <a:r>
            <a:rPr lang="uk-UA" sz="1400" b="1" kern="1200" dirty="0" err="1"/>
            <a:t>The</a:t>
          </a:r>
          <a:r>
            <a:rPr lang="uk-UA" sz="1400" b="1" kern="1200" dirty="0"/>
            <a:t> </a:t>
          </a:r>
          <a:r>
            <a:rPr lang="uk-UA" sz="1400" b="1" kern="1200" dirty="0" err="1"/>
            <a:t>Aquarium</a:t>
          </a:r>
          <a:r>
            <a:rPr lang="uk-UA" sz="1400" b="1" kern="1200" dirty="0"/>
            <a:t>») </a:t>
          </a:r>
          <a:endParaRPr lang="ru-RU" sz="1400" b="1" i="0" kern="1200" dirty="0">
            <a:latin typeface="Calibri" panose="020F0502020204030204"/>
            <a:ea typeface="+mn-ea"/>
            <a:cs typeface="+mn-cs"/>
          </a:endParaRPr>
        </a:p>
      </dgm:t>
    </dgm:pt>
    <dgm:pt modelId="{E7321FCC-1069-4BFE-840B-853ACDB1D285}" type="parTrans" cxnId="{B8A0C5CA-867F-40F6-9E32-C852F83D04CD}">
      <dgm:prSet/>
      <dgm:spPr/>
      <dgm:t>
        <a:bodyPr/>
        <a:lstStyle/>
        <a:p>
          <a:endParaRPr lang="ru-UA"/>
        </a:p>
      </dgm:t>
    </dgm:pt>
    <dgm:pt modelId="{8802348A-DFC3-4B54-8010-E59D68CFD19B}" type="sibTrans" cxnId="{B8A0C5CA-867F-40F6-9E32-C852F83D04CD}">
      <dgm:prSet/>
      <dgm:spPr/>
      <dgm:t>
        <a:bodyPr/>
        <a:lstStyle/>
        <a:p>
          <a:endParaRPr lang="ru-UA"/>
        </a:p>
      </dgm:t>
    </dgm:pt>
    <dgm:pt modelId="{BE7CE808-100C-490C-B615-8D86B239442F}">
      <dgm:prSet phldrT="[Текст]" custT="1"/>
      <dgm:spPr/>
      <dgm:t>
        <a:bodyPr/>
        <a:lstStyle/>
        <a:p>
          <a:r>
            <a:rPr lang="uk-UA" sz="1000" b="1" dirty="0">
              <a:latin typeface="+mn-lt"/>
              <a:ea typeface="Times New Roman" panose="02020603050405020304" pitchFamily="18" charset="0"/>
            </a:rPr>
            <a:t>2 млн. 100 тис. грн на 202</a:t>
          </a:r>
          <a:r>
            <a:rPr lang="en-US" sz="1000" b="1" dirty="0">
              <a:latin typeface="+mn-lt"/>
              <a:ea typeface="Times New Roman" panose="02020603050405020304" pitchFamily="18" charset="0"/>
            </a:rPr>
            <a:t>3</a:t>
          </a:r>
          <a:r>
            <a:rPr lang="uk-UA" sz="1000" b="1" dirty="0">
              <a:latin typeface="+mn-lt"/>
              <a:ea typeface="Times New Roman" panose="02020603050405020304" pitchFamily="18" charset="0"/>
            </a:rPr>
            <a:t>-202</a:t>
          </a:r>
          <a:r>
            <a:rPr lang="en-US" sz="1000" b="1" dirty="0">
              <a:latin typeface="+mn-lt"/>
              <a:ea typeface="Times New Roman" panose="02020603050405020304" pitchFamily="18" charset="0"/>
            </a:rPr>
            <a:t>4</a:t>
          </a:r>
          <a:r>
            <a:rPr lang="uk-UA" sz="1000" b="1" dirty="0">
              <a:latin typeface="+mn-lt"/>
              <a:ea typeface="Times New Roman" panose="02020603050405020304" pitchFamily="18" charset="0"/>
            </a:rPr>
            <a:t> рр.</a:t>
          </a:r>
        </a:p>
      </dgm:t>
    </dgm:pt>
    <dgm:pt modelId="{E713CB53-7418-46AA-80FA-EAE62469AC87}" type="parTrans" cxnId="{A113F733-17A9-45B3-920E-A16884C5E1F0}">
      <dgm:prSet/>
      <dgm:spPr/>
      <dgm:t>
        <a:bodyPr/>
        <a:lstStyle/>
        <a:p>
          <a:endParaRPr lang="ru-UA"/>
        </a:p>
      </dgm:t>
    </dgm:pt>
    <dgm:pt modelId="{110372FA-3900-4BA7-896C-3A8C10E3944E}" type="sibTrans" cxnId="{A113F733-17A9-45B3-920E-A16884C5E1F0}">
      <dgm:prSet/>
      <dgm:spPr/>
      <dgm:t>
        <a:bodyPr/>
        <a:lstStyle/>
        <a:p>
          <a:endParaRPr lang="ru-UA"/>
        </a:p>
      </dgm:t>
    </dgm:pt>
    <dgm:pt modelId="{0980B7CB-E69B-49B0-871F-61D3FC09DD3B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dirty="0">
              <a:latin typeface="+mn-lt"/>
            </a:rPr>
            <a:t>3 млн. 415 тис. </a:t>
          </a:r>
          <a:r>
            <a:rPr lang="ru-RU" sz="1000" b="1" dirty="0" err="1">
              <a:latin typeface="+mn-lt"/>
            </a:rPr>
            <a:t>грн</a:t>
          </a:r>
          <a:r>
            <a:rPr lang="ru-RU" sz="1000" b="1" dirty="0">
              <a:latin typeface="+mn-lt"/>
            </a:rPr>
            <a:t> на 2023-2024 </a:t>
          </a:r>
          <a:r>
            <a:rPr lang="ru-RU" sz="1000" b="1" dirty="0" err="1">
              <a:latin typeface="+mn-lt"/>
            </a:rPr>
            <a:t>рр</a:t>
          </a:r>
          <a:r>
            <a:rPr lang="ru-RU" sz="1000" b="1" dirty="0">
              <a:latin typeface="+mn-lt"/>
            </a:rPr>
            <a:t>.;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000" b="1" dirty="0"/>
            <a:t>у 2023 році – 928,95 тис. грн</a:t>
          </a:r>
          <a:endParaRPr lang="ru-RU" sz="1000" b="1" dirty="0">
            <a:latin typeface="+mn-lt"/>
          </a:endParaRPr>
        </a:p>
      </dgm:t>
    </dgm:pt>
    <dgm:pt modelId="{D69FACDF-5D5D-49E0-88F7-C811CDF9F450}" type="parTrans" cxnId="{B83C2BF4-D15D-46D7-AC45-8ADEFE10A4C2}">
      <dgm:prSet/>
      <dgm:spPr/>
      <dgm:t>
        <a:bodyPr/>
        <a:lstStyle/>
        <a:p>
          <a:endParaRPr lang="ru-UA"/>
        </a:p>
      </dgm:t>
    </dgm:pt>
    <dgm:pt modelId="{9A32C10E-F336-4D1B-BDD5-D099BB61B5DE}" type="sibTrans" cxnId="{B83C2BF4-D15D-46D7-AC45-8ADEFE10A4C2}">
      <dgm:prSet/>
      <dgm:spPr/>
      <dgm:t>
        <a:bodyPr/>
        <a:lstStyle/>
        <a:p>
          <a:endParaRPr lang="ru-UA"/>
        </a:p>
      </dgm:t>
    </dgm:pt>
    <dgm:pt modelId="{35FFBD3D-7099-4E31-BBFE-B31A64C42B31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000" b="1" kern="1200" dirty="0">
              <a:latin typeface="Calibri" panose="020F0502020204030204"/>
              <a:ea typeface="+mn-ea"/>
              <a:cs typeface="+mn-cs"/>
            </a:rPr>
            <a:t>115,20 тис. доларів США (з яких 96,0 тис. – на виплату стипендій та 20% – 19,2 тис. на непрямі витрати)</a:t>
          </a:r>
          <a:endParaRPr lang="ru-RU" sz="1000" kern="1200" dirty="0">
            <a:latin typeface="Calibri" panose="020F0502020204030204"/>
            <a:ea typeface="Times New Roman" panose="02020603050405020304" pitchFamily="18" charset="0"/>
            <a:cs typeface="+mn-cs"/>
          </a:endParaRPr>
        </a:p>
      </dgm:t>
    </dgm:pt>
    <dgm:pt modelId="{0B4E17D5-7032-4887-BD8A-AB505FF4925B}" type="parTrans" cxnId="{C017EBB5-4F3D-4D2A-BFDA-B8067BB641A8}">
      <dgm:prSet/>
      <dgm:spPr/>
      <dgm:t>
        <a:bodyPr/>
        <a:lstStyle/>
        <a:p>
          <a:endParaRPr lang="ru-UA"/>
        </a:p>
      </dgm:t>
    </dgm:pt>
    <dgm:pt modelId="{389C83AE-98A5-4CAC-86C7-3BC22DBF1BF1}" type="sibTrans" cxnId="{C017EBB5-4F3D-4D2A-BFDA-B8067BB641A8}">
      <dgm:prSet/>
      <dgm:spPr/>
      <dgm:t>
        <a:bodyPr/>
        <a:lstStyle/>
        <a:p>
          <a:endParaRPr lang="ru-UA"/>
        </a:p>
      </dgm:t>
    </dgm:pt>
    <dgm:pt modelId="{5152CC1A-0E04-49E8-89F2-099D4DF5939B}">
      <dgm:prSet phldrT="[Текст]" custT="1"/>
      <dgm:spPr/>
      <dgm:t>
        <a:bodyPr/>
        <a:lstStyle/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000" kern="1200" dirty="0"/>
            <a:t>Фінансовий грант від </a:t>
          </a:r>
          <a:r>
            <a:rPr lang="uk-UA" sz="1000" kern="1200" dirty="0" err="1"/>
            <a:t>Oak</a:t>
          </a:r>
          <a:r>
            <a:rPr lang="uk-UA" sz="1000" kern="1200" dirty="0"/>
            <a:t> </a:t>
          </a:r>
          <a:r>
            <a:rPr lang="uk-UA" sz="1000" kern="1200" dirty="0" err="1"/>
            <a:t>Foundation</a:t>
          </a:r>
          <a:r>
            <a:rPr lang="uk-UA" sz="1000" kern="1200" dirty="0"/>
            <a:t> (</a:t>
          </a:r>
          <a:r>
            <a:rPr lang="uk-UA" sz="1000" kern="1200" dirty="0" err="1"/>
            <a:t>Oak</a:t>
          </a:r>
          <a:r>
            <a:rPr lang="uk-UA" sz="1000" kern="1200" dirty="0"/>
            <a:t> </a:t>
          </a:r>
          <a:r>
            <a:rPr lang="uk-UA" sz="1000" kern="1200" dirty="0" err="1"/>
            <a:t>Foundation</a:t>
          </a:r>
          <a:r>
            <a:rPr lang="uk-UA" sz="1000" kern="1200" dirty="0"/>
            <a:t> </a:t>
          </a:r>
          <a:r>
            <a:rPr lang="uk-UA" sz="1000" kern="1200" dirty="0" err="1"/>
            <a:t>Grant</a:t>
          </a:r>
          <a:r>
            <a:rPr lang="uk-UA" sz="1000" kern="1200" dirty="0"/>
            <a:t> </a:t>
          </a:r>
          <a:r>
            <a:rPr lang="uk-UA" sz="1000" kern="1200" dirty="0" err="1"/>
            <a:t>Number</a:t>
          </a:r>
          <a:r>
            <a:rPr lang="uk-UA" sz="1000" kern="1200" dirty="0"/>
            <a:t>: </a:t>
          </a:r>
          <a:br>
            <a:rPr lang="uk-UA" sz="1000" kern="1200" dirty="0"/>
          </a:br>
          <a:r>
            <a:rPr lang="uk-UA" sz="1000" kern="1200" dirty="0"/>
            <a:t>OCAY-23-051)»</a:t>
          </a:r>
          <a:endParaRPr lang="ru-RU" sz="1000" b="0" i="0" kern="1200" dirty="0">
            <a:latin typeface="Calibri" panose="020F0502020204030204"/>
            <a:ea typeface="+mn-ea"/>
            <a:cs typeface="+mn-cs"/>
          </a:endParaRPr>
        </a:p>
      </dgm:t>
    </dgm:pt>
    <dgm:pt modelId="{FC1D3873-7202-434A-A440-5EB61978909F}" type="parTrans" cxnId="{38EECCD7-243D-4CFA-9637-5455E640C2DE}">
      <dgm:prSet/>
      <dgm:spPr/>
      <dgm:t>
        <a:bodyPr/>
        <a:lstStyle/>
        <a:p>
          <a:endParaRPr lang="ru-UA"/>
        </a:p>
      </dgm:t>
    </dgm:pt>
    <dgm:pt modelId="{1B9680A5-448A-4D01-825B-015DB664C20E}" type="sibTrans" cxnId="{38EECCD7-243D-4CFA-9637-5455E640C2DE}">
      <dgm:prSet/>
      <dgm:spPr/>
      <dgm:t>
        <a:bodyPr/>
        <a:lstStyle/>
        <a:p>
          <a:endParaRPr lang="ru-UA"/>
        </a:p>
      </dgm:t>
    </dgm:pt>
    <dgm:pt modelId="{2B18A0C4-C0B7-47F7-B361-BECDF5A9A307}">
      <dgm:prSet phldrT="[Текст]" custT="1"/>
      <dgm:spPr/>
      <dgm:t>
        <a:bodyPr/>
        <a:lstStyle/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000" b="1" kern="1200" dirty="0"/>
            <a:t>274,3 тис. грн. (7,500 USD)</a:t>
          </a:r>
          <a:endParaRPr lang="ru-RU" sz="1000" b="1" i="0" kern="1200" dirty="0">
            <a:latin typeface="Calibri" panose="020F0502020204030204"/>
            <a:ea typeface="+mn-ea"/>
            <a:cs typeface="+mn-cs"/>
          </a:endParaRPr>
        </a:p>
      </dgm:t>
    </dgm:pt>
    <dgm:pt modelId="{A3B70D82-D43E-4CA8-83C2-600BB60639B9}" type="parTrans" cxnId="{DBCA511E-B19D-4641-9CB1-21D29FC1F36D}">
      <dgm:prSet/>
      <dgm:spPr/>
      <dgm:t>
        <a:bodyPr/>
        <a:lstStyle/>
        <a:p>
          <a:endParaRPr lang="ru-UA"/>
        </a:p>
      </dgm:t>
    </dgm:pt>
    <dgm:pt modelId="{27F09CDF-C997-4EFC-8606-2E6AA70F34DF}" type="sibTrans" cxnId="{DBCA511E-B19D-4641-9CB1-21D29FC1F36D}">
      <dgm:prSet/>
      <dgm:spPr/>
      <dgm:t>
        <a:bodyPr/>
        <a:lstStyle/>
        <a:p>
          <a:endParaRPr lang="ru-UA"/>
        </a:p>
      </dgm:t>
    </dgm:pt>
    <dgm:pt modelId="{7C1293DA-5635-465B-8E53-BA10A86F904A}" type="pres">
      <dgm:prSet presAssocID="{F2E7F09E-05EA-4FF3-A0CE-9C0B64F7DE5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1728976-271A-46E6-A17C-3A0C742FD36F}" type="pres">
      <dgm:prSet presAssocID="{C55F5706-1B4A-4E70-A1F8-D43A5A8FF9C6}" presName="root" presStyleCnt="0"/>
      <dgm:spPr/>
    </dgm:pt>
    <dgm:pt modelId="{30218062-2EDF-4CF7-907B-874DB3AEB2E7}" type="pres">
      <dgm:prSet presAssocID="{C55F5706-1B4A-4E70-A1F8-D43A5A8FF9C6}" presName="rootComposite" presStyleCnt="0"/>
      <dgm:spPr/>
    </dgm:pt>
    <dgm:pt modelId="{1F1CDE15-BAC1-4DD0-9005-401D1203C8A0}" type="pres">
      <dgm:prSet presAssocID="{C55F5706-1B4A-4E70-A1F8-D43A5A8FF9C6}" presName="rootText" presStyleLbl="node1" presStyleIdx="0" presStyleCnt="4" custLinFactNeighborX="1000" custLinFactNeighborY="1317"/>
      <dgm:spPr/>
    </dgm:pt>
    <dgm:pt modelId="{BC6BC78E-A411-4385-B4FC-1B35B1AA911E}" type="pres">
      <dgm:prSet presAssocID="{C55F5706-1B4A-4E70-A1F8-D43A5A8FF9C6}" presName="rootConnector" presStyleLbl="node1" presStyleIdx="0" presStyleCnt="4"/>
      <dgm:spPr/>
    </dgm:pt>
    <dgm:pt modelId="{FC2C16D3-C314-42F1-9844-E843382124CA}" type="pres">
      <dgm:prSet presAssocID="{C55F5706-1B4A-4E70-A1F8-D43A5A8FF9C6}" presName="childShape" presStyleCnt="0"/>
      <dgm:spPr/>
    </dgm:pt>
    <dgm:pt modelId="{594EFE96-15E2-4377-B057-2956DC3DD222}" type="pres">
      <dgm:prSet presAssocID="{4D101CF5-8B7D-4DA6-9465-DE1E821B7C19}" presName="Name13" presStyleLbl="parChTrans1D2" presStyleIdx="0" presStyleCnt="8"/>
      <dgm:spPr/>
    </dgm:pt>
    <dgm:pt modelId="{BB09E147-9B30-4794-89A0-E69596C50D2F}" type="pres">
      <dgm:prSet presAssocID="{D071D3DB-7740-4B74-A0CA-F77C4BE90B93}" presName="childText" presStyleLbl="bgAcc1" presStyleIdx="0" presStyleCnt="8" custScaleX="148263" custScaleY="263156">
        <dgm:presLayoutVars>
          <dgm:bulletEnabled val="1"/>
        </dgm:presLayoutVars>
      </dgm:prSet>
      <dgm:spPr/>
    </dgm:pt>
    <dgm:pt modelId="{62F697AA-81C4-4EED-910A-3718B11CD78F}" type="pres">
      <dgm:prSet presAssocID="{E713CB53-7418-46AA-80FA-EAE62469AC87}" presName="Name13" presStyleLbl="parChTrans1D2" presStyleIdx="1" presStyleCnt="8"/>
      <dgm:spPr/>
    </dgm:pt>
    <dgm:pt modelId="{2CF09E11-E369-41A7-A5BC-CACA339369C7}" type="pres">
      <dgm:prSet presAssocID="{BE7CE808-100C-490C-B615-8D86B239442F}" presName="childText" presStyleLbl="bgAcc1" presStyleIdx="1" presStyleCnt="8" custScaleX="150845" custScaleY="58766">
        <dgm:presLayoutVars>
          <dgm:bulletEnabled val="1"/>
        </dgm:presLayoutVars>
      </dgm:prSet>
      <dgm:spPr/>
    </dgm:pt>
    <dgm:pt modelId="{0A33F5C2-F69B-4DE7-B53E-6CE1DA398584}" type="pres">
      <dgm:prSet presAssocID="{6F082899-84FD-4799-BB59-821C499F0BA9}" presName="root" presStyleCnt="0"/>
      <dgm:spPr/>
    </dgm:pt>
    <dgm:pt modelId="{EC91D1B8-D2FE-4046-A3FE-D567A0D321DF}" type="pres">
      <dgm:prSet presAssocID="{6F082899-84FD-4799-BB59-821C499F0BA9}" presName="rootComposite" presStyleCnt="0"/>
      <dgm:spPr/>
    </dgm:pt>
    <dgm:pt modelId="{2D3F5AAF-78C3-4852-8899-38A83A4F9B2C}" type="pres">
      <dgm:prSet presAssocID="{6F082899-84FD-4799-BB59-821C499F0BA9}" presName="rootText" presStyleLbl="node1" presStyleIdx="1" presStyleCnt="4" custLinFactNeighborX="-1509" custLinFactNeighborY="-202"/>
      <dgm:spPr/>
    </dgm:pt>
    <dgm:pt modelId="{6423CD92-9827-4F8D-9E60-5FCE2038FB01}" type="pres">
      <dgm:prSet presAssocID="{6F082899-84FD-4799-BB59-821C499F0BA9}" presName="rootConnector" presStyleLbl="node1" presStyleIdx="1" presStyleCnt="4"/>
      <dgm:spPr/>
    </dgm:pt>
    <dgm:pt modelId="{57FA642E-E65B-482D-A615-627741B21366}" type="pres">
      <dgm:prSet presAssocID="{6F082899-84FD-4799-BB59-821C499F0BA9}" presName="childShape" presStyleCnt="0"/>
      <dgm:spPr/>
    </dgm:pt>
    <dgm:pt modelId="{E14C06C6-3D6D-4842-A6E4-8686880C573F}" type="pres">
      <dgm:prSet presAssocID="{53D6CC22-2000-4431-B439-CA63398760FE}" presName="Name13" presStyleLbl="parChTrans1D2" presStyleIdx="2" presStyleCnt="8"/>
      <dgm:spPr/>
    </dgm:pt>
    <dgm:pt modelId="{0EB1C5BF-308E-4025-A28E-B21F4233E6AC}" type="pres">
      <dgm:prSet presAssocID="{3A7F409F-45CD-4427-B1E3-5313A10C707B}" presName="childText" presStyleLbl="bgAcc1" presStyleIdx="2" presStyleCnt="8" custScaleX="171005" custScaleY="286798">
        <dgm:presLayoutVars>
          <dgm:bulletEnabled val="1"/>
        </dgm:presLayoutVars>
      </dgm:prSet>
      <dgm:spPr/>
    </dgm:pt>
    <dgm:pt modelId="{99296A43-577F-45FB-B9D1-5011F1B3D089}" type="pres">
      <dgm:prSet presAssocID="{D69FACDF-5D5D-49E0-88F7-C811CDF9F450}" presName="Name13" presStyleLbl="parChTrans1D2" presStyleIdx="3" presStyleCnt="8"/>
      <dgm:spPr/>
    </dgm:pt>
    <dgm:pt modelId="{C4C57AFC-A422-40F3-AA1E-2C39500B47FF}" type="pres">
      <dgm:prSet presAssocID="{0980B7CB-E69B-49B0-871F-61D3FC09DD3B}" presName="childText" presStyleLbl="bgAcc1" presStyleIdx="3" presStyleCnt="8" custScaleX="171760" custScaleY="55506">
        <dgm:presLayoutVars>
          <dgm:bulletEnabled val="1"/>
        </dgm:presLayoutVars>
      </dgm:prSet>
      <dgm:spPr/>
    </dgm:pt>
    <dgm:pt modelId="{D8F8726D-D4CB-4FDA-A31D-B87755B55F90}" type="pres">
      <dgm:prSet presAssocID="{0731F994-A002-457B-B0BA-DF7620963F17}" presName="root" presStyleCnt="0"/>
      <dgm:spPr/>
    </dgm:pt>
    <dgm:pt modelId="{AAADE4CE-4439-4662-B9E0-68678A0753E8}" type="pres">
      <dgm:prSet presAssocID="{0731F994-A002-457B-B0BA-DF7620963F17}" presName="rootComposite" presStyleCnt="0"/>
      <dgm:spPr/>
    </dgm:pt>
    <dgm:pt modelId="{11649971-1FF0-4ADF-BF00-DD37BB852FBF}" type="pres">
      <dgm:prSet presAssocID="{0731F994-A002-457B-B0BA-DF7620963F17}" presName="rootText" presStyleLbl="node1" presStyleIdx="2" presStyleCnt="4" custScaleX="107189"/>
      <dgm:spPr/>
    </dgm:pt>
    <dgm:pt modelId="{88A5F37D-9FBA-4AED-B43C-C058D5790B50}" type="pres">
      <dgm:prSet presAssocID="{0731F994-A002-457B-B0BA-DF7620963F17}" presName="rootConnector" presStyleLbl="node1" presStyleIdx="2" presStyleCnt="4"/>
      <dgm:spPr/>
    </dgm:pt>
    <dgm:pt modelId="{E949E89B-CFD4-4095-964E-7C656E7A1A85}" type="pres">
      <dgm:prSet presAssocID="{0731F994-A002-457B-B0BA-DF7620963F17}" presName="childShape" presStyleCnt="0"/>
      <dgm:spPr/>
    </dgm:pt>
    <dgm:pt modelId="{91E9531F-E60A-4AA0-AD27-27C389A45100}" type="pres">
      <dgm:prSet presAssocID="{9CF02C77-354F-4DF5-A420-D8B13DC6B6D7}" presName="Name13" presStyleLbl="parChTrans1D2" presStyleIdx="4" presStyleCnt="8"/>
      <dgm:spPr/>
    </dgm:pt>
    <dgm:pt modelId="{2A49D608-CBD0-41BF-B7BC-2459FA3DC002}" type="pres">
      <dgm:prSet presAssocID="{8AC6DB3A-667A-4A02-93BE-CD2B6BB25D8C}" presName="childText" presStyleLbl="bgAcc1" presStyleIdx="4" presStyleCnt="8" custScaleX="176231" custScaleY="242047">
        <dgm:presLayoutVars>
          <dgm:bulletEnabled val="1"/>
        </dgm:presLayoutVars>
      </dgm:prSet>
      <dgm:spPr/>
    </dgm:pt>
    <dgm:pt modelId="{01A61DF0-476E-4296-9E2E-5FA341FF7FB3}" type="pres">
      <dgm:prSet presAssocID="{0B4E17D5-7032-4887-BD8A-AB505FF4925B}" presName="Name13" presStyleLbl="parChTrans1D2" presStyleIdx="5" presStyleCnt="8"/>
      <dgm:spPr/>
    </dgm:pt>
    <dgm:pt modelId="{EA13B4AB-EDED-44DC-B121-B5E9408ACBF4}" type="pres">
      <dgm:prSet presAssocID="{35FFBD3D-7099-4E31-BBFE-B31A64C42B31}" presName="childText" presStyleLbl="bgAcc1" presStyleIdx="5" presStyleCnt="8" custScaleX="180423" custScaleY="86499">
        <dgm:presLayoutVars>
          <dgm:bulletEnabled val="1"/>
        </dgm:presLayoutVars>
      </dgm:prSet>
      <dgm:spPr/>
    </dgm:pt>
    <dgm:pt modelId="{932B2D43-3B91-4346-90C6-461088177C17}" type="pres">
      <dgm:prSet presAssocID="{40D7EACA-0ACF-448A-8BF5-6EBBC876FC71}" presName="root" presStyleCnt="0"/>
      <dgm:spPr/>
    </dgm:pt>
    <dgm:pt modelId="{3B9C2A97-B45C-42CE-B703-20B7A25EFFE4}" type="pres">
      <dgm:prSet presAssocID="{40D7EACA-0ACF-448A-8BF5-6EBBC876FC71}" presName="rootComposite" presStyleCnt="0"/>
      <dgm:spPr/>
    </dgm:pt>
    <dgm:pt modelId="{E34412ED-14C3-4878-943C-8F91AF23CF3F}" type="pres">
      <dgm:prSet presAssocID="{40D7EACA-0ACF-448A-8BF5-6EBBC876FC71}" presName="rootText" presStyleLbl="node1" presStyleIdx="3" presStyleCnt="4" custScaleX="130124"/>
      <dgm:spPr/>
    </dgm:pt>
    <dgm:pt modelId="{E20B922E-3417-4DED-8812-D7B8FE5008EF}" type="pres">
      <dgm:prSet presAssocID="{40D7EACA-0ACF-448A-8BF5-6EBBC876FC71}" presName="rootConnector" presStyleLbl="node1" presStyleIdx="3" presStyleCnt="4"/>
      <dgm:spPr/>
    </dgm:pt>
    <dgm:pt modelId="{89B56A57-FC2D-48A2-BDDF-2A93FA5D1441}" type="pres">
      <dgm:prSet presAssocID="{40D7EACA-0ACF-448A-8BF5-6EBBC876FC71}" presName="childShape" presStyleCnt="0"/>
      <dgm:spPr/>
    </dgm:pt>
    <dgm:pt modelId="{A7296D89-CE17-45A1-87F0-54D166D19A46}" type="pres">
      <dgm:prSet presAssocID="{FC1D3873-7202-434A-A440-5EB61978909F}" presName="Name13" presStyleLbl="parChTrans1D2" presStyleIdx="6" presStyleCnt="8"/>
      <dgm:spPr/>
    </dgm:pt>
    <dgm:pt modelId="{2BC69DB9-AC2E-46BD-A5D8-B7906360FFB5}" type="pres">
      <dgm:prSet presAssocID="{5152CC1A-0E04-49E8-89F2-099D4DF5939B}" presName="childText" presStyleLbl="bgAcc1" presStyleIdx="6" presStyleCnt="8" custScaleX="157820" custScaleY="126077">
        <dgm:presLayoutVars>
          <dgm:bulletEnabled val="1"/>
        </dgm:presLayoutVars>
      </dgm:prSet>
      <dgm:spPr/>
    </dgm:pt>
    <dgm:pt modelId="{672CE2C7-9331-422C-B16B-CD5D91FBF77B}" type="pres">
      <dgm:prSet presAssocID="{A3B70D82-D43E-4CA8-83C2-600BB60639B9}" presName="Name13" presStyleLbl="parChTrans1D2" presStyleIdx="7" presStyleCnt="8"/>
      <dgm:spPr/>
    </dgm:pt>
    <dgm:pt modelId="{61EE6354-7356-4413-9DCE-BA902CEC0425}" type="pres">
      <dgm:prSet presAssocID="{2B18A0C4-C0B7-47F7-B361-BECDF5A9A307}" presName="childText" presStyleLbl="bgAcc1" presStyleIdx="7" presStyleCnt="8" custScaleX="141275" custScaleY="49175">
        <dgm:presLayoutVars>
          <dgm:bulletEnabled val="1"/>
        </dgm:presLayoutVars>
      </dgm:prSet>
      <dgm:spPr/>
    </dgm:pt>
  </dgm:ptLst>
  <dgm:cxnLst>
    <dgm:cxn modelId="{A752F709-275E-4777-B352-9D662E61BA5E}" type="presOf" srcId="{E713CB53-7418-46AA-80FA-EAE62469AC87}" destId="{62F697AA-81C4-4EED-910A-3718B11CD78F}" srcOrd="0" destOrd="0" presId="urn:microsoft.com/office/officeart/2005/8/layout/hierarchy3"/>
    <dgm:cxn modelId="{F8A6D111-6DF6-497C-866E-171A82245711}" srcId="{C55F5706-1B4A-4E70-A1F8-D43A5A8FF9C6}" destId="{D071D3DB-7740-4B74-A0CA-F77C4BE90B93}" srcOrd="0" destOrd="0" parTransId="{4D101CF5-8B7D-4DA6-9465-DE1E821B7C19}" sibTransId="{C7EB7E92-0FFD-44BE-A33F-E0EF6580DEB5}"/>
    <dgm:cxn modelId="{EABB8A12-1F11-4DB0-B634-F799F5E95B17}" type="presOf" srcId="{35FFBD3D-7099-4E31-BBFE-B31A64C42B31}" destId="{EA13B4AB-EDED-44DC-B121-B5E9408ACBF4}" srcOrd="0" destOrd="0" presId="urn:microsoft.com/office/officeart/2005/8/layout/hierarchy3"/>
    <dgm:cxn modelId="{DBCA511E-B19D-4641-9CB1-21D29FC1F36D}" srcId="{40D7EACA-0ACF-448A-8BF5-6EBBC876FC71}" destId="{2B18A0C4-C0B7-47F7-B361-BECDF5A9A307}" srcOrd="1" destOrd="0" parTransId="{A3B70D82-D43E-4CA8-83C2-600BB60639B9}" sibTransId="{27F09CDF-C997-4EFC-8606-2E6AA70F34DF}"/>
    <dgm:cxn modelId="{8D9E4323-A2AE-4463-A891-C66F7077BDA0}" type="presOf" srcId="{0731F994-A002-457B-B0BA-DF7620963F17}" destId="{88A5F37D-9FBA-4AED-B43C-C058D5790B50}" srcOrd="1" destOrd="0" presId="urn:microsoft.com/office/officeart/2005/8/layout/hierarchy3"/>
    <dgm:cxn modelId="{A113F733-17A9-45B3-920E-A16884C5E1F0}" srcId="{C55F5706-1B4A-4E70-A1F8-D43A5A8FF9C6}" destId="{BE7CE808-100C-490C-B615-8D86B239442F}" srcOrd="1" destOrd="0" parTransId="{E713CB53-7418-46AA-80FA-EAE62469AC87}" sibTransId="{110372FA-3900-4BA7-896C-3A8C10E3944E}"/>
    <dgm:cxn modelId="{20722342-3730-428C-82AF-1E6D9173E306}" type="presOf" srcId="{0B4E17D5-7032-4887-BD8A-AB505FF4925B}" destId="{01A61DF0-476E-4296-9E2E-5FA341FF7FB3}" srcOrd="0" destOrd="0" presId="urn:microsoft.com/office/officeart/2005/8/layout/hierarchy3"/>
    <dgm:cxn modelId="{75051C5E-5B73-4C3F-9511-F6FC34FE87EA}" type="presOf" srcId="{5152CC1A-0E04-49E8-89F2-099D4DF5939B}" destId="{2BC69DB9-AC2E-46BD-A5D8-B7906360FFB5}" srcOrd="0" destOrd="0" presId="urn:microsoft.com/office/officeart/2005/8/layout/hierarchy3"/>
    <dgm:cxn modelId="{F8A24C61-3ACB-45A3-A02F-B54D831A4CC3}" type="presOf" srcId="{D69FACDF-5D5D-49E0-88F7-C811CDF9F450}" destId="{99296A43-577F-45FB-B9D1-5011F1B3D089}" srcOrd="0" destOrd="0" presId="urn:microsoft.com/office/officeart/2005/8/layout/hierarchy3"/>
    <dgm:cxn modelId="{BFD3A162-4A3A-4EC5-95B6-F20F09A8F572}" type="presOf" srcId="{F2E7F09E-05EA-4FF3-A0CE-9C0B64F7DE52}" destId="{7C1293DA-5635-465B-8E53-BA10A86F904A}" srcOrd="0" destOrd="0" presId="urn:microsoft.com/office/officeart/2005/8/layout/hierarchy3"/>
    <dgm:cxn modelId="{93657464-35D6-4CF9-8BA9-098DE228934F}" srcId="{6F082899-84FD-4799-BB59-821C499F0BA9}" destId="{3A7F409F-45CD-4427-B1E3-5313A10C707B}" srcOrd="0" destOrd="0" parTransId="{53D6CC22-2000-4431-B439-CA63398760FE}" sibTransId="{30AA076C-7CD4-4469-AEC1-D9B1A752E288}"/>
    <dgm:cxn modelId="{8EA9E964-98C1-4C40-B183-792179D38804}" type="presOf" srcId="{6F082899-84FD-4799-BB59-821C499F0BA9}" destId="{6423CD92-9827-4F8D-9E60-5FCE2038FB01}" srcOrd="1" destOrd="0" presId="urn:microsoft.com/office/officeart/2005/8/layout/hierarchy3"/>
    <dgm:cxn modelId="{10200F69-FFF3-4FB0-AA88-EC1D08C76224}" srcId="{F2E7F09E-05EA-4FF3-A0CE-9C0B64F7DE52}" destId="{0731F994-A002-457B-B0BA-DF7620963F17}" srcOrd="2" destOrd="0" parTransId="{2979D062-059D-4409-A620-74E8C40A8D52}" sibTransId="{E0E9CAFC-E34D-40C4-93BD-09839A0009BD}"/>
    <dgm:cxn modelId="{BA3A5C6E-165B-4D7C-84A9-C4DBE3111423}" type="presOf" srcId="{40D7EACA-0ACF-448A-8BF5-6EBBC876FC71}" destId="{E20B922E-3417-4DED-8812-D7B8FE5008EF}" srcOrd="1" destOrd="0" presId="urn:microsoft.com/office/officeart/2005/8/layout/hierarchy3"/>
    <dgm:cxn modelId="{C2219D7C-B53F-4AC6-8DDC-5E8F1F027288}" type="presOf" srcId="{A3B70D82-D43E-4CA8-83C2-600BB60639B9}" destId="{672CE2C7-9331-422C-B16B-CD5D91FBF77B}" srcOrd="0" destOrd="0" presId="urn:microsoft.com/office/officeart/2005/8/layout/hierarchy3"/>
    <dgm:cxn modelId="{836C249F-5B1B-4A5C-9B4D-EFCF3763C797}" type="presOf" srcId="{D071D3DB-7740-4B74-A0CA-F77C4BE90B93}" destId="{BB09E147-9B30-4794-89A0-E69596C50D2F}" srcOrd="0" destOrd="0" presId="urn:microsoft.com/office/officeart/2005/8/layout/hierarchy3"/>
    <dgm:cxn modelId="{BCEC59AC-4565-4EF5-AD36-D2E03E71781C}" type="presOf" srcId="{9CF02C77-354F-4DF5-A420-D8B13DC6B6D7}" destId="{91E9531F-E60A-4AA0-AD27-27C389A45100}" srcOrd="0" destOrd="0" presId="urn:microsoft.com/office/officeart/2005/8/layout/hierarchy3"/>
    <dgm:cxn modelId="{F7F33CAD-DA66-412A-A9A6-7A6BE36A1C54}" srcId="{F2E7F09E-05EA-4FF3-A0CE-9C0B64F7DE52}" destId="{6F082899-84FD-4799-BB59-821C499F0BA9}" srcOrd="1" destOrd="0" parTransId="{48150814-21EE-46C9-8BEA-ED9A9C5C511C}" sibTransId="{5B165C51-E042-45A4-9A11-09DA26358A67}"/>
    <dgm:cxn modelId="{A05A94AD-8C8C-4D32-BB46-CC5A07837715}" type="presOf" srcId="{6F082899-84FD-4799-BB59-821C499F0BA9}" destId="{2D3F5AAF-78C3-4852-8899-38A83A4F9B2C}" srcOrd="0" destOrd="0" presId="urn:microsoft.com/office/officeart/2005/8/layout/hierarchy3"/>
    <dgm:cxn modelId="{288483B0-218D-4806-8482-03F597F70CC6}" type="presOf" srcId="{3A7F409F-45CD-4427-B1E3-5313A10C707B}" destId="{0EB1C5BF-308E-4025-A28E-B21F4233E6AC}" srcOrd="0" destOrd="0" presId="urn:microsoft.com/office/officeart/2005/8/layout/hierarchy3"/>
    <dgm:cxn modelId="{07FA5EB3-5942-47C9-A1D5-0DD833601862}" type="presOf" srcId="{FC1D3873-7202-434A-A440-5EB61978909F}" destId="{A7296D89-CE17-45A1-87F0-54D166D19A46}" srcOrd="0" destOrd="0" presId="urn:microsoft.com/office/officeart/2005/8/layout/hierarchy3"/>
    <dgm:cxn modelId="{C017EBB5-4F3D-4D2A-BFDA-B8067BB641A8}" srcId="{0731F994-A002-457B-B0BA-DF7620963F17}" destId="{35FFBD3D-7099-4E31-BBFE-B31A64C42B31}" srcOrd="1" destOrd="0" parTransId="{0B4E17D5-7032-4887-BD8A-AB505FF4925B}" sibTransId="{389C83AE-98A5-4CAC-86C7-3BC22DBF1BF1}"/>
    <dgm:cxn modelId="{202931B7-0834-4614-A700-97794CCADCC0}" type="presOf" srcId="{C55F5706-1B4A-4E70-A1F8-D43A5A8FF9C6}" destId="{1F1CDE15-BAC1-4DD0-9005-401D1203C8A0}" srcOrd="0" destOrd="0" presId="urn:microsoft.com/office/officeart/2005/8/layout/hierarchy3"/>
    <dgm:cxn modelId="{058185BA-1F66-4666-8535-CA1BC6D232A8}" type="presOf" srcId="{0980B7CB-E69B-49B0-871F-61D3FC09DD3B}" destId="{C4C57AFC-A422-40F3-AA1E-2C39500B47FF}" srcOrd="0" destOrd="0" presId="urn:microsoft.com/office/officeart/2005/8/layout/hierarchy3"/>
    <dgm:cxn modelId="{6998EBC1-3C73-4CAA-8DB0-DF2991C0518E}" srcId="{0731F994-A002-457B-B0BA-DF7620963F17}" destId="{8AC6DB3A-667A-4A02-93BE-CD2B6BB25D8C}" srcOrd="0" destOrd="0" parTransId="{9CF02C77-354F-4DF5-A420-D8B13DC6B6D7}" sibTransId="{B80423A6-DD4B-469D-950D-665ECCBD7C24}"/>
    <dgm:cxn modelId="{0F2B32C3-78A2-4954-B88C-A31D5FED490D}" type="presOf" srcId="{2B18A0C4-C0B7-47F7-B361-BECDF5A9A307}" destId="{61EE6354-7356-4413-9DCE-BA902CEC0425}" srcOrd="0" destOrd="0" presId="urn:microsoft.com/office/officeart/2005/8/layout/hierarchy3"/>
    <dgm:cxn modelId="{8DD186C5-3830-4F60-86AC-C671EB025564}" type="presOf" srcId="{53D6CC22-2000-4431-B439-CA63398760FE}" destId="{E14C06C6-3D6D-4842-A6E4-8686880C573F}" srcOrd="0" destOrd="0" presId="urn:microsoft.com/office/officeart/2005/8/layout/hierarchy3"/>
    <dgm:cxn modelId="{A45BB4C9-F1DD-4A82-BBBC-199E1506372E}" type="presOf" srcId="{C55F5706-1B4A-4E70-A1F8-D43A5A8FF9C6}" destId="{BC6BC78E-A411-4385-B4FC-1B35B1AA911E}" srcOrd="1" destOrd="0" presId="urn:microsoft.com/office/officeart/2005/8/layout/hierarchy3"/>
    <dgm:cxn modelId="{21F813CA-AA71-42AB-82DE-C082FF240F2E}" type="presOf" srcId="{4D101CF5-8B7D-4DA6-9465-DE1E821B7C19}" destId="{594EFE96-15E2-4377-B057-2956DC3DD222}" srcOrd="0" destOrd="0" presId="urn:microsoft.com/office/officeart/2005/8/layout/hierarchy3"/>
    <dgm:cxn modelId="{B8A0C5CA-867F-40F6-9E32-C852F83D04CD}" srcId="{F2E7F09E-05EA-4FF3-A0CE-9C0B64F7DE52}" destId="{40D7EACA-0ACF-448A-8BF5-6EBBC876FC71}" srcOrd="3" destOrd="0" parTransId="{E7321FCC-1069-4BFE-840B-853ACDB1D285}" sibTransId="{8802348A-DFC3-4B54-8010-E59D68CFD19B}"/>
    <dgm:cxn modelId="{088989D6-030A-4B16-A82E-1B62C842D051}" srcId="{F2E7F09E-05EA-4FF3-A0CE-9C0B64F7DE52}" destId="{C55F5706-1B4A-4E70-A1F8-D43A5A8FF9C6}" srcOrd="0" destOrd="0" parTransId="{54B7009C-58D9-42EF-B0CF-C1D6A5B6608E}" sibTransId="{B810FE55-C11C-470B-BB07-0500D6A678A6}"/>
    <dgm:cxn modelId="{38EECCD7-243D-4CFA-9637-5455E640C2DE}" srcId="{40D7EACA-0ACF-448A-8BF5-6EBBC876FC71}" destId="{5152CC1A-0E04-49E8-89F2-099D4DF5939B}" srcOrd="0" destOrd="0" parTransId="{FC1D3873-7202-434A-A440-5EB61978909F}" sibTransId="{1B9680A5-448A-4D01-825B-015DB664C20E}"/>
    <dgm:cxn modelId="{0F5605D8-6A21-4A36-95FA-BA4977F7FB22}" type="presOf" srcId="{8AC6DB3A-667A-4A02-93BE-CD2B6BB25D8C}" destId="{2A49D608-CBD0-41BF-B7BC-2459FA3DC002}" srcOrd="0" destOrd="0" presId="urn:microsoft.com/office/officeart/2005/8/layout/hierarchy3"/>
    <dgm:cxn modelId="{C3E5FAEE-A855-4A97-88BC-D47811B46D31}" type="presOf" srcId="{BE7CE808-100C-490C-B615-8D86B239442F}" destId="{2CF09E11-E369-41A7-A5BC-CACA339369C7}" srcOrd="0" destOrd="0" presId="urn:microsoft.com/office/officeart/2005/8/layout/hierarchy3"/>
    <dgm:cxn modelId="{B83C2BF4-D15D-46D7-AC45-8ADEFE10A4C2}" srcId="{6F082899-84FD-4799-BB59-821C499F0BA9}" destId="{0980B7CB-E69B-49B0-871F-61D3FC09DD3B}" srcOrd="1" destOrd="0" parTransId="{D69FACDF-5D5D-49E0-88F7-C811CDF9F450}" sibTransId="{9A32C10E-F336-4D1B-BDD5-D099BB61B5DE}"/>
    <dgm:cxn modelId="{DA55C0F8-FF53-44A0-ADED-1707D1AD00A6}" type="presOf" srcId="{0731F994-A002-457B-B0BA-DF7620963F17}" destId="{11649971-1FF0-4ADF-BF00-DD37BB852FBF}" srcOrd="0" destOrd="0" presId="urn:microsoft.com/office/officeart/2005/8/layout/hierarchy3"/>
    <dgm:cxn modelId="{9712E9FB-59CF-49F4-A1A9-F6B3637185B9}" type="presOf" srcId="{40D7EACA-0ACF-448A-8BF5-6EBBC876FC71}" destId="{E34412ED-14C3-4878-943C-8F91AF23CF3F}" srcOrd="0" destOrd="0" presId="urn:microsoft.com/office/officeart/2005/8/layout/hierarchy3"/>
    <dgm:cxn modelId="{43D0CD9C-F8B9-4966-8B85-80CD97D35542}" type="presParOf" srcId="{7C1293DA-5635-465B-8E53-BA10A86F904A}" destId="{81728976-271A-46E6-A17C-3A0C742FD36F}" srcOrd="0" destOrd="0" presId="urn:microsoft.com/office/officeart/2005/8/layout/hierarchy3"/>
    <dgm:cxn modelId="{5808EDDF-6E06-42C6-87D6-CB7E6293DCCA}" type="presParOf" srcId="{81728976-271A-46E6-A17C-3A0C742FD36F}" destId="{30218062-2EDF-4CF7-907B-874DB3AEB2E7}" srcOrd="0" destOrd="0" presId="urn:microsoft.com/office/officeart/2005/8/layout/hierarchy3"/>
    <dgm:cxn modelId="{4D1F52AD-A698-443A-9C28-19E4863715AA}" type="presParOf" srcId="{30218062-2EDF-4CF7-907B-874DB3AEB2E7}" destId="{1F1CDE15-BAC1-4DD0-9005-401D1203C8A0}" srcOrd="0" destOrd="0" presId="urn:microsoft.com/office/officeart/2005/8/layout/hierarchy3"/>
    <dgm:cxn modelId="{4BEF2325-BDB6-4568-9E04-2D9F72276066}" type="presParOf" srcId="{30218062-2EDF-4CF7-907B-874DB3AEB2E7}" destId="{BC6BC78E-A411-4385-B4FC-1B35B1AA911E}" srcOrd="1" destOrd="0" presId="urn:microsoft.com/office/officeart/2005/8/layout/hierarchy3"/>
    <dgm:cxn modelId="{074866E3-8923-4ACE-AFD6-3AF6D86F8331}" type="presParOf" srcId="{81728976-271A-46E6-A17C-3A0C742FD36F}" destId="{FC2C16D3-C314-42F1-9844-E843382124CA}" srcOrd="1" destOrd="0" presId="urn:microsoft.com/office/officeart/2005/8/layout/hierarchy3"/>
    <dgm:cxn modelId="{2B9DBBEA-2DCF-4BA3-8022-95A767223C16}" type="presParOf" srcId="{FC2C16D3-C314-42F1-9844-E843382124CA}" destId="{594EFE96-15E2-4377-B057-2956DC3DD222}" srcOrd="0" destOrd="0" presId="urn:microsoft.com/office/officeart/2005/8/layout/hierarchy3"/>
    <dgm:cxn modelId="{5A513E75-D9DD-43E5-B347-6BD4AED0268E}" type="presParOf" srcId="{FC2C16D3-C314-42F1-9844-E843382124CA}" destId="{BB09E147-9B30-4794-89A0-E69596C50D2F}" srcOrd="1" destOrd="0" presId="urn:microsoft.com/office/officeart/2005/8/layout/hierarchy3"/>
    <dgm:cxn modelId="{7C3161A8-65ED-4F21-B78C-5C761BF13E16}" type="presParOf" srcId="{FC2C16D3-C314-42F1-9844-E843382124CA}" destId="{62F697AA-81C4-4EED-910A-3718B11CD78F}" srcOrd="2" destOrd="0" presId="urn:microsoft.com/office/officeart/2005/8/layout/hierarchy3"/>
    <dgm:cxn modelId="{77632ABF-728F-4B64-96A7-37C7D8DE430F}" type="presParOf" srcId="{FC2C16D3-C314-42F1-9844-E843382124CA}" destId="{2CF09E11-E369-41A7-A5BC-CACA339369C7}" srcOrd="3" destOrd="0" presId="urn:microsoft.com/office/officeart/2005/8/layout/hierarchy3"/>
    <dgm:cxn modelId="{7D83A5AC-F5D0-421C-AD2C-7F8968461E33}" type="presParOf" srcId="{7C1293DA-5635-465B-8E53-BA10A86F904A}" destId="{0A33F5C2-F69B-4DE7-B53E-6CE1DA398584}" srcOrd="1" destOrd="0" presId="urn:microsoft.com/office/officeart/2005/8/layout/hierarchy3"/>
    <dgm:cxn modelId="{1D176EC0-21D9-45DA-BB11-2CB277388BDF}" type="presParOf" srcId="{0A33F5C2-F69B-4DE7-B53E-6CE1DA398584}" destId="{EC91D1B8-D2FE-4046-A3FE-D567A0D321DF}" srcOrd="0" destOrd="0" presId="urn:microsoft.com/office/officeart/2005/8/layout/hierarchy3"/>
    <dgm:cxn modelId="{584ED238-B709-441D-B002-C53015188C29}" type="presParOf" srcId="{EC91D1B8-D2FE-4046-A3FE-D567A0D321DF}" destId="{2D3F5AAF-78C3-4852-8899-38A83A4F9B2C}" srcOrd="0" destOrd="0" presId="urn:microsoft.com/office/officeart/2005/8/layout/hierarchy3"/>
    <dgm:cxn modelId="{5E5CCD16-3876-4014-8938-D322D14284AE}" type="presParOf" srcId="{EC91D1B8-D2FE-4046-A3FE-D567A0D321DF}" destId="{6423CD92-9827-4F8D-9E60-5FCE2038FB01}" srcOrd="1" destOrd="0" presId="urn:microsoft.com/office/officeart/2005/8/layout/hierarchy3"/>
    <dgm:cxn modelId="{E5BDD623-3C79-400F-95F8-A9AE40C9A506}" type="presParOf" srcId="{0A33F5C2-F69B-4DE7-B53E-6CE1DA398584}" destId="{57FA642E-E65B-482D-A615-627741B21366}" srcOrd="1" destOrd="0" presId="urn:microsoft.com/office/officeart/2005/8/layout/hierarchy3"/>
    <dgm:cxn modelId="{3C6405BF-BCA7-4016-91E0-D3913A16A038}" type="presParOf" srcId="{57FA642E-E65B-482D-A615-627741B21366}" destId="{E14C06C6-3D6D-4842-A6E4-8686880C573F}" srcOrd="0" destOrd="0" presId="urn:microsoft.com/office/officeart/2005/8/layout/hierarchy3"/>
    <dgm:cxn modelId="{38053553-42D0-4F36-BD84-14DA42D2AFDA}" type="presParOf" srcId="{57FA642E-E65B-482D-A615-627741B21366}" destId="{0EB1C5BF-308E-4025-A28E-B21F4233E6AC}" srcOrd="1" destOrd="0" presId="urn:microsoft.com/office/officeart/2005/8/layout/hierarchy3"/>
    <dgm:cxn modelId="{23CB136D-EA29-4BAD-B720-51EAB6C0D249}" type="presParOf" srcId="{57FA642E-E65B-482D-A615-627741B21366}" destId="{99296A43-577F-45FB-B9D1-5011F1B3D089}" srcOrd="2" destOrd="0" presId="urn:microsoft.com/office/officeart/2005/8/layout/hierarchy3"/>
    <dgm:cxn modelId="{2A5B5212-ACAB-44B3-9D32-2F24B0F11C38}" type="presParOf" srcId="{57FA642E-E65B-482D-A615-627741B21366}" destId="{C4C57AFC-A422-40F3-AA1E-2C39500B47FF}" srcOrd="3" destOrd="0" presId="urn:microsoft.com/office/officeart/2005/8/layout/hierarchy3"/>
    <dgm:cxn modelId="{F6682430-62EF-4A94-A47C-6CE93C14FD2F}" type="presParOf" srcId="{7C1293DA-5635-465B-8E53-BA10A86F904A}" destId="{D8F8726D-D4CB-4FDA-A31D-B87755B55F90}" srcOrd="2" destOrd="0" presId="urn:microsoft.com/office/officeart/2005/8/layout/hierarchy3"/>
    <dgm:cxn modelId="{20E704A2-A990-4D1D-8DD7-B94F04DA47A2}" type="presParOf" srcId="{D8F8726D-D4CB-4FDA-A31D-B87755B55F90}" destId="{AAADE4CE-4439-4662-B9E0-68678A0753E8}" srcOrd="0" destOrd="0" presId="urn:microsoft.com/office/officeart/2005/8/layout/hierarchy3"/>
    <dgm:cxn modelId="{8C053151-A1ED-41C1-9802-74587953DF09}" type="presParOf" srcId="{AAADE4CE-4439-4662-B9E0-68678A0753E8}" destId="{11649971-1FF0-4ADF-BF00-DD37BB852FBF}" srcOrd="0" destOrd="0" presId="urn:microsoft.com/office/officeart/2005/8/layout/hierarchy3"/>
    <dgm:cxn modelId="{36604BFA-AD0F-4B12-AAA4-6D5E90CBC42A}" type="presParOf" srcId="{AAADE4CE-4439-4662-B9E0-68678A0753E8}" destId="{88A5F37D-9FBA-4AED-B43C-C058D5790B50}" srcOrd="1" destOrd="0" presId="urn:microsoft.com/office/officeart/2005/8/layout/hierarchy3"/>
    <dgm:cxn modelId="{72C19439-CBDC-4A72-93F3-FD3BCBB25703}" type="presParOf" srcId="{D8F8726D-D4CB-4FDA-A31D-B87755B55F90}" destId="{E949E89B-CFD4-4095-964E-7C656E7A1A85}" srcOrd="1" destOrd="0" presId="urn:microsoft.com/office/officeart/2005/8/layout/hierarchy3"/>
    <dgm:cxn modelId="{CC9A325E-9E8D-4702-BB62-7CA4538C17A1}" type="presParOf" srcId="{E949E89B-CFD4-4095-964E-7C656E7A1A85}" destId="{91E9531F-E60A-4AA0-AD27-27C389A45100}" srcOrd="0" destOrd="0" presId="urn:microsoft.com/office/officeart/2005/8/layout/hierarchy3"/>
    <dgm:cxn modelId="{E6F13C01-83FB-43E3-8264-9D822E9D4184}" type="presParOf" srcId="{E949E89B-CFD4-4095-964E-7C656E7A1A85}" destId="{2A49D608-CBD0-41BF-B7BC-2459FA3DC002}" srcOrd="1" destOrd="0" presId="urn:microsoft.com/office/officeart/2005/8/layout/hierarchy3"/>
    <dgm:cxn modelId="{705543B6-139A-4D42-BC29-587275092A80}" type="presParOf" srcId="{E949E89B-CFD4-4095-964E-7C656E7A1A85}" destId="{01A61DF0-476E-4296-9E2E-5FA341FF7FB3}" srcOrd="2" destOrd="0" presId="urn:microsoft.com/office/officeart/2005/8/layout/hierarchy3"/>
    <dgm:cxn modelId="{0EB9C2BA-96FC-4773-9217-6995BE6FCFEA}" type="presParOf" srcId="{E949E89B-CFD4-4095-964E-7C656E7A1A85}" destId="{EA13B4AB-EDED-44DC-B121-B5E9408ACBF4}" srcOrd="3" destOrd="0" presId="urn:microsoft.com/office/officeart/2005/8/layout/hierarchy3"/>
    <dgm:cxn modelId="{9B8242B2-621F-46EE-ADD6-A5DBB0310670}" type="presParOf" srcId="{7C1293DA-5635-465B-8E53-BA10A86F904A}" destId="{932B2D43-3B91-4346-90C6-461088177C17}" srcOrd="3" destOrd="0" presId="urn:microsoft.com/office/officeart/2005/8/layout/hierarchy3"/>
    <dgm:cxn modelId="{20AB07CC-EB8B-46D4-BF0D-389B0F4E51AA}" type="presParOf" srcId="{932B2D43-3B91-4346-90C6-461088177C17}" destId="{3B9C2A97-B45C-42CE-B703-20B7A25EFFE4}" srcOrd="0" destOrd="0" presId="urn:microsoft.com/office/officeart/2005/8/layout/hierarchy3"/>
    <dgm:cxn modelId="{77671975-1D39-4EE2-9954-A69D0ED8E848}" type="presParOf" srcId="{3B9C2A97-B45C-42CE-B703-20B7A25EFFE4}" destId="{E34412ED-14C3-4878-943C-8F91AF23CF3F}" srcOrd="0" destOrd="0" presId="urn:microsoft.com/office/officeart/2005/8/layout/hierarchy3"/>
    <dgm:cxn modelId="{2883B44E-2F08-4758-BEFA-94D36E9C9CF8}" type="presParOf" srcId="{3B9C2A97-B45C-42CE-B703-20B7A25EFFE4}" destId="{E20B922E-3417-4DED-8812-D7B8FE5008EF}" srcOrd="1" destOrd="0" presId="urn:microsoft.com/office/officeart/2005/8/layout/hierarchy3"/>
    <dgm:cxn modelId="{011F1144-9D72-4746-8158-410332C1A9DE}" type="presParOf" srcId="{932B2D43-3B91-4346-90C6-461088177C17}" destId="{89B56A57-FC2D-48A2-BDDF-2A93FA5D1441}" srcOrd="1" destOrd="0" presId="urn:microsoft.com/office/officeart/2005/8/layout/hierarchy3"/>
    <dgm:cxn modelId="{27E8F3CC-ED27-4E14-A408-1397793B8345}" type="presParOf" srcId="{89B56A57-FC2D-48A2-BDDF-2A93FA5D1441}" destId="{A7296D89-CE17-45A1-87F0-54D166D19A46}" srcOrd="0" destOrd="0" presId="urn:microsoft.com/office/officeart/2005/8/layout/hierarchy3"/>
    <dgm:cxn modelId="{4083AFEA-C4B8-4055-8F25-8CE4C8E9C271}" type="presParOf" srcId="{89B56A57-FC2D-48A2-BDDF-2A93FA5D1441}" destId="{2BC69DB9-AC2E-46BD-A5D8-B7906360FFB5}" srcOrd="1" destOrd="0" presId="urn:microsoft.com/office/officeart/2005/8/layout/hierarchy3"/>
    <dgm:cxn modelId="{3D924D74-CB41-49A4-9190-7E59EA2BD103}" type="presParOf" srcId="{89B56A57-FC2D-48A2-BDDF-2A93FA5D1441}" destId="{672CE2C7-9331-422C-B16B-CD5D91FBF77B}" srcOrd="2" destOrd="0" presId="urn:microsoft.com/office/officeart/2005/8/layout/hierarchy3"/>
    <dgm:cxn modelId="{AC27834F-B573-4585-A598-DEC17738F9B2}" type="presParOf" srcId="{89B56A57-FC2D-48A2-BDDF-2A93FA5D1441}" destId="{61EE6354-7356-4413-9DCE-BA902CEC042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C43F26-9855-4EF3-A4C6-E06834932A0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847AD1-B30E-4F9C-9AE3-35FE547A3145}">
      <dgm:prSet phldrT="[Текст]"/>
      <dgm:spPr>
        <a:solidFill>
          <a:srgbClr val="2F1FD2"/>
        </a:solidFill>
      </dgm:spPr>
      <dgm:t>
        <a:bodyPr/>
        <a:lstStyle/>
        <a:p>
          <a:r>
            <a:rPr lang="uk-UA" dirty="0"/>
            <a:t>22</a:t>
          </a:r>
          <a:endParaRPr lang="ru-RU" dirty="0"/>
        </a:p>
      </dgm:t>
    </dgm:pt>
    <dgm:pt modelId="{858F5C65-5028-4811-94D8-0C2A17C22127}" type="parTrans" cxnId="{E9C723AD-CBA5-497C-AD7F-65C5401FA526}">
      <dgm:prSet/>
      <dgm:spPr/>
      <dgm:t>
        <a:bodyPr/>
        <a:lstStyle/>
        <a:p>
          <a:endParaRPr lang="ru-RU"/>
        </a:p>
      </dgm:t>
    </dgm:pt>
    <dgm:pt modelId="{302D2137-EA01-41CB-A72D-0EBAA98151A8}" type="sibTrans" cxnId="{E9C723AD-CBA5-497C-AD7F-65C5401FA526}">
      <dgm:prSet/>
      <dgm:spPr/>
      <dgm:t>
        <a:bodyPr/>
        <a:lstStyle/>
        <a:p>
          <a:endParaRPr lang="ru-RU"/>
        </a:p>
      </dgm:t>
    </dgm:pt>
    <dgm:pt modelId="{42BA12A0-C65D-47C2-9E8E-FB6C2CD61FFF}">
      <dgm:prSet phldrT="[Текст]" custT="1"/>
      <dgm:spPr/>
      <dgm:t>
        <a:bodyPr/>
        <a:lstStyle/>
        <a:p>
          <a:r>
            <a:rPr lang="uk-UA" sz="900" dirty="0"/>
            <a:t>Зірка С.Є. (ФТФ)</a:t>
          </a:r>
          <a:endParaRPr lang="ru-RU" sz="900" dirty="0"/>
        </a:p>
      </dgm:t>
    </dgm:pt>
    <dgm:pt modelId="{843499C3-2915-475F-8EF5-5069C7ECFDBF}" type="parTrans" cxnId="{7F7E6054-0DD6-4048-8F5B-7E902F755323}">
      <dgm:prSet/>
      <dgm:spPr/>
      <dgm:t>
        <a:bodyPr/>
        <a:lstStyle/>
        <a:p>
          <a:endParaRPr lang="ru-RU"/>
        </a:p>
      </dgm:t>
    </dgm:pt>
    <dgm:pt modelId="{998C1F45-01AD-4966-906B-5EFBC8A768DF}" type="sibTrans" cxnId="{7F7E6054-0DD6-4048-8F5B-7E902F755323}">
      <dgm:prSet/>
      <dgm:spPr/>
      <dgm:t>
        <a:bodyPr/>
        <a:lstStyle/>
        <a:p>
          <a:endParaRPr lang="ru-RU"/>
        </a:p>
      </dgm:t>
    </dgm:pt>
    <dgm:pt modelId="{70305C2D-156B-4112-8338-17E588562313}">
      <dgm:prSet phldrT="[Текст]"/>
      <dgm:spPr>
        <a:solidFill>
          <a:srgbClr val="2F1FD2"/>
        </a:solidFill>
      </dgm:spPr>
      <dgm:t>
        <a:bodyPr/>
        <a:lstStyle/>
        <a:p>
          <a:r>
            <a:rPr lang="uk-UA" dirty="0"/>
            <a:t>19</a:t>
          </a:r>
          <a:endParaRPr lang="ru-RU" dirty="0"/>
        </a:p>
      </dgm:t>
    </dgm:pt>
    <dgm:pt modelId="{69DDE98F-40DF-4972-B2DA-36B294A6EDE0}" type="parTrans" cxnId="{49818237-B664-40E1-BDF4-ED94ED808EA4}">
      <dgm:prSet/>
      <dgm:spPr/>
      <dgm:t>
        <a:bodyPr/>
        <a:lstStyle/>
        <a:p>
          <a:endParaRPr lang="ru-RU"/>
        </a:p>
      </dgm:t>
    </dgm:pt>
    <dgm:pt modelId="{1CE1B2B2-58D0-4F0C-A20B-7A1F7F7843D3}" type="sibTrans" cxnId="{49818237-B664-40E1-BDF4-ED94ED808EA4}">
      <dgm:prSet/>
      <dgm:spPr/>
      <dgm:t>
        <a:bodyPr/>
        <a:lstStyle/>
        <a:p>
          <a:endParaRPr lang="ru-RU"/>
        </a:p>
      </dgm:t>
    </dgm:pt>
    <dgm:pt modelId="{E9A0C4AE-C030-485E-BA04-72722E5562AA}">
      <dgm:prSet phldrT="[Текст]" custT="1"/>
      <dgm:spPr/>
      <dgm:t>
        <a:bodyPr/>
        <a:lstStyle/>
        <a:p>
          <a:r>
            <a:rPr lang="uk-UA" sz="900" dirty="0"/>
            <a:t>Лобода В.В. (ММФ)</a:t>
          </a:r>
          <a:endParaRPr lang="ru-RU" sz="900" dirty="0"/>
        </a:p>
      </dgm:t>
    </dgm:pt>
    <dgm:pt modelId="{85523B4F-CA2B-491B-B140-D0D8B8937C20}" type="parTrans" cxnId="{C483B33C-F08B-4C9E-A39F-9012FFC3DD8B}">
      <dgm:prSet/>
      <dgm:spPr/>
      <dgm:t>
        <a:bodyPr/>
        <a:lstStyle/>
        <a:p>
          <a:endParaRPr lang="ru-RU"/>
        </a:p>
      </dgm:t>
    </dgm:pt>
    <dgm:pt modelId="{99DE4323-A8E7-4B61-A8EF-A32198AA0CB1}" type="sibTrans" cxnId="{C483B33C-F08B-4C9E-A39F-9012FFC3DD8B}">
      <dgm:prSet/>
      <dgm:spPr/>
      <dgm:t>
        <a:bodyPr/>
        <a:lstStyle/>
        <a:p>
          <a:endParaRPr lang="ru-RU"/>
        </a:p>
      </dgm:t>
    </dgm:pt>
    <dgm:pt modelId="{30F73262-A3B6-4E61-A0E7-FE014AF29F11}">
      <dgm:prSet phldrT="[Текст]"/>
      <dgm:spPr>
        <a:solidFill>
          <a:srgbClr val="2F1FD2"/>
        </a:solidFill>
      </dgm:spPr>
      <dgm:t>
        <a:bodyPr/>
        <a:lstStyle/>
        <a:p>
          <a:r>
            <a:rPr lang="uk-UA" dirty="0"/>
            <a:t>16</a:t>
          </a:r>
          <a:endParaRPr lang="ru-RU" dirty="0"/>
        </a:p>
      </dgm:t>
    </dgm:pt>
    <dgm:pt modelId="{AEBCE3E2-1533-4326-AEEC-22CEB3B16560}" type="parTrans" cxnId="{E21C524F-9C96-4491-9DBE-FD2A476C4D7D}">
      <dgm:prSet/>
      <dgm:spPr/>
      <dgm:t>
        <a:bodyPr/>
        <a:lstStyle/>
        <a:p>
          <a:endParaRPr lang="ru-RU"/>
        </a:p>
      </dgm:t>
    </dgm:pt>
    <dgm:pt modelId="{60C6E890-C5E8-451D-BC7B-0234B77443C0}" type="sibTrans" cxnId="{E21C524F-9C96-4491-9DBE-FD2A476C4D7D}">
      <dgm:prSet/>
      <dgm:spPr/>
      <dgm:t>
        <a:bodyPr/>
        <a:lstStyle/>
        <a:p>
          <a:endParaRPr lang="ru-RU"/>
        </a:p>
      </dgm:t>
    </dgm:pt>
    <dgm:pt modelId="{E0410A2B-AC8C-42CC-8BFD-1D9FB34C23F7}">
      <dgm:prSet phldrT="[Текст]" custT="1"/>
      <dgm:spPr/>
      <dgm:t>
        <a:bodyPr/>
        <a:lstStyle/>
        <a:p>
          <a:r>
            <a:rPr lang="uk-UA" sz="900" dirty="0" err="1"/>
            <a:t>Курдаченко</a:t>
          </a:r>
          <a:r>
            <a:rPr lang="uk-UA" sz="900" dirty="0"/>
            <a:t> Л.А. (ММФ)</a:t>
          </a:r>
          <a:endParaRPr lang="ru-RU" sz="900" dirty="0"/>
        </a:p>
      </dgm:t>
    </dgm:pt>
    <dgm:pt modelId="{A688427E-9E24-4D8E-9274-212945CDCEE0}" type="parTrans" cxnId="{8BDCD042-89FF-4C7C-8DA5-54884F67535A}">
      <dgm:prSet/>
      <dgm:spPr/>
      <dgm:t>
        <a:bodyPr/>
        <a:lstStyle/>
        <a:p>
          <a:endParaRPr lang="ru-RU"/>
        </a:p>
      </dgm:t>
    </dgm:pt>
    <dgm:pt modelId="{0473529C-A47C-470D-893C-50391C5F9CB8}" type="sibTrans" cxnId="{8BDCD042-89FF-4C7C-8DA5-54884F67535A}">
      <dgm:prSet/>
      <dgm:spPr/>
      <dgm:t>
        <a:bodyPr/>
        <a:lstStyle/>
        <a:p>
          <a:endParaRPr lang="ru-RU"/>
        </a:p>
      </dgm:t>
    </dgm:pt>
    <dgm:pt modelId="{4C5F66D9-02C2-4E45-9C6B-256DB2678E46}">
      <dgm:prSet phldrT="[Текст]"/>
      <dgm:spPr>
        <a:solidFill>
          <a:srgbClr val="2F1FD2"/>
        </a:solidFill>
      </dgm:spPr>
      <dgm:t>
        <a:bodyPr/>
        <a:lstStyle/>
        <a:p>
          <a:r>
            <a:rPr lang="uk-UA" dirty="0"/>
            <a:t>15</a:t>
          </a:r>
          <a:endParaRPr lang="ru-RU" dirty="0"/>
        </a:p>
      </dgm:t>
    </dgm:pt>
    <dgm:pt modelId="{96113664-3660-43E7-8419-7AB0364588F7}" type="parTrans" cxnId="{1EBEC3AD-FD3C-40A5-9373-40EC281DAB5F}">
      <dgm:prSet/>
      <dgm:spPr/>
      <dgm:t>
        <a:bodyPr/>
        <a:lstStyle/>
        <a:p>
          <a:endParaRPr lang="ru-RU"/>
        </a:p>
      </dgm:t>
    </dgm:pt>
    <dgm:pt modelId="{DE4DE1BC-2BFC-48B2-B06B-F5BF59B858C5}" type="sibTrans" cxnId="{1EBEC3AD-FD3C-40A5-9373-40EC281DAB5F}">
      <dgm:prSet/>
      <dgm:spPr/>
      <dgm:t>
        <a:bodyPr/>
        <a:lstStyle/>
        <a:p>
          <a:endParaRPr lang="ru-RU"/>
        </a:p>
      </dgm:t>
    </dgm:pt>
    <dgm:pt modelId="{F3A572ED-7858-4A58-B5B6-D849BC05A293}">
      <dgm:prSet phldrT="[Текст]"/>
      <dgm:spPr>
        <a:solidFill>
          <a:srgbClr val="2F1FD2"/>
        </a:solidFill>
      </dgm:spPr>
      <dgm:t>
        <a:bodyPr/>
        <a:lstStyle/>
        <a:p>
          <a:r>
            <a:rPr lang="uk-UA" dirty="0"/>
            <a:t>14</a:t>
          </a:r>
          <a:endParaRPr lang="ru-RU" dirty="0"/>
        </a:p>
      </dgm:t>
    </dgm:pt>
    <dgm:pt modelId="{6E579DFF-390C-414C-8ECB-147E29898ED0}" type="parTrans" cxnId="{D38467A7-5D9A-474C-A910-8BD7D02B6D4F}">
      <dgm:prSet/>
      <dgm:spPr/>
      <dgm:t>
        <a:bodyPr/>
        <a:lstStyle/>
        <a:p>
          <a:endParaRPr lang="ru-RU"/>
        </a:p>
      </dgm:t>
    </dgm:pt>
    <dgm:pt modelId="{E8404FFC-2187-4B47-83F6-982B8C01AA85}" type="sibTrans" cxnId="{D38467A7-5D9A-474C-A910-8BD7D02B6D4F}">
      <dgm:prSet/>
      <dgm:spPr/>
      <dgm:t>
        <a:bodyPr/>
        <a:lstStyle/>
        <a:p>
          <a:endParaRPr lang="ru-RU"/>
        </a:p>
      </dgm:t>
    </dgm:pt>
    <dgm:pt modelId="{84244BCE-39B6-4146-B73A-F599B16A0874}">
      <dgm:prSet phldrT="[Текст]"/>
      <dgm:spPr>
        <a:solidFill>
          <a:srgbClr val="2F1FD2"/>
        </a:solidFill>
      </dgm:spPr>
      <dgm:t>
        <a:bodyPr/>
        <a:lstStyle/>
        <a:p>
          <a:r>
            <a:rPr lang="uk-UA" dirty="0"/>
            <a:t>12</a:t>
          </a:r>
          <a:endParaRPr lang="ru-RU" dirty="0"/>
        </a:p>
      </dgm:t>
    </dgm:pt>
    <dgm:pt modelId="{D8BF74D4-DADD-4CD8-8884-BB45918E9C3D}" type="parTrans" cxnId="{8641E94D-0D1A-49E8-8686-A5594DA52803}">
      <dgm:prSet/>
      <dgm:spPr/>
      <dgm:t>
        <a:bodyPr/>
        <a:lstStyle/>
        <a:p>
          <a:endParaRPr lang="ru-RU"/>
        </a:p>
      </dgm:t>
    </dgm:pt>
    <dgm:pt modelId="{6C1271E1-7E7C-4659-B1EF-3755C2E346EE}" type="sibTrans" cxnId="{8641E94D-0D1A-49E8-8686-A5594DA52803}">
      <dgm:prSet/>
      <dgm:spPr/>
      <dgm:t>
        <a:bodyPr/>
        <a:lstStyle/>
        <a:p>
          <a:endParaRPr lang="ru-RU"/>
        </a:p>
      </dgm:t>
    </dgm:pt>
    <dgm:pt modelId="{7C5CE44C-5FA7-4BA8-B2D8-CDA23681215E}">
      <dgm:prSet phldrT="[Текст]" custT="1"/>
      <dgm:spPr/>
      <dgm:t>
        <a:bodyPr/>
        <a:lstStyle/>
        <a:p>
          <a:r>
            <a:rPr lang="uk-UA" sz="900" dirty="0" err="1"/>
            <a:t>Гільорме</a:t>
          </a:r>
          <a:r>
            <a:rPr lang="uk-UA" sz="900" dirty="0"/>
            <a:t> Т.В. </a:t>
          </a:r>
          <a:br>
            <a:rPr lang="uk-UA" sz="900" dirty="0"/>
          </a:br>
          <a:r>
            <a:rPr lang="uk-UA" sz="900" dirty="0"/>
            <a:t>(НДІ </a:t>
          </a:r>
          <a:r>
            <a:rPr lang="uk-UA" sz="900" dirty="0" err="1"/>
            <a:t>ЕТіМ</a:t>
          </a:r>
          <a:r>
            <a:rPr lang="uk-UA" sz="900" dirty="0"/>
            <a:t>)</a:t>
          </a:r>
          <a:endParaRPr lang="ru-RU" sz="900" dirty="0"/>
        </a:p>
      </dgm:t>
    </dgm:pt>
    <dgm:pt modelId="{D7E2718A-1A84-4507-8E43-2183A9E5415A}" type="parTrans" cxnId="{C9AB2F91-A087-4FA8-8999-3F7430A4AE49}">
      <dgm:prSet/>
      <dgm:spPr/>
      <dgm:t>
        <a:bodyPr/>
        <a:lstStyle/>
        <a:p>
          <a:endParaRPr lang="ru-RU"/>
        </a:p>
      </dgm:t>
    </dgm:pt>
    <dgm:pt modelId="{9AE9EC1A-2823-436D-9500-C5EBFFD791BB}" type="sibTrans" cxnId="{C9AB2F91-A087-4FA8-8999-3F7430A4AE49}">
      <dgm:prSet/>
      <dgm:spPr/>
      <dgm:t>
        <a:bodyPr/>
        <a:lstStyle/>
        <a:p>
          <a:endParaRPr lang="ru-RU"/>
        </a:p>
      </dgm:t>
    </dgm:pt>
    <dgm:pt modelId="{3921A986-091D-4D06-9C83-94128E86E034}">
      <dgm:prSet phldrT="[Текст]" custT="1"/>
      <dgm:spPr/>
      <dgm:t>
        <a:bodyPr/>
        <a:lstStyle/>
        <a:p>
          <a:r>
            <a:rPr lang="uk-UA" sz="900" dirty="0" err="1"/>
            <a:t>Оковитий</a:t>
          </a:r>
          <a:r>
            <a:rPr lang="uk-UA" sz="900" dirty="0"/>
            <a:t> С.І. (ХФ)</a:t>
          </a:r>
          <a:endParaRPr lang="ru-RU" sz="900" dirty="0"/>
        </a:p>
      </dgm:t>
    </dgm:pt>
    <dgm:pt modelId="{8243F7B9-C800-4FC3-B9AB-20B9F5915756}" type="parTrans" cxnId="{95124A18-1CE4-4D9D-B005-879C00FF9D8E}">
      <dgm:prSet/>
      <dgm:spPr/>
      <dgm:t>
        <a:bodyPr/>
        <a:lstStyle/>
        <a:p>
          <a:endParaRPr lang="ru-RU"/>
        </a:p>
      </dgm:t>
    </dgm:pt>
    <dgm:pt modelId="{A445C339-FAD6-471C-9DDC-116E31D893ED}" type="sibTrans" cxnId="{95124A18-1CE4-4D9D-B005-879C00FF9D8E}">
      <dgm:prSet/>
      <dgm:spPr/>
      <dgm:t>
        <a:bodyPr/>
        <a:lstStyle/>
        <a:p>
          <a:endParaRPr lang="ru-RU"/>
        </a:p>
      </dgm:t>
    </dgm:pt>
    <dgm:pt modelId="{CCE0E223-A03B-4171-93C5-BE833190F5D9}">
      <dgm:prSet custT="1"/>
      <dgm:spPr/>
      <dgm:t>
        <a:bodyPr/>
        <a:lstStyle/>
        <a:p>
          <a:r>
            <a:rPr lang="uk-UA" sz="900" dirty="0" err="1"/>
            <a:t>Вишнікін</a:t>
          </a:r>
          <a:r>
            <a:rPr lang="uk-UA" sz="900" dirty="0"/>
            <a:t> А.Б. (ХФ)</a:t>
          </a:r>
          <a:endParaRPr lang="ru-RU" sz="900" dirty="0"/>
        </a:p>
      </dgm:t>
    </dgm:pt>
    <dgm:pt modelId="{873DFFCE-A94E-4BBC-A69E-14A023986E96}" type="parTrans" cxnId="{12E71587-8B25-4193-882A-8257A1DAB9DF}">
      <dgm:prSet/>
      <dgm:spPr/>
      <dgm:t>
        <a:bodyPr/>
        <a:lstStyle/>
        <a:p>
          <a:endParaRPr lang="ru-RU"/>
        </a:p>
      </dgm:t>
    </dgm:pt>
    <dgm:pt modelId="{E66E3A6A-8C6C-4205-AA3D-7A258A751B30}" type="sibTrans" cxnId="{12E71587-8B25-4193-882A-8257A1DAB9DF}">
      <dgm:prSet/>
      <dgm:spPr/>
      <dgm:t>
        <a:bodyPr/>
        <a:lstStyle/>
        <a:p>
          <a:endParaRPr lang="ru-RU"/>
        </a:p>
      </dgm:t>
    </dgm:pt>
    <dgm:pt modelId="{D876B0D5-6EE5-4AA6-905F-43543735493C}">
      <dgm:prSet custT="1"/>
      <dgm:spPr/>
      <dgm:t>
        <a:bodyPr/>
        <a:lstStyle/>
        <a:p>
          <a:r>
            <a:rPr lang="uk-UA" sz="900" dirty="0"/>
            <a:t>Когут П.І. (ММФ)</a:t>
          </a:r>
          <a:endParaRPr lang="ru-RU" sz="900" dirty="0"/>
        </a:p>
      </dgm:t>
    </dgm:pt>
    <dgm:pt modelId="{88F8BF66-FDEA-4866-99B1-B4262D3FF489}" type="parTrans" cxnId="{F488786C-F46A-4C33-AF75-5F5251F46697}">
      <dgm:prSet/>
      <dgm:spPr/>
      <dgm:t>
        <a:bodyPr/>
        <a:lstStyle/>
        <a:p>
          <a:endParaRPr lang="ru-RU"/>
        </a:p>
      </dgm:t>
    </dgm:pt>
    <dgm:pt modelId="{4D7CDA71-4564-4C8E-8F24-C3D69AA64A65}" type="sibTrans" cxnId="{F488786C-F46A-4C33-AF75-5F5251F46697}">
      <dgm:prSet/>
      <dgm:spPr/>
      <dgm:t>
        <a:bodyPr/>
        <a:lstStyle/>
        <a:p>
          <a:endParaRPr lang="ru-RU"/>
        </a:p>
      </dgm:t>
    </dgm:pt>
    <dgm:pt modelId="{2852C742-E0AE-4FE3-BF6A-71601A5CD20B}">
      <dgm:prSet/>
      <dgm:spPr>
        <a:solidFill>
          <a:srgbClr val="2F1FD2"/>
        </a:solidFill>
      </dgm:spPr>
      <dgm:t>
        <a:bodyPr/>
        <a:lstStyle/>
        <a:p>
          <a:r>
            <a:rPr lang="uk-UA" dirty="0"/>
            <a:t>11</a:t>
          </a:r>
          <a:endParaRPr lang="ru-RU" dirty="0"/>
        </a:p>
      </dgm:t>
    </dgm:pt>
    <dgm:pt modelId="{02C5F5A3-BDCC-4BA0-864F-79E55716B099}" type="parTrans" cxnId="{F06C3D5E-F9F5-402B-A080-047F59377B9E}">
      <dgm:prSet/>
      <dgm:spPr/>
      <dgm:t>
        <a:bodyPr/>
        <a:lstStyle/>
        <a:p>
          <a:endParaRPr lang="ru-RU"/>
        </a:p>
      </dgm:t>
    </dgm:pt>
    <dgm:pt modelId="{3E7F6B4D-F52B-48F0-8938-32635D6D193C}" type="sibTrans" cxnId="{F06C3D5E-F9F5-402B-A080-047F59377B9E}">
      <dgm:prSet/>
      <dgm:spPr/>
      <dgm:t>
        <a:bodyPr/>
        <a:lstStyle/>
        <a:p>
          <a:endParaRPr lang="ru-RU"/>
        </a:p>
      </dgm:t>
    </dgm:pt>
    <dgm:pt modelId="{F062505C-0A1A-41B5-9439-7E8246C0671A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900" dirty="0"/>
            <a:t>Скалозуб В.В. (ФФЕКС)</a:t>
          </a:r>
          <a:endParaRPr lang="ru-RU" sz="900" dirty="0"/>
        </a:p>
        <a:p>
          <a:pPr marL="0" lvl="0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dirty="0"/>
        </a:p>
      </dgm:t>
    </dgm:pt>
    <dgm:pt modelId="{716562B8-E58A-4E4B-B0C5-931741A34E1C}" type="parTrans" cxnId="{AF01F45C-6B9C-4BB2-9C04-9E18017E8369}">
      <dgm:prSet/>
      <dgm:spPr/>
      <dgm:t>
        <a:bodyPr/>
        <a:lstStyle/>
        <a:p>
          <a:endParaRPr lang="ru-RU"/>
        </a:p>
      </dgm:t>
    </dgm:pt>
    <dgm:pt modelId="{9F794981-8B41-4738-8517-F43118E39EA7}" type="sibTrans" cxnId="{AF01F45C-6B9C-4BB2-9C04-9E18017E8369}">
      <dgm:prSet/>
      <dgm:spPr/>
      <dgm:t>
        <a:bodyPr/>
        <a:lstStyle/>
        <a:p>
          <a:endParaRPr lang="ru-RU"/>
        </a:p>
      </dgm:t>
    </dgm:pt>
    <dgm:pt modelId="{DD6EFAEA-C2D3-4D50-AD52-7D90E3B831B7}">
      <dgm:prSet/>
      <dgm:spPr>
        <a:solidFill>
          <a:srgbClr val="2F1FD2"/>
        </a:solidFill>
      </dgm:spPr>
      <dgm:t>
        <a:bodyPr/>
        <a:lstStyle/>
        <a:p>
          <a:r>
            <a:rPr lang="uk-UA" dirty="0"/>
            <a:t>10</a:t>
          </a:r>
          <a:endParaRPr lang="ru-RU" dirty="0"/>
        </a:p>
      </dgm:t>
    </dgm:pt>
    <dgm:pt modelId="{00B033E0-A0F9-4F29-B5FD-A7FEEBC20CE3}" type="sibTrans" cxnId="{D7260C3D-05F3-4BDE-B887-D9DEEA35D603}">
      <dgm:prSet/>
      <dgm:spPr/>
      <dgm:t>
        <a:bodyPr/>
        <a:lstStyle/>
        <a:p>
          <a:endParaRPr lang="ru-RU"/>
        </a:p>
      </dgm:t>
    </dgm:pt>
    <dgm:pt modelId="{B9F63F95-2B85-4EC0-B948-1AA2C9A9316A}" type="parTrans" cxnId="{D7260C3D-05F3-4BDE-B887-D9DEEA35D603}">
      <dgm:prSet/>
      <dgm:spPr/>
      <dgm:t>
        <a:bodyPr/>
        <a:lstStyle/>
        <a:p>
          <a:endParaRPr lang="ru-RU"/>
        </a:p>
      </dgm:t>
    </dgm:pt>
    <dgm:pt modelId="{AC941361-6C99-490B-BD24-84877231A64F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900" dirty="0"/>
            <a:t>Ушакова Г.О. (БЕФ) </a:t>
          </a:r>
          <a:endParaRPr lang="ru-RU" sz="900" dirty="0"/>
        </a:p>
        <a:p>
          <a:pPr marL="0"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dirty="0"/>
        </a:p>
      </dgm:t>
    </dgm:pt>
    <dgm:pt modelId="{913EB7AA-7794-4D0F-BC08-AF166B0F2ECA}" type="sibTrans" cxnId="{7B3AF20C-E320-41F6-9852-E3CAFDD69DC2}">
      <dgm:prSet/>
      <dgm:spPr/>
      <dgm:t>
        <a:bodyPr/>
        <a:lstStyle/>
        <a:p>
          <a:endParaRPr lang="ru-RU"/>
        </a:p>
      </dgm:t>
    </dgm:pt>
    <dgm:pt modelId="{80146A70-034E-46F4-92C3-0AFEB434DA6B}" type="parTrans" cxnId="{7B3AF20C-E320-41F6-9852-E3CAFDD69DC2}">
      <dgm:prSet/>
      <dgm:spPr/>
      <dgm:t>
        <a:bodyPr/>
        <a:lstStyle/>
        <a:p>
          <a:endParaRPr lang="ru-RU"/>
        </a:p>
      </dgm:t>
    </dgm:pt>
    <dgm:pt modelId="{7833A778-BC86-48C5-BAA8-E1C5393E11DB}">
      <dgm:prSet/>
      <dgm:spPr>
        <a:solidFill>
          <a:srgbClr val="2F1FD2"/>
        </a:solidFill>
      </dgm:spPr>
      <dgm:t>
        <a:bodyPr/>
        <a:lstStyle/>
        <a:p>
          <a:r>
            <a:rPr lang="ru-RU" dirty="0"/>
            <a:t>9</a:t>
          </a:r>
        </a:p>
      </dgm:t>
    </dgm:pt>
    <dgm:pt modelId="{1DEB21CE-8DAC-4D8C-BC44-D148DDEC35C4}" type="sibTrans" cxnId="{09EAB27D-2D22-4B76-B424-567949A888E8}">
      <dgm:prSet/>
      <dgm:spPr/>
      <dgm:t>
        <a:bodyPr/>
        <a:lstStyle/>
        <a:p>
          <a:endParaRPr lang="ru-RU"/>
        </a:p>
      </dgm:t>
    </dgm:pt>
    <dgm:pt modelId="{F673C910-BD25-4459-86A9-3945A8B0EE59}" type="parTrans" cxnId="{09EAB27D-2D22-4B76-B424-567949A888E8}">
      <dgm:prSet/>
      <dgm:spPr/>
      <dgm:t>
        <a:bodyPr/>
        <a:lstStyle/>
        <a:p>
          <a:endParaRPr lang="ru-RU"/>
        </a:p>
      </dgm:t>
    </dgm:pt>
    <dgm:pt modelId="{90224861-4D83-4334-B907-E5B74439580B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900" dirty="0" err="1"/>
            <a:t>Волнянський</a:t>
          </a:r>
          <a:r>
            <a:rPr lang="uk-UA" sz="900" dirty="0"/>
            <a:t> М.Д. НДІ </a:t>
          </a:r>
          <a:r>
            <a:rPr lang="uk-UA" sz="900" dirty="0" err="1"/>
            <a:t>ЕТіМ</a:t>
          </a:r>
          <a:r>
            <a:rPr lang="uk-UA" sz="900" dirty="0"/>
            <a:t>) </a:t>
          </a:r>
          <a:endParaRPr lang="ru-RU" sz="900" dirty="0"/>
        </a:p>
        <a:p>
          <a:pPr marL="0" lvl="0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dirty="0"/>
        </a:p>
      </dgm:t>
    </dgm:pt>
    <dgm:pt modelId="{6743FFDC-B58D-4568-AA85-2CBD61C5A1E0}" type="sibTrans" cxnId="{0EEB86A9-2217-46F4-9012-B59A60C96FA6}">
      <dgm:prSet/>
      <dgm:spPr/>
      <dgm:t>
        <a:bodyPr/>
        <a:lstStyle/>
        <a:p>
          <a:endParaRPr lang="ru-RU"/>
        </a:p>
      </dgm:t>
    </dgm:pt>
    <dgm:pt modelId="{F92494A5-6D75-4886-826E-AE69B3BABC51}" type="parTrans" cxnId="{0EEB86A9-2217-46F4-9012-B59A60C96FA6}">
      <dgm:prSet/>
      <dgm:spPr/>
      <dgm:t>
        <a:bodyPr/>
        <a:lstStyle/>
        <a:p>
          <a:endParaRPr lang="ru-RU"/>
        </a:p>
      </dgm:t>
    </dgm:pt>
    <dgm:pt modelId="{43D00136-5E2D-49BF-93FD-08847699E46A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900" dirty="0" err="1"/>
            <a:t>Штеменко</a:t>
          </a:r>
          <a:r>
            <a:rPr lang="uk-UA" sz="900" dirty="0"/>
            <a:t> Н.І. (НДІ хімії та геології)</a:t>
          </a:r>
          <a:endParaRPr lang="ru-RU" sz="900" dirty="0"/>
        </a:p>
        <a:p>
          <a:pPr marL="0" lvl="0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dirty="0"/>
        </a:p>
      </dgm:t>
    </dgm:pt>
    <dgm:pt modelId="{EE892A0C-4E9A-47B5-AB4E-8B1F61ADB7FD}" type="sibTrans" cxnId="{2180EF28-5B58-4C6D-8A5F-231363D024C1}">
      <dgm:prSet/>
      <dgm:spPr/>
      <dgm:t>
        <a:bodyPr/>
        <a:lstStyle/>
        <a:p>
          <a:endParaRPr lang="ru-RU"/>
        </a:p>
      </dgm:t>
    </dgm:pt>
    <dgm:pt modelId="{3A3D8EA6-0220-46C7-B011-F9A67790FD74}" type="parTrans" cxnId="{2180EF28-5B58-4C6D-8A5F-231363D024C1}">
      <dgm:prSet/>
      <dgm:spPr/>
      <dgm:t>
        <a:bodyPr/>
        <a:lstStyle/>
        <a:p>
          <a:endParaRPr lang="ru-RU"/>
        </a:p>
      </dgm:t>
    </dgm:pt>
    <dgm:pt modelId="{D6B9426E-20B6-4C0F-AED3-8DC55A7844D8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900" dirty="0" err="1"/>
            <a:t>Івон</a:t>
          </a:r>
          <a:r>
            <a:rPr lang="uk-UA" sz="900" dirty="0"/>
            <a:t> О.І. (ФФЕКС)</a:t>
          </a:r>
          <a:endParaRPr lang="ru-RU" sz="900" dirty="0"/>
        </a:p>
        <a:p>
          <a:pPr marL="0" lvl="0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dirty="0"/>
        </a:p>
      </dgm:t>
    </dgm:pt>
    <dgm:pt modelId="{3DA02714-D630-4CC2-AC13-97BC400F38ED}" type="sibTrans" cxnId="{1CEC8B23-B4BA-480F-A3ED-7D178C1D6353}">
      <dgm:prSet/>
      <dgm:spPr/>
      <dgm:t>
        <a:bodyPr/>
        <a:lstStyle/>
        <a:p>
          <a:endParaRPr lang="ru-RU"/>
        </a:p>
      </dgm:t>
    </dgm:pt>
    <dgm:pt modelId="{5D1C4C67-DC4F-4028-9D8C-83AC3A70E5DF}" type="parTrans" cxnId="{1CEC8B23-B4BA-480F-A3ED-7D178C1D6353}">
      <dgm:prSet/>
      <dgm:spPr/>
      <dgm:t>
        <a:bodyPr/>
        <a:lstStyle/>
        <a:p>
          <a:endParaRPr lang="ru-RU"/>
        </a:p>
      </dgm:t>
    </dgm:pt>
    <dgm:pt modelId="{1891E232-D0A9-4946-B77C-A3678EAF6D88}">
      <dgm:prSet/>
      <dgm:spPr/>
      <dgm:t>
        <a:bodyPr/>
        <a:lstStyle/>
        <a:p>
          <a:r>
            <a:rPr lang="uk-UA" dirty="0" err="1"/>
            <a:t>Пальчиков</a:t>
          </a:r>
          <a:r>
            <a:rPr lang="uk-UA" dirty="0"/>
            <a:t> В.О. (НДІ хімії та геології)</a:t>
          </a:r>
          <a:endParaRPr lang="ru-RU" dirty="0"/>
        </a:p>
      </dgm:t>
    </dgm:pt>
    <dgm:pt modelId="{1508A290-0606-4415-BF34-80CBE60FF59D}" type="parTrans" cxnId="{12170701-6FDB-4A92-B424-4C8BBF20AB94}">
      <dgm:prSet/>
      <dgm:spPr/>
      <dgm:t>
        <a:bodyPr/>
        <a:lstStyle/>
        <a:p>
          <a:endParaRPr lang="x-none"/>
        </a:p>
      </dgm:t>
    </dgm:pt>
    <dgm:pt modelId="{495B3698-503B-457E-BC7A-38B600267797}" type="sibTrans" cxnId="{12170701-6FDB-4A92-B424-4C8BBF20AB94}">
      <dgm:prSet/>
      <dgm:spPr/>
      <dgm:t>
        <a:bodyPr/>
        <a:lstStyle/>
        <a:p>
          <a:endParaRPr lang="x-none"/>
        </a:p>
      </dgm:t>
    </dgm:pt>
    <dgm:pt modelId="{2ABBBA5C-A7B2-47F4-AEBA-D72378788031}">
      <dgm:prSet/>
      <dgm:spPr/>
      <dgm:t>
        <a:bodyPr/>
        <a:lstStyle/>
        <a:p>
          <a:r>
            <a:rPr lang="uk-UA" dirty="0" err="1"/>
            <a:t>Дробахін</a:t>
          </a:r>
          <a:r>
            <a:rPr lang="uk-UA" dirty="0"/>
            <a:t> О. О.</a:t>
          </a:r>
          <a:endParaRPr lang="ru-RU" dirty="0"/>
        </a:p>
      </dgm:t>
    </dgm:pt>
    <dgm:pt modelId="{E0294A2A-8895-4D59-BAFD-D034B5296BFE}" type="parTrans" cxnId="{11704D9B-5239-4594-8E17-0AD2138A8533}">
      <dgm:prSet/>
      <dgm:spPr/>
      <dgm:t>
        <a:bodyPr/>
        <a:lstStyle/>
        <a:p>
          <a:endParaRPr lang="x-none"/>
        </a:p>
      </dgm:t>
    </dgm:pt>
    <dgm:pt modelId="{34875233-8608-4DC4-AD41-9FBC7307333E}" type="sibTrans" cxnId="{11704D9B-5239-4594-8E17-0AD2138A8533}">
      <dgm:prSet/>
      <dgm:spPr/>
      <dgm:t>
        <a:bodyPr/>
        <a:lstStyle/>
        <a:p>
          <a:endParaRPr lang="x-none"/>
        </a:p>
      </dgm:t>
    </dgm:pt>
    <dgm:pt modelId="{8B476EE3-8D32-4059-B1FB-45E49E6C51EC}">
      <dgm:prSet/>
      <dgm:spPr/>
      <dgm:t>
        <a:bodyPr/>
        <a:lstStyle/>
        <a:p>
          <a:r>
            <a:rPr lang="uk-UA" dirty="0"/>
            <a:t>Кунах О.М. (БЕФ)</a:t>
          </a:r>
          <a:endParaRPr lang="ru-RU" dirty="0"/>
        </a:p>
      </dgm:t>
    </dgm:pt>
    <dgm:pt modelId="{1AD63EB8-40F5-470C-9FBE-4797064FE9A6}" type="parTrans" cxnId="{5A7A2BCB-BDF6-438F-A0B6-95989D40B7DC}">
      <dgm:prSet/>
      <dgm:spPr/>
      <dgm:t>
        <a:bodyPr/>
        <a:lstStyle/>
        <a:p>
          <a:endParaRPr lang="x-none"/>
        </a:p>
      </dgm:t>
    </dgm:pt>
    <dgm:pt modelId="{F9814391-A69D-41A4-A7B3-16875E0038F1}" type="sibTrans" cxnId="{5A7A2BCB-BDF6-438F-A0B6-95989D40B7DC}">
      <dgm:prSet/>
      <dgm:spPr/>
      <dgm:t>
        <a:bodyPr/>
        <a:lstStyle/>
        <a:p>
          <a:endParaRPr lang="x-none"/>
        </a:p>
      </dgm:t>
    </dgm:pt>
    <dgm:pt modelId="{45A53CE4-E622-4262-A3E4-93B776CB4132}">
      <dgm:prSet/>
      <dgm:spPr/>
      <dgm:t>
        <a:bodyPr/>
        <a:lstStyle/>
        <a:p>
          <a:r>
            <a:rPr lang="uk-UA" dirty="0" err="1"/>
            <a:t>Дреус</a:t>
          </a:r>
          <a:r>
            <a:rPr lang="uk-UA" dirty="0"/>
            <a:t> А.Ю. (ММФ)</a:t>
          </a:r>
          <a:endParaRPr lang="ru-RU" dirty="0"/>
        </a:p>
      </dgm:t>
    </dgm:pt>
    <dgm:pt modelId="{829D543F-3F45-415A-A372-9AEE4D6AA11C}" type="parTrans" cxnId="{1A2B989E-5F15-4F36-9D57-D2979133EFA7}">
      <dgm:prSet/>
      <dgm:spPr/>
      <dgm:t>
        <a:bodyPr/>
        <a:lstStyle/>
        <a:p>
          <a:endParaRPr lang="x-none"/>
        </a:p>
      </dgm:t>
    </dgm:pt>
    <dgm:pt modelId="{FA87A94D-8754-4A7C-B7EB-0011A7B5739D}" type="sibTrans" cxnId="{1A2B989E-5F15-4F36-9D57-D2979133EFA7}">
      <dgm:prSet/>
      <dgm:spPr/>
      <dgm:t>
        <a:bodyPr/>
        <a:lstStyle/>
        <a:p>
          <a:endParaRPr lang="x-none"/>
        </a:p>
      </dgm:t>
    </dgm:pt>
    <dgm:pt modelId="{FA4916C3-A415-4379-97C8-051A2D59C9F9}">
      <dgm:prSet/>
      <dgm:spPr/>
      <dgm:t>
        <a:bodyPr/>
        <a:lstStyle/>
        <a:p>
          <a:r>
            <a:rPr lang="uk-UA" dirty="0" err="1"/>
            <a:t>Бригадиренко</a:t>
          </a:r>
          <a:r>
            <a:rPr lang="uk-UA" dirty="0"/>
            <a:t> В.В. (БЕФ)</a:t>
          </a:r>
          <a:endParaRPr lang="ru-RU" dirty="0"/>
        </a:p>
      </dgm:t>
    </dgm:pt>
    <dgm:pt modelId="{C051AAE2-D22B-4116-BBE4-7CF1C1D72A65}" type="parTrans" cxnId="{0FAFBCAE-80E3-45D2-A14B-9128238F0D5E}">
      <dgm:prSet/>
      <dgm:spPr/>
      <dgm:t>
        <a:bodyPr/>
        <a:lstStyle/>
        <a:p>
          <a:endParaRPr lang="x-none"/>
        </a:p>
      </dgm:t>
    </dgm:pt>
    <dgm:pt modelId="{F91D5D2B-BC6E-4E92-847B-1AD74CB10679}" type="sibTrans" cxnId="{0FAFBCAE-80E3-45D2-A14B-9128238F0D5E}">
      <dgm:prSet/>
      <dgm:spPr/>
      <dgm:t>
        <a:bodyPr/>
        <a:lstStyle/>
        <a:p>
          <a:endParaRPr lang="x-none"/>
        </a:p>
      </dgm:t>
    </dgm:pt>
    <dgm:pt modelId="{F3737461-9792-489D-AF43-852D327D7A81}" type="pres">
      <dgm:prSet presAssocID="{98C43F26-9855-4EF3-A4C6-E06834932A0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CFF86D3-B799-428D-AE4A-7FD738597A13}" type="pres">
      <dgm:prSet presAssocID="{27847AD1-B30E-4F9C-9AE3-35FE547A3145}" presName="root" presStyleCnt="0"/>
      <dgm:spPr/>
    </dgm:pt>
    <dgm:pt modelId="{55734A6A-C0B2-41A7-9116-238EA69DDDB3}" type="pres">
      <dgm:prSet presAssocID="{27847AD1-B30E-4F9C-9AE3-35FE547A3145}" presName="rootComposite" presStyleCnt="0"/>
      <dgm:spPr/>
    </dgm:pt>
    <dgm:pt modelId="{CE579CF9-6531-44C4-9761-34C0E1B55097}" type="pres">
      <dgm:prSet presAssocID="{27847AD1-B30E-4F9C-9AE3-35FE547A3145}" presName="rootText" presStyleLbl="node1" presStyleIdx="0" presStyleCnt="9" custLinFactNeighborX="-47044" custLinFactNeighborY="-709"/>
      <dgm:spPr/>
    </dgm:pt>
    <dgm:pt modelId="{4EB128C9-CF0B-40D6-AF6E-83DE0E5B4B4D}" type="pres">
      <dgm:prSet presAssocID="{27847AD1-B30E-4F9C-9AE3-35FE547A3145}" presName="rootConnector" presStyleLbl="node1" presStyleIdx="0" presStyleCnt="9"/>
      <dgm:spPr/>
    </dgm:pt>
    <dgm:pt modelId="{7FC2173A-426B-4218-BA9E-629677828620}" type="pres">
      <dgm:prSet presAssocID="{27847AD1-B30E-4F9C-9AE3-35FE547A3145}" presName="childShape" presStyleCnt="0"/>
      <dgm:spPr/>
    </dgm:pt>
    <dgm:pt modelId="{60B87A57-C480-4AD8-BE1B-AFFA43AD27F1}" type="pres">
      <dgm:prSet presAssocID="{843499C3-2915-475F-8EF5-5069C7ECFDBF}" presName="Name13" presStyleLbl="parChTrans1D2" presStyleIdx="0" presStyleCnt="17"/>
      <dgm:spPr/>
    </dgm:pt>
    <dgm:pt modelId="{3AA57276-E0CE-45F8-B024-DED34E46D8C7}" type="pres">
      <dgm:prSet presAssocID="{42BA12A0-C65D-47C2-9E8E-FB6C2CD61FFF}" presName="childText" presStyleLbl="bgAcc1" presStyleIdx="0" presStyleCnt="17" custScaleX="114580" custScaleY="81610" custLinFactNeighborX="-16359" custLinFactNeighborY="-8068">
        <dgm:presLayoutVars>
          <dgm:bulletEnabled val="1"/>
        </dgm:presLayoutVars>
      </dgm:prSet>
      <dgm:spPr/>
    </dgm:pt>
    <dgm:pt modelId="{DF332595-1B6E-4AEF-9337-30F8181F0128}" type="pres">
      <dgm:prSet presAssocID="{70305C2D-156B-4112-8338-17E588562313}" presName="root" presStyleCnt="0"/>
      <dgm:spPr/>
    </dgm:pt>
    <dgm:pt modelId="{52BF0BED-0BEB-4A22-89A1-B65064E3823B}" type="pres">
      <dgm:prSet presAssocID="{70305C2D-156B-4112-8338-17E588562313}" presName="rootComposite" presStyleCnt="0"/>
      <dgm:spPr/>
    </dgm:pt>
    <dgm:pt modelId="{B668F835-2C66-4D17-A08A-D53CED395C6A}" type="pres">
      <dgm:prSet presAssocID="{70305C2D-156B-4112-8338-17E588562313}" presName="rootText" presStyleLbl="node1" presStyleIdx="1" presStyleCnt="9" custLinFactNeighborX="-15267" custLinFactNeighborY="5043"/>
      <dgm:spPr/>
    </dgm:pt>
    <dgm:pt modelId="{89BABBB0-F1F8-49B2-95B9-F1419B68A90E}" type="pres">
      <dgm:prSet presAssocID="{70305C2D-156B-4112-8338-17E588562313}" presName="rootConnector" presStyleLbl="node1" presStyleIdx="1" presStyleCnt="9"/>
      <dgm:spPr/>
    </dgm:pt>
    <dgm:pt modelId="{5FB09A28-C659-4175-8C75-38D8ED22A763}" type="pres">
      <dgm:prSet presAssocID="{70305C2D-156B-4112-8338-17E588562313}" presName="childShape" presStyleCnt="0"/>
      <dgm:spPr/>
    </dgm:pt>
    <dgm:pt modelId="{2272C603-1492-4C0D-823E-34CF77960166}" type="pres">
      <dgm:prSet presAssocID="{85523B4F-CA2B-491B-B140-D0D8B8937C20}" presName="Name13" presStyleLbl="parChTrans1D2" presStyleIdx="1" presStyleCnt="17"/>
      <dgm:spPr/>
    </dgm:pt>
    <dgm:pt modelId="{17F9CE38-BF08-4E0D-A31A-897C8195931E}" type="pres">
      <dgm:prSet presAssocID="{E9A0C4AE-C030-485E-BA04-72722E5562AA}" presName="childText" presStyleLbl="bgAcc1" presStyleIdx="1" presStyleCnt="17" custScaleX="120564" custLinFactNeighborX="-27916" custLinFactNeighborY="4402">
        <dgm:presLayoutVars>
          <dgm:bulletEnabled val="1"/>
        </dgm:presLayoutVars>
      </dgm:prSet>
      <dgm:spPr/>
    </dgm:pt>
    <dgm:pt modelId="{667BDDBA-1556-4FFC-BE04-03037F024BB7}" type="pres">
      <dgm:prSet presAssocID="{C051AAE2-D22B-4116-BBE4-7CF1C1D72A65}" presName="Name13" presStyleLbl="parChTrans1D2" presStyleIdx="2" presStyleCnt="17"/>
      <dgm:spPr/>
    </dgm:pt>
    <dgm:pt modelId="{64F63DF1-25FF-48E2-8C6B-76A6B597CEF8}" type="pres">
      <dgm:prSet presAssocID="{FA4916C3-A415-4379-97C8-051A2D59C9F9}" presName="childText" presStyleLbl="bgAcc1" presStyleIdx="2" presStyleCnt="17" custScaleX="120323" custLinFactNeighborX="-24865" custLinFactNeighborY="-1894">
        <dgm:presLayoutVars>
          <dgm:bulletEnabled val="1"/>
        </dgm:presLayoutVars>
      </dgm:prSet>
      <dgm:spPr/>
    </dgm:pt>
    <dgm:pt modelId="{11ED8B45-7B69-4EAA-8155-D3B3861BA0DF}" type="pres">
      <dgm:prSet presAssocID="{30F73262-A3B6-4E61-A0E7-FE014AF29F11}" presName="root" presStyleCnt="0"/>
      <dgm:spPr/>
    </dgm:pt>
    <dgm:pt modelId="{38673071-7CA3-411B-AE05-019110798015}" type="pres">
      <dgm:prSet presAssocID="{30F73262-A3B6-4E61-A0E7-FE014AF29F11}" presName="rootComposite" presStyleCnt="0"/>
      <dgm:spPr/>
    </dgm:pt>
    <dgm:pt modelId="{018198F3-B75F-41D5-ADCC-303191372ACD}" type="pres">
      <dgm:prSet presAssocID="{30F73262-A3B6-4E61-A0E7-FE014AF29F11}" presName="rootText" presStyleLbl="node1" presStyleIdx="2" presStyleCnt="9" custLinFactNeighborX="-26863" custLinFactNeighborY="3149"/>
      <dgm:spPr/>
    </dgm:pt>
    <dgm:pt modelId="{7BBC3885-32E3-4A1C-88FA-2395BD1D63C9}" type="pres">
      <dgm:prSet presAssocID="{30F73262-A3B6-4E61-A0E7-FE014AF29F11}" presName="rootConnector" presStyleLbl="node1" presStyleIdx="2" presStyleCnt="9"/>
      <dgm:spPr/>
    </dgm:pt>
    <dgm:pt modelId="{8B4C8671-EFF5-4280-BDED-651D6A93000A}" type="pres">
      <dgm:prSet presAssocID="{30F73262-A3B6-4E61-A0E7-FE014AF29F11}" presName="childShape" presStyleCnt="0"/>
      <dgm:spPr/>
    </dgm:pt>
    <dgm:pt modelId="{99F8A4EB-F150-4AF2-B4C2-4B72DE4F7A49}" type="pres">
      <dgm:prSet presAssocID="{A688427E-9E24-4D8E-9274-212945CDCEE0}" presName="Name13" presStyleLbl="parChTrans1D2" presStyleIdx="3" presStyleCnt="17"/>
      <dgm:spPr/>
    </dgm:pt>
    <dgm:pt modelId="{34FAB912-09EF-43AB-99FD-8477CA61B4F9}" type="pres">
      <dgm:prSet presAssocID="{E0410A2B-AC8C-42CC-8BFD-1D9FB34C23F7}" presName="childText" presStyleLbl="bgAcc1" presStyleIdx="3" presStyleCnt="17" custScaleX="132060" custLinFactNeighborX="-51521" custLinFactNeighborY="-12467">
        <dgm:presLayoutVars>
          <dgm:bulletEnabled val="1"/>
        </dgm:presLayoutVars>
      </dgm:prSet>
      <dgm:spPr/>
    </dgm:pt>
    <dgm:pt modelId="{2F8D6C30-058D-490F-B1AF-9FC292C5A7F5}" type="pres">
      <dgm:prSet presAssocID="{4C5F66D9-02C2-4E45-9C6B-256DB2678E46}" presName="root" presStyleCnt="0"/>
      <dgm:spPr/>
    </dgm:pt>
    <dgm:pt modelId="{D7043835-7086-4C64-AFDB-10F2A506EE97}" type="pres">
      <dgm:prSet presAssocID="{4C5F66D9-02C2-4E45-9C6B-256DB2678E46}" presName="rootComposite" presStyleCnt="0"/>
      <dgm:spPr/>
    </dgm:pt>
    <dgm:pt modelId="{0BFE4F2A-A60B-46C4-8041-F6D8B1DF6FEA}" type="pres">
      <dgm:prSet presAssocID="{4C5F66D9-02C2-4E45-9C6B-256DB2678E46}" presName="rootText" presStyleLbl="node1" presStyleIdx="3" presStyleCnt="9" custLinFactNeighborX="-45715" custLinFactNeighborY="-709"/>
      <dgm:spPr/>
    </dgm:pt>
    <dgm:pt modelId="{CA0F9FF6-30BD-496E-8EE7-8A6FC6F9EF7A}" type="pres">
      <dgm:prSet presAssocID="{4C5F66D9-02C2-4E45-9C6B-256DB2678E46}" presName="rootConnector" presStyleLbl="node1" presStyleIdx="3" presStyleCnt="9"/>
      <dgm:spPr/>
    </dgm:pt>
    <dgm:pt modelId="{9F3B1978-B00D-4A19-B053-5171D48B1832}" type="pres">
      <dgm:prSet presAssocID="{4C5F66D9-02C2-4E45-9C6B-256DB2678E46}" presName="childShape" presStyleCnt="0"/>
      <dgm:spPr/>
    </dgm:pt>
    <dgm:pt modelId="{B68CB27D-A0A6-49BE-84BE-2FCB6660C02D}" type="pres">
      <dgm:prSet presAssocID="{8243F7B9-C800-4FC3-B9AB-20B9F5915756}" presName="Name13" presStyleLbl="parChTrans1D2" presStyleIdx="4" presStyleCnt="17"/>
      <dgm:spPr/>
    </dgm:pt>
    <dgm:pt modelId="{99CAB7C6-E8E2-42A5-8E4F-31FE328A20CA}" type="pres">
      <dgm:prSet presAssocID="{3921A986-091D-4D06-9C83-94128E86E034}" presName="childText" presStyleLbl="bgAcc1" presStyleIdx="4" presStyleCnt="17" custScaleX="150411" custLinFactNeighborX="-57150" custLinFactNeighborY="-3975">
        <dgm:presLayoutVars>
          <dgm:bulletEnabled val="1"/>
        </dgm:presLayoutVars>
      </dgm:prSet>
      <dgm:spPr/>
    </dgm:pt>
    <dgm:pt modelId="{42FDBFDB-1F3E-45E1-96B0-5EC2BD798C53}" type="pres">
      <dgm:prSet presAssocID="{873DFFCE-A94E-4BBC-A69E-14A023986E96}" presName="Name13" presStyleLbl="parChTrans1D2" presStyleIdx="5" presStyleCnt="17"/>
      <dgm:spPr/>
    </dgm:pt>
    <dgm:pt modelId="{D87B5934-B0BB-483F-9996-A15ED241852E}" type="pres">
      <dgm:prSet presAssocID="{CCE0E223-A03B-4171-93C5-BE833190F5D9}" presName="childText" presStyleLbl="bgAcc1" presStyleIdx="5" presStyleCnt="17" custScaleX="150411" custLinFactNeighborX="-57150" custLinFactNeighborY="-3975">
        <dgm:presLayoutVars>
          <dgm:bulletEnabled val="1"/>
        </dgm:presLayoutVars>
      </dgm:prSet>
      <dgm:spPr/>
    </dgm:pt>
    <dgm:pt modelId="{239BD5A2-C4F1-4247-936B-DF8629C483EB}" type="pres">
      <dgm:prSet presAssocID="{1508A290-0606-4415-BF34-80CBE60FF59D}" presName="Name13" presStyleLbl="parChTrans1D2" presStyleIdx="6" presStyleCnt="17"/>
      <dgm:spPr/>
    </dgm:pt>
    <dgm:pt modelId="{FCC89732-F048-4FCE-88EE-769BAA86371B}" type="pres">
      <dgm:prSet presAssocID="{1891E232-D0A9-4946-B77C-A3678EAF6D88}" presName="childText" presStyleLbl="bgAcc1" presStyleIdx="6" presStyleCnt="17" custScaleX="153683" custScaleY="82174" custLinFactNeighborX="-56152" custLinFactNeighborY="-419">
        <dgm:presLayoutVars>
          <dgm:bulletEnabled val="1"/>
        </dgm:presLayoutVars>
      </dgm:prSet>
      <dgm:spPr/>
    </dgm:pt>
    <dgm:pt modelId="{A7F44D34-819D-4270-8FDC-A6EB6BE4DF43}" type="pres">
      <dgm:prSet presAssocID="{E0294A2A-8895-4D59-BAFD-D034B5296BFE}" presName="Name13" presStyleLbl="parChTrans1D2" presStyleIdx="7" presStyleCnt="17"/>
      <dgm:spPr/>
    </dgm:pt>
    <dgm:pt modelId="{4E2A2498-2F66-4715-A6BC-5E90B2B9C991}" type="pres">
      <dgm:prSet presAssocID="{2ABBBA5C-A7B2-47F4-AEBA-D72378788031}" presName="childText" presStyleLbl="bgAcc1" presStyleIdx="7" presStyleCnt="17" custScaleX="156331" custScaleY="94420" custLinFactNeighborX="-57335" custLinFactNeighborY="-3312">
        <dgm:presLayoutVars>
          <dgm:bulletEnabled val="1"/>
        </dgm:presLayoutVars>
      </dgm:prSet>
      <dgm:spPr/>
    </dgm:pt>
    <dgm:pt modelId="{E2499648-F359-4464-A968-1FAA589A1D1A}" type="pres">
      <dgm:prSet presAssocID="{F3A572ED-7858-4A58-B5B6-D849BC05A293}" presName="root" presStyleCnt="0"/>
      <dgm:spPr/>
    </dgm:pt>
    <dgm:pt modelId="{E8D32A6D-7875-4244-B13C-6F25E93A7BDF}" type="pres">
      <dgm:prSet presAssocID="{F3A572ED-7858-4A58-B5B6-D849BC05A293}" presName="rootComposite" presStyleCnt="0"/>
      <dgm:spPr/>
    </dgm:pt>
    <dgm:pt modelId="{B09A2198-163C-4CCC-B085-3DB21C1EF93C}" type="pres">
      <dgm:prSet presAssocID="{F3A572ED-7858-4A58-B5B6-D849BC05A293}" presName="rootText" presStyleLbl="node1" presStyleIdx="4" presStyleCnt="9" custLinFactNeighborX="-33788" custLinFactNeighborY="1988"/>
      <dgm:spPr/>
    </dgm:pt>
    <dgm:pt modelId="{8A22C8FD-6CC7-4B7B-9012-09BAB32197BE}" type="pres">
      <dgm:prSet presAssocID="{F3A572ED-7858-4A58-B5B6-D849BC05A293}" presName="rootConnector" presStyleLbl="node1" presStyleIdx="4" presStyleCnt="9"/>
      <dgm:spPr/>
    </dgm:pt>
    <dgm:pt modelId="{FC3EB8EA-CC23-4DE3-A26B-535166ED7894}" type="pres">
      <dgm:prSet presAssocID="{F3A572ED-7858-4A58-B5B6-D849BC05A293}" presName="childShape" presStyleCnt="0"/>
      <dgm:spPr/>
    </dgm:pt>
    <dgm:pt modelId="{1262DA13-A249-491E-83E8-DC5A51C4CF8E}" type="pres">
      <dgm:prSet presAssocID="{88F8BF66-FDEA-4866-99B1-B4262D3FF489}" presName="Name13" presStyleLbl="parChTrans1D2" presStyleIdx="8" presStyleCnt="17"/>
      <dgm:spPr/>
    </dgm:pt>
    <dgm:pt modelId="{1BF62D2C-C362-455D-8EDC-AC83783035D6}" type="pres">
      <dgm:prSet presAssocID="{D876B0D5-6EE5-4AA6-905F-43543735493C}" presName="childText" presStyleLbl="bgAcc1" presStyleIdx="8" presStyleCnt="17" custScaleX="142803" custLinFactNeighborX="-42244" custLinFactNeighborY="1988">
        <dgm:presLayoutVars>
          <dgm:bulletEnabled val="1"/>
        </dgm:presLayoutVars>
      </dgm:prSet>
      <dgm:spPr/>
    </dgm:pt>
    <dgm:pt modelId="{4662CEB0-7119-484C-B010-ABB4738EC12E}" type="pres">
      <dgm:prSet presAssocID="{84244BCE-39B6-4146-B73A-F599B16A0874}" presName="root" presStyleCnt="0"/>
      <dgm:spPr/>
    </dgm:pt>
    <dgm:pt modelId="{83552D15-223F-4501-B080-AACF3DF65C6B}" type="pres">
      <dgm:prSet presAssocID="{84244BCE-39B6-4146-B73A-F599B16A0874}" presName="rootComposite" presStyleCnt="0"/>
      <dgm:spPr/>
    </dgm:pt>
    <dgm:pt modelId="{5DEC5990-8C6D-4A6D-B893-3102047F6351}" type="pres">
      <dgm:prSet presAssocID="{84244BCE-39B6-4146-B73A-F599B16A0874}" presName="rootText" presStyleLbl="node1" presStyleIdx="5" presStyleCnt="9" custLinFactNeighborX="-24845" custLinFactNeighborY="-709"/>
      <dgm:spPr/>
    </dgm:pt>
    <dgm:pt modelId="{051D3FC4-1394-410B-B06D-D7865C772586}" type="pres">
      <dgm:prSet presAssocID="{84244BCE-39B6-4146-B73A-F599B16A0874}" presName="rootConnector" presStyleLbl="node1" presStyleIdx="5" presStyleCnt="9"/>
      <dgm:spPr/>
    </dgm:pt>
    <dgm:pt modelId="{22C31907-15CF-49E7-A7C8-11B8BC5BDE14}" type="pres">
      <dgm:prSet presAssocID="{84244BCE-39B6-4146-B73A-F599B16A0874}" presName="childShape" presStyleCnt="0"/>
      <dgm:spPr/>
    </dgm:pt>
    <dgm:pt modelId="{8B2D1F3B-EADF-481F-96DA-381EEB43AAFA}" type="pres">
      <dgm:prSet presAssocID="{D7E2718A-1A84-4507-8E43-2183A9E5415A}" presName="Name13" presStyleLbl="parChTrans1D2" presStyleIdx="9" presStyleCnt="17"/>
      <dgm:spPr/>
    </dgm:pt>
    <dgm:pt modelId="{C8CE48DC-A6F3-444C-A4CC-4033FCF8DD69}" type="pres">
      <dgm:prSet presAssocID="{7C5CE44C-5FA7-4BA8-B2D8-CDA23681215E}" presName="childText" presStyleLbl="bgAcc1" presStyleIdx="9" presStyleCnt="17" custScaleX="162987" custScaleY="97807" custLinFactNeighborX="-31061" custLinFactNeighborY="-3975">
        <dgm:presLayoutVars>
          <dgm:bulletEnabled val="1"/>
        </dgm:presLayoutVars>
      </dgm:prSet>
      <dgm:spPr/>
    </dgm:pt>
    <dgm:pt modelId="{C7517853-DEC4-4672-89ED-D49CB952A837}" type="pres">
      <dgm:prSet presAssocID="{2852C742-E0AE-4FE3-BF6A-71601A5CD20B}" presName="root" presStyleCnt="0"/>
      <dgm:spPr/>
    </dgm:pt>
    <dgm:pt modelId="{257AD32F-FD45-4472-BFFF-0D944CE7DD16}" type="pres">
      <dgm:prSet presAssocID="{2852C742-E0AE-4FE3-BF6A-71601A5CD20B}" presName="rootComposite" presStyleCnt="0"/>
      <dgm:spPr/>
    </dgm:pt>
    <dgm:pt modelId="{C55BE1AE-18D9-4415-AC7C-0698CEE5B790}" type="pres">
      <dgm:prSet presAssocID="{2852C742-E0AE-4FE3-BF6A-71601A5CD20B}" presName="rootText" presStyleLbl="node1" presStyleIdx="6" presStyleCnt="9" custLinFactNeighborX="-17889" custLinFactNeighborY="1988"/>
      <dgm:spPr/>
    </dgm:pt>
    <dgm:pt modelId="{C6803FE7-FAE2-47A4-A893-E21E02BF7DAC}" type="pres">
      <dgm:prSet presAssocID="{2852C742-E0AE-4FE3-BF6A-71601A5CD20B}" presName="rootConnector" presStyleLbl="node1" presStyleIdx="6" presStyleCnt="9"/>
      <dgm:spPr/>
    </dgm:pt>
    <dgm:pt modelId="{256171AF-81CB-4083-A059-2946DB831053}" type="pres">
      <dgm:prSet presAssocID="{2852C742-E0AE-4FE3-BF6A-71601A5CD20B}" presName="childShape" presStyleCnt="0"/>
      <dgm:spPr/>
    </dgm:pt>
    <dgm:pt modelId="{2D612477-0102-4D5D-9869-5EE28E436460}" type="pres">
      <dgm:prSet presAssocID="{716562B8-E58A-4E4B-B0C5-931741A34E1C}" presName="Name13" presStyleLbl="parChTrans1D2" presStyleIdx="10" presStyleCnt="17"/>
      <dgm:spPr/>
    </dgm:pt>
    <dgm:pt modelId="{D3185599-C955-46C7-BA43-BCBB1D55DBE8}" type="pres">
      <dgm:prSet presAssocID="{F062505C-0A1A-41B5-9439-7E8246C0671A}" presName="childText" presStyleLbl="bgAcc1" presStyleIdx="10" presStyleCnt="17" custScaleX="160348" custScaleY="122562" custLinFactNeighborX="-22364" custLinFactNeighborY="1988">
        <dgm:presLayoutVars>
          <dgm:bulletEnabled val="1"/>
        </dgm:presLayoutVars>
      </dgm:prSet>
      <dgm:spPr/>
    </dgm:pt>
    <dgm:pt modelId="{BF4B1323-A758-44A2-B2F0-7FCB8C003534}" type="pres">
      <dgm:prSet presAssocID="{DD6EFAEA-C2D3-4D50-AD52-7D90E3B831B7}" presName="root" presStyleCnt="0"/>
      <dgm:spPr/>
    </dgm:pt>
    <dgm:pt modelId="{45D17C04-3D81-428A-B959-2F55A7D965E8}" type="pres">
      <dgm:prSet presAssocID="{DD6EFAEA-C2D3-4D50-AD52-7D90E3B831B7}" presName="rootComposite" presStyleCnt="0"/>
      <dgm:spPr/>
    </dgm:pt>
    <dgm:pt modelId="{D6959B99-748D-4EF5-A7FA-49C7D5A27A42}" type="pres">
      <dgm:prSet presAssocID="{DD6EFAEA-C2D3-4D50-AD52-7D90E3B831B7}" presName="rootText" presStyleLbl="node1" presStyleIdx="7" presStyleCnt="9" custLinFactNeighborX="-4969" custLinFactNeighborY="1988"/>
      <dgm:spPr/>
    </dgm:pt>
    <dgm:pt modelId="{7D85F6BF-A581-4A3B-89E7-FE65EDDDF923}" type="pres">
      <dgm:prSet presAssocID="{DD6EFAEA-C2D3-4D50-AD52-7D90E3B831B7}" presName="rootConnector" presStyleLbl="node1" presStyleIdx="7" presStyleCnt="9"/>
      <dgm:spPr/>
    </dgm:pt>
    <dgm:pt modelId="{0FE87550-D47A-4219-AD40-13E60923F198}" type="pres">
      <dgm:prSet presAssocID="{DD6EFAEA-C2D3-4D50-AD52-7D90E3B831B7}" presName="childShape" presStyleCnt="0"/>
      <dgm:spPr/>
    </dgm:pt>
    <dgm:pt modelId="{E72052C5-624A-468D-822E-7E785349C3F3}" type="pres">
      <dgm:prSet presAssocID="{80146A70-034E-46F4-92C3-0AFEB434DA6B}" presName="Name13" presStyleLbl="parChTrans1D2" presStyleIdx="11" presStyleCnt="17"/>
      <dgm:spPr/>
    </dgm:pt>
    <dgm:pt modelId="{6F1045CC-E5E5-42FE-BC6F-24BE40AC1514}" type="pres">
      <dgm:prSet presAssocID="{AC941361-6C99-490B-BD24-84877231A64F}" presName="childText" presStyleLbl="bgAcc1" presStyleIdx="11" presStyleCnt="17" custScaleX="167801" custLinFactNeighborX="-6211" custLinFactNeighborY="1988">
        <dgm:presLayoutVars>
          <dgm:bulletEnabled val="1"/>
        </dgm:presLayoutVars>
      </dgm:prSet>
      <dgm:spPr/>
    </dgm:pt>
    <dgm:pt modelId="{E8B83765-E8D8-48A6-8708-D868AEDFBBED}" type="pres">
      <dgm:prSet presAssocID="{1AD63EB8-40F5-470C-9FBE-4797064FE9A6}" presName="Name13" presStyleLbl="parChTrans1D2" presStyleIdx="12" presStyleCnt="17"/>
      <dgm:spPr/>
    </dgm:pt>
    <dgm:pt modelId="{229690E6-6CB7-4C8F-852D-DBEF0F3E8A9C}" type="pres">
      <dgm:prSet presAssocID="{8B476EE3-8D32-4059-B1FB-45E49E6C51EC}" presName="childText" presStyleLbl="bgAcc1" presStyleIdx="12" presStyleCnt="17" custScaleX="162137">
        <dgm:presLayoutVars>
          <dgm:bulletEnabled val="1"/>
        </dgm:presLayoutVars>
      </dgm:prSet>
      <dgm:spPr/>
    </dgm:pt>
    <dgm:pt modelId="{CA40E148-62B9-46C4-82FF-53A65DB0BFF3}" type="pres">
      <dgm:prSet presAssocID="{829D543F-3F45-415A-A372-9AEE4D6AA11C}" presName="Name13" presStyleLbl="parChTrans1D2" presStyleIdx="13" presStyleCnt="17"/>
      <dgm:spPr/>
    </dgm:pt>
    <dgm:pt modelId="{53094462-ADBC-4EE8-8462-CB2DBBF789C9}" type="pres">
      <dgm:prSet presAssocID="{45A53CE4-E622-4262-A3E4-93B776CB4132}" presName="childText" presStyleLbl="bgAcc1" presStyleIdx="13" presStyleCnt="17" custScaleX="168590" custScaleY="102579">
        <dgm:presLayoutVars>
          <dgm:bulletEnabled val="1"/>
        </dgm:presLayoutVars>
      </dgm:prSet>
      <dgm:spPr/>
    </dgm:pt>
    <dgm:pt modelId="{9C84F0D7-86C9-4EBD-B31C-C308F583377E}" type="pres">
      <dgm:prSet presAssocID="{7833A778-BC86-48C5-BAA8-E1C5393E11DB}" presName="root" presStyleCnt="0"/>
      <dgm:spPr/>
    </dgm:pt>
    <dgm:pt modelId="{17320406-C196-4568-937A-14AD594C429F}" type="pres">
      <dgm:prSet presAssocID="{7833A778-BC86-48C5-BAA8-E1C5393E11DB}" presName="rootComposite" presStyleCnt="0"/>
      <dgm:spPr/>
    </dgm:pt>
    <dgm:pt modelId="{1EB7CCAE-938F-4CCA-91B5-01EFEF517F5E}" type="pres">
      <dgm:prSet presAssocID="{7833A778-BC86-48C5-BAA8-E1C5393E11DB}" presName="rootText" presStyleLbl="node1" presStyleIdx="8" presStyleCnt="9"/>
      <dgm:spPr/>
    </dgm:pt>
    <dgm:pt modelId="{313AA78A-B2BB-45E2-95B3-FE8DAD19860B}" type="pres">
      <dgm:prSet presAssocID="{7833A778-BC86-48C5-BAA8-E1C5393E11DB}" presName="rootConnector" presStyleLbl="node1" presStyleIdx="8" presStyleCnt="9"/>
      <dgm:spPr/>
    </dgm:pt>
    <dgm:pt modelId="{A162C9D7-545E-4F66-9C5B-60E798D76D4E}" type="pres">
      <dgm:prSet presAssocID="{7833A778-BC86-48C5-BAA8-E1C5393E11DB}" presName="childShape" presStyleCnt="0"/>
      <dgm:spPr/>
    </dgm:pt>
    <dgm:pt modelId="{B74B6E9E-E0E2-4D68-97F4-47C39CAE7837}" type="pres">
      <dgm:prSet presAssocID="{5D1C4C67-DC4F-4028-9D8C-83AC3A70E5DF}" presName="Name13" presStyleLbl="parChTrans1D2" presStyleIdx="14" presStyleCnt="17"/>
      <dgm:spPr/>
    </dgm:pt>
    <dgm:pt modelId="{626B0C4C-8A66-44BE-A191-DC5D4872BFB1}" type="pres">
      <dgm:prSet presAssocID="{D6B9426E-20B6-4C0F-AED3-8DC55A7844D8}" presName="childText" presStyleLbl="bgAcc1" presStyleIdx="14" presStyleCnt="17" custScaleX="165319">
        <dgm:presLayoutVars>
          <dgm:bulletEnabled val="1"/>
        </dgm:presLayoutVars>
      </dgm:prSet>
      <dgm:spPr/>
    </dgm:pt>
    <dgm:pt modelId="{B16C4B6B-2EEB-4AAC-BFC3-75007665EF43}" type="pres">
      <dgm:prSet presAssocID="{F92494A5-6D75-4886-826E-AE69B3BABC51}" presName="Name13" presStyleLbl="parChTrans1D2" presStyleIdx="15" presStyleCnt="17"/>
      <dgm:spPr/>
    </dgm:pt>
    <dgm:pt modelId="{2CC1269B-DF24-4302-8212-FFADB62A9529}" type="pres">
      <dgm:prSet presAssocID="{90224861-4D83-4334-B907-E5B74439580B}" presName="childText" presStyleLbl="bgAcc1" presStyleIdx="15" presStyleCnt="17" custScaleX="165319">
        <dgm:presLayoutVars>
          <dgm:bulletEnabled val="1"/>
        </dgm:presLayoutVars>
      </dgm:prSet>
      <dgm:spPr/>
    </dgm:pt>
    <dgm:pt modelId="{6F424599-333D-47BA-B946-0E658B48EAB2}" type="pres">
      <dgm:prSet presAssocID="{3A3D8EA6-0220-46C7-B011-F9A67790FD74}" presName="Name13" presStyleLbl="parChTrans1D2" presStyleIdx="16" presStyleCnt="17"/>
      <dgm:spPr/>
    </dgm:pt>
    <dgm:pt modelId="{E524C211-B3B6-44EA-83D4-4C18C0173E96}" type="pres">
      <dgm:prSet presAssocID="{43D00136-5E2D-49BF-93FD-08847699E46A}" presName="childText" presStyleLbl="bgAcc1" presStyleIdx="16" presStyleCnt="17" custScaleX="165319">
        <dgm:presLayoutVars>
          <dgm:bulletEnabled val="1"/>
        </dgm:presLayoutVars>
      </dgm:prSet>
      <dgm:spPr/>
    </dgm:pt>
  </dgm:ptLst>
  <dgm:cxnLst>
    <dgm:cxn modelId="{12170701-6FDB-4A92-B424-4C8BBF20AB94}" srcId="{4C5F66D9-02C2-4E45-9C6B-256DB2678E46}" destId="{1891E232-D0A9-4946-B77C-A3678EAF6D88}" srcOrd="2" destOrd="0" parTransId="{1508A290-0606-4415-BF34-80CBE60FF59D}" sibTransId="{495B3698-503B-457E-BC7A-38B600267797}"/>
    <dgm:cxn modelId="{E61A8F08-EE29-4A70-AAFE-C9A8C6FE68C3}" type="presOf" srcId="{85523B4F-CA2B-491B-B140-D0D8B8937C20}" destId="{2272C603-1492-4C0D-823E-34CF77960166}" srcOrd="0" destOrd="0" presId="urn:microsoft.com/office/officeart/2005/8/layout/hierarchy3"/>
    <dgm:cxn modelId="{639C3C0A-28AA-4042-A8F3-A6DFD07B1797}" type="presOf" srcId="{43D00136-5E2D-49BF-93FD-08847699E46A}" destId="{E524C211-B3B6-44EA-83D4-4C18C0173E96}" srcOrd="0" destOrd="0" presId="urn:microsoft.com/office/officeart/2005/8/layout/hierarchy3"/>
    <dgm:cxn modelId="{3B79270C-B8F2-4265-B5C3-202AC7119C26}" type="presOf" srcId="{DD6EFAEA-C2D3-4D50-AD52-7D90E3B831B7}" destId="{7D85F6BF-A581-4A3B-89E7-FE65EDDDF923}" srcOrd="1" destOrd="0" presId="urn:microsoft.com/office/officeart/2005/8/layout/hierarchy3"/>
    <dgm:cxn modelId="{7B3AF20C-E320-41F6-9852-E3CAFDD69DC2}" srcId="{DD6EFAEA-C2D3-4D50-AD52-7D90E3B831B7}" destId="{AC941361-6C99-490B-BD24-84877231A64F}" srcOrd="0" destOrd="0" parTransId="{80146A70-034E-46F4-92C3-0AFEB434DA6B}" sibTransId="{913EB7AA-7794-4D0F-BC08-AF166B0F2ECA}"/>
    <dgm:cxn modelId="{135D480E-889C-49ED-B1E4-C006B39DCA1C}" type="presOf" srcId="{84244BCE-39B6-4146-B73A-F599B16A0874}" destId="{5DEC5990-8C6D-4A6D-B893-3102047F6351}" srcOrd="0" destOrd="0" presId="urn:microsoft.com/office/officeart/2005/8/layout/hierarchy3"/>
    <dgm:cxn modelId="{D9078215-BF80-428B-BD7E-0D83DC18E9DC}" type="presOf" srcId="{70305C2D-156B-4112-8338-17E588562313}" destId="{B668F835-2C66-4D17-A08A-D53CED395C6A}" srcOrd="0" destOrd="0" presId="urn:microsoft.com/office/officeart/2005/8/layout/hierarchy3"/>
    <dgm:cxn modelId="{3FF28915-4F5F-4CDF-B54F-135050B9DEB2}" type="presOf" srcId="{D6B9426E-20B6-4C0F-AED3-8DC55A7844D8}" destId="{626B0C4C-8A66-44BE-A191-DC5D4872BFB1}" srcOrd="0" destOrd="0" presId="urn:microsoft.com/office/officeart/2005/8/layout/hierarchy3"/>
    <dgm:cxn modelId="{95124A18-1CE4-4D9D-B005-879C00FF9D8E}" srcId="{4C5F66D9-02C2-4E45-9C6B-256DB2678E46}" destId="{3921A986-091D-4D06-9C83-94128E86E034}" srcOrd="0" destOrd="0" parTransId="{8243F7B9-C800-4FC3-B9AB-20B9F5915756}" sibTransId="{A445C339-FAD6-471C-9DDC-116E31D893ED}"/>
    <dgm:cxn modelId="{1CEC8B23-B4BA-480F-A3ED-7D178C1D6353}" srcId="{7833A778-BC86-48C5-BAA8-E1C5393E11DB}" destId="{D6B9426E-20B6-4C0F-AED3-8DC55A7844D8}" srcOrd="0" destOrd="0" parTransId="{5D1C4C67-DC4F-4028-9D8C-83AC3A70E5DF}" sibTransId="{3DA02714-D630-4CC2-AC13-97BC400F38ED}"/>
    <dgm:cxn modelId="{8802FF23-71EA-44D8-B31E-3F3BBB6C6D9B}" type="presOf" srcId="{3921A986-091D-4D06-9C83-94128E86E034}" destId="{99CAB7C6-E8E2-42A5-8E4F-31FE328A20CA}" srcOrd="0" destOrd="0" presId="urn:microsoft.com/office/officeart/2005/8/layout/hierarchy3"/>
    <dgm:cxn modelId="{F2822F24-EB5F-4F62-B709-0CD84B20D8A2}" type="presOf" srcId="{90224861-4D83-4334-B907-E5B74439580B}" destId="{2CC1269B-DF24-4302-8212-FFADB62A9529}" srcOrd="0" destOrd="0" presId="urn:microsoft.com/office/officeart/2005/8/layout/hierarchy3"/>
    <dgm:cxn modelId="{2180EF28-5B58-4C6D-8A5F-231363D024C1}" srcId="{7833A778-BC86-48C5-BAA8-E1C5393E11DB}" destId="{43D00136-5E2D-49BF-93FD-08847699E46A}" srcOrd="2" destOrd="0" parTransId="{3A3D8EA6-0220-46C7-B011-F9A67790FD74}" sibTransId="{EE892A0C-4E9A-47B5-AB4E-8B1F61ADB7FD}"/>
    <dgm:cxn modelId="{42F30C2B-F226-4512-A290-53A9BBF9412C}" type="presOf" srcId="{7833A778-BC86-48C5-BAA8-E1C5393E11DB}" destId="{1EB7CCAE-938F-4CCA-91B5-01EFEF517F5E}" srcOrd="0" destOrd="0" presId="urn:microsoft.com/office/officeart/2005/8/layout/hierarchy3"/>
    <dgm:cxn modelId="{3FC5E82B-AFD1-4657-B65F-98567F1D634D}" type="presOf" srcId="{30F73262-A3B6-4E61-A0E7-FE014AF29F11}" destId="{7BBC3885-32E3-4A1C-88FA-2395BD1D63C9}" srcOrd="1" destOrd="0" presId="urn:microsoft.com/office/officeart/2005/8/layout/hierarchy3"/>
    <dgm:cxn modelId="{3016A531-6447-4168-AA33-BB0172E069CD}" type="presOf" srcId="{4C5F66D9-02C2-4E45-9C6B-256DB2678E46}" destId="{0BFE4F2A-A60B-46C4-8041-F6D8B1DF6FEA}" srcOrd="0" destOrd="0" presId="urn:microsoft.com/office/officeart/2005/8/layout/hierarchy3"/>
    <dgm:cxn modelId="{FA40BC32-6857-47B3-A788-08F53ACF935E}" type="presOf" srcId="{27847AD1-B30E-4F9C-9AE3-35FE547A3145}" destId="{CE579CF9-6531-44C4-9761-34C0E1B55097}" srcOrd="0" destOrd="0" presId="urn:microsoft.com/office/officeart/2005/8/layout/hierarchy3"/>
    <dgm:cxn modelId="{49818237-B664-40E1-BDF4-ED94ED808EA4}" srcId="{98C43F26-9855-4EF3-A4C6-E06834932A08}" destId="{70305C2D-156B-4112-8338-17E588562313}" srcOrd="1" destOrd="0" parTransId="{69DDE98F-40DF-4972-B2DA-36B294A6EDE0}" sibTransId="{1CE1B2B2-58D0-4F0C-A20B-7A1F7F7843D3}"/>
    <dgm:cxn modelId="{9547B838-523E-465E-AB19-63FD7058F35D}" type="presOf" srcId="{E0294A2A-8895-4D59-BAFD-D034B5296BFE}" destId="{A7F44D34-819D-4270-8FDC-A6EB6BE4DF43}" srcOrd="0" destOrd="0" presId="urn:microsoft.com/office/officeart/2005/8/layout/hierarchy3"/>
    <dgm:cxn modelId="{8AF91539-030F-4DBF-AFF9-303072ECE1F3}" type="presOf" srcId="{88F8BF66-FDEA-4866-99B1-B4262D3FF489}" destId="{1262DA13-A249-491E-83E8-DC5A51C4CF8E}" srcOrd="0" destOrd="0" presId="urn:microsoft.com/office/officeart/2005/8/layout/hierarchy3"/>
    <dgm:cxn modelId="{E2536439-6B7E-49A8-A0F0-8E4387669C7E}" type="presOf" srcId="{873DFFCE-A94E-4BBC-A69E-14A023986E96}" destId="{42FDBFDB-1F3E-45E1-96B0-5EC2BD798C53}" srcOrd="0" destOrd="0" presId="urn:microsoft.com/office/officeart/2005/8/layout/hierarchy3"/>
    <dgm:cxn modelId="{C483B33C-F08B-4C9E-A39F-9012FFC3DD8B}" srcId="{70305C2D-156B-4112-8338-17E588562313}" destId="{E9A0C4AE-C030-485E-BA04-72722E5562AA}" srcOrd="0" destOrd="0" parTransId="{85523B4F-CA2B-491B-B140-D0D8B8937C20}" sibTransId="{99DE4323-A8E7-4B61-A8EF-A32198AA0CB1}"/>
    <dgm:cxn modelId="{D7260C3D-05F3-4BDE-B887-D9DEEA35D603}" srcId="{98C43F26-9855-4EF3-A4C6-E06834932A08}" destId="{DD6EFAEA-C2D3-4D50-AD52-7D90E3B831B7}" srcOrd="7" destOrd="0" parTransId="{B9F63F95-2B85-4EC0-B948-1AA2C9A9316A}" sibTransId="{00B033E0-A0F9-4F29-B5FD-A7FEEBC20CE3}"/>
    <dgm:cxn modelId="{917D3E40-8B78-4560-915C-3794FDDB19B5}" type="presOf" srcId="{80146A70-034E-46F4-92C3-0AFEB434DA6B}" destId="{E72052C5-624A-468D-822E-7E785349C3F3}" srcOrd="0" destOrd="0" presId="urn:microsoft.com/office/officeart/2005/8/layout/hierarchy3"/>
    <dgm:cxn modelId="{8BDCD042-89FF-4C7C-8DA5-54884F67535A}" srcId="{30F73262-A3B6-4E61-A0E7-FE014AF29F11}" destId="{E0410A2B-AC8C-42CC-8BFD-1D9FB34C23F7}" srcOrd="0" destOrd="0" parTransId="{A688427E-9E24-4D8E-9274-212945CDCEE0}" sibTransId="{0473529C-A47C-470D-893C-50391C5F9CB8}"/>
    <dgm:cxn modelId="{9ACD0D44-5001-4688-B76C-6549E1C08282}" type="presOf" srcId="{CCE0E223-A03B-4171-93C5-BE833190F5D9}" destId="{D87B5934-B0BB-483F-9996-A15ED241852E}" srcOrd="0" destOrd="0" presId="urn:microsoft.com/office/officeart/2005/8/layout/hierarchy3"/>
    <dgm:cxn modelId="{01D06147-B223-4832-9D3C-6570B1990A72}" type="presOf" srcId="{7833A778-BC86-48C5-BAA8-E1C5393E11DB}" destId="{313AA78A-B2BB-45E2-95B3-FE8DAD19860B}" srcOrd="1" destOrd="0" presId="urn:microsoft.com/office/officeart/2005/8/layout/hierarchy3"/>
    <dgm:cxn modelId="{560C744D-F00C-4A90-B402-E106888AC162}" type="presOf" srcId="{F3A572ED-7858-4A58-B5B6-D849BC05A293}" destId="{8A22C8FD-6CC7-4B7B-9012-09BAB32197BE}" srcOrd="1" destOrd="0" presId="urn:microsoft.com/office/officeart/2005/8/layout/hierarchy3"/>
    <dgm:cxn modelId="{8641E94D-0D1A-49E8-8686-A5594DA52803}" srcId="{98C43F26-9855-4EF3-A4C6-E06834932A08}" destId="{84244BCE-39B6-4146-B73A-F599B16A0874}" srcOrd="5" destOrd="0" parTransId="{D8BF74D4-DADD-4CD8-8884-BB45918E9C3D}" sibTransId="{6C1271E1-7E7C-4659-B1EF-3755C2E346EE}"/>
    <dgm:cxn modelId="{E21C524F-9C96-4491-9DBE-FD2A476C4D7D}" srcId="{98C43F26-9855-4EF3-A4C6-E06834932A08}" destId="{30F73262-A3B6-4E61-A0E7-FE014AF29F11}" srcOrd="2" destOrd="0" parTransId="{AEBCE3E2-1533-4326-AEEC-22CEB3B16560}" sibTransId="{60C6E890-C5E8-451D-BC7B-0234B77443C0}"/>
    <dgm:cxn modelId="{7F7E6054-0DD6-4048-8F5B-7E902F755323}" srcId="{27847AD1-B30E-4F9C-9AE3-35FE547A3145}" destId="{42BA12A0-C65D-47C2-9E8E-FB6C2CD61FFF}" srcOrd="0" destOrd="0" parTransId="{843499C3-2915-475F-8EF5-5069C7ECFDBF}" sibTransId="{998C1F45-01AD-4966-906B-5EFBC8A768DF}"/>
    <dgm:cxn modelId="{B486DF57-984B-48E1-8735-FCD84D23CDE3}" type="presOf" srcId="{8243F7B9-C800-4FC3-B9AB-20B9F5915756}" destId="{B68CB27D-A0A6-49BE-84BE-2FCB6660C02D}" srcOrd="0" destOrd="0" presId="urn:microsoft.com/office/officeart/2005/8/layout/hierarchy3"/>
    <dgm:cxn modelId="{AF01F45C-6B9C-4BB2-9C04-9E18017E8369}" srcId="{2852C742-E0AE-4FE3-BF6A-71601A5CD20B}" destId="{F062505C-0A1A-41B5-9439-7E8246C0671A}" srcOrd="0" destOrd="0" parTransId="{716562B8-E58A-4E4B-B0C5-931741A34E1C}" sibTransId="{9F794981-8B41-4738-8517-F43118E39EA7}"/>
    <dgm:cxn modelId="{F7828A5D-3203-4049-86C5-89052D1B9E37}" type="presOf" srcId="{7C5CE44C-5FA7-4BA8-B2D8-CDA23681215E}" destId="{C8CE48DC-A6F3-444C-A4CC-4033FCF8DD69}" srcOrd="0" destOrd="0" presId="urn:microsoft.com/office/officeart/2005/8/layout/hierarchy3"/>
    <dgm:cxn modelId="{F06C3D5E-F9F5-402B-A080-047F59377B9E}" srcId="{98C43F26-9855-4EF3-A4C6-E06834932A08}" destId="{2852C742-E0AE-4FE3-BF6A-71601A5CD20B}" srcOrd="6" destOrd="0" parTransId="{02C5F5A3-BDCC-4BA0-864F-79E55716B099}" sibTransId="{3E7F6B4D-F52B-48F0-8938-32635D6D193C}"/>
    <dgm:cxn modelId="{599A645E-1167-4710-9EB3-4AF0DFBD2600}" type="presOf" srcId="{70305C2D-156B-4112-8338-17E588562313}" destId="{89BABBB0-F1F8-49B2-95B9-F1419B68A90E}" srcOrd="1" destOrd="0" presId="urn:microsoft.com/office/officeart/2005/8/layout/hierarchy3"/>
    <dgm:cxn modelId="{C2343961-6DD9-4902-9E9E-16BB345291A1}" type="presOf" srcId="{1891E232-D0A9-4946-B77C-A3678EAF6D88}" destId="{FCC89732-F048-4FCE-88EE-769BAA86371B}" srcOrd="0" destOrd="0" presId="urn:microsoft.com/office/officeart/2005/8/layout/hierarchy3"/>
    <dgm:cxn modelId="{F488786C-F46A-4C33-AF75-5F5251F46697}" srcId="{F3A572ED-7858-4A58-B5B6-D849BC05A293}" destId="{D876B0D5-6EE5-4AA6-905F-43543735493C}" srcOrd="0" destOrd="0" parTransId="{88F8BF66-FDEA-4866-99B1-B4262D3FF489}" sibTransId="{4D7CDA71-4564-4C8E-8F24-C3D69AA64A65}"/>
    <dgm:cxn modelId="{12523770-E8B0-4BC8-8257-8FB0B18CC07B}" type="presOf" srcId="{F062505C-0A1A-41B5-9439-7E8246C0671A}" destId="{D3185599-C955-46C7-BA43-BCBB1D55DBE8}" srcOrd="0" destOrd="0" presId="urn:microsoft.com/office/officeart/2005/8/layout/hierarchy3"/>
    <dgm:cxn modelId="{CDF06B76-4032-4352-AD80-F2A14829F697}" type="presOf" srcId="{98C43F26-9855-4EF3-A4C6-E06834932A08}" destId="{F3737461-9792-489D-AF43-852D327D7A81}" srcOrd="0" destOrd="0" presId="urn:microsoft.com/office/officeart/2005/8/layout/hierarchy3"/>
    <dgm:cxn modelId="{09EAB27D-2D22-4B76-B424-567949A888E8}" srcId="{98C43F26-9855-4EF3-A4C6-E06834932A08}" destId="{7833A778-BC86-48C5-BAA8-E1C5393E11DB}" srcOrd="8" destOrd="0" parTransId="{F673C910-BD25-4459-86A9-3945A8B0EE59}" sibTransId="{1DEB21CE-8DAC-4D8C-BC44-D148DDEC35C4}"/>
    <dgm:cxn modelId="{F84AAD7F-A7DA-411C-AAF6-05A70EFF6B0B}" type="presOf" srcId="{A688427E-9E24-4D8E-9274-212945CDCEE0}" destId="{99F8A4EB-F150-4AF2-B4C2-4B72DE4F7A49}" srcOrd="0" destOrd="0" presId="urn:microsoft.com/office/officeart/2005/8/layout/hierarchy3"/>
    <dgm:cxn modelId="{DE2FF682-30CA-4FAC-A674-FE2118A8F845}" type="presOf" srcId="{30F73262-A3B6-4E61-A0E7-FE014AF29F11}" destId="{018198F3-B75F-41D5-ADCC-303191372ACD}" srcOrd="0" destOrd="0" presId="urn:microsoft.com/office/officeart/2005/8/layout/hierarchy3"/>
    <dgm:cxn modelId="{12E71587-8B25-4193-882A-8257A1DAB9DF}" srcId="{4C5F66D9-02C2-4E45-9C6B-256DB2678E46}" destId="{CCE0E223-A03B-4171-93C5-BE833190F5D9}" srcOrd="1" destOrd="0" parTransId="{873DFFCE-A94E-4BBC-A69E-14A023986E96}" sibTransId="{E66E3A6A-8C6C-4205-AA3D-7A258A751B30}"/>
    <dgm:cxn modelId="{CE53BA8F-BAC8-4933-9A4E-684A92E12B15}" type="presOf" srcId="{F92494A5-6D75-4886-826E-AE69B3BABC51}" destId="{B16C4B6B-2EEB-4AAC-BFC3-75007665EF43}" srcOrd="0" destOrd="0" presId="urn:microsoft.com/office/officeart/2005/8/layout/hierarchy3"/>
    <dgm:cxn modelId="{C9AB2F91-A087-4FA8-8999-3F7430A4AE49}" srcId="{84244BCE-39B6-4146-B73A-F599B16A0874}" destId="{7C5CE44C-5FA7-4BA8-B2D8-CDA23681215E}" srcOrd="0" destOrd="0" parTransId="{D7E2718A-1A84-4507-8E43-2183A9E5415A}" sibTransId="{9AE9EC1A-2823-436D-9500-C5EBFFD791BB}"/>
    <dgm:cxn modelId="{DEAEC794-D0AD-424C-B56E-D8CD17B2A850}" type="presOf" srcId="{D876B0D5-6EE5-4AA6-905F-43543735493C}" destId="{1BF62D2C-C362-455D-8EDC-AC83783035D6}" srcOrd="0" destOrd="0" presId="urn:microsoft.com/office/officeart/2005/8/layout/hierarchy3"/>
    <dgm:cxn modelId="{4821E595-F002-4E14-AAAA-B19C00A29A14}" type="presOf" srcId="{45A53CE4-E622-4262-A3E4-93B776CB4132}" destId="{53094462-ADBC-4EE8-8462-CB2DBBF789C9}" srcOrd="0" destOrd="0" presId="urn:microsoft.com/office/officeart/2005/8/layout/hierarchy3"/>
    <dgm:cxn modelId="{F2171E9B-2A10-41C4-80E6-294FEC723B29}" type="presOf" srcId="{2852C742-E0AE-4FE3-BF6A-71601A5CD20B}" destId="{C55BE1AE-18D9-4415-AC7C-0698CEE5B790}" srcOrd="0" destOrd="0" presId="urn:microsoft.com/office/officeart/2005/8/layout/hierarchy3"/>
    <dgm:cxn modelId="{11704D9B-5239-4594-8E17-0AD2138A8533}" srcId="{4C5F66D9-02C2-4E45-9C6B-256DB2678E46}" destId="{2ABBBA5C-A7B2-47F4-AEBA-D72378788031}" srcOrd="3" destOrd="0" parTransId="{E0294A2A-8895-4D59-BAFD-D034B5296BFE}" sibTransId="{34875233-8608-4DC4-AD41-9FBC7307333E}"/>
    <dgm:cxn modelId="{1A2B989E-5F15-4F36-9D57-D2979133EFA7}" srcId="{DD6EFAEA-C2D3-4D50-AD52-7D90E3B831B7}" destId="{45A53CE4-E622-4262-A3E4-93B776CB4132}" srcOrd="2" destOrd="0" parTransId="{829D543F-3F45-415A-A372-9AEE4D6AA11C}" sibTransId="{FA87A94D-8754-4A7C-B7EB-0011A7B5739D}"/>
    <dgm:cxn modelId="{D38467A7-5D9A-474C-A910-8BD7D02B6D4F}" srcId="{98C43F26-9855-4EF3-A4C6-E06834932A08}" destId="{F3A572ED-7858-4A58-B5B6-D849BC05A293}" srcOrd="4" destOrd="0" parTransId="{6E579DFF-390C-414C-8ECB-147E29898ED0}" sibTransId="{E8404FFC-2187-4B47-83F6-982B8C01AA85}"/>
    <dgm:cxn modelId="{0EEB86A9-2217-46F4-9012-B59A60C96FA6}" srcId="{7833A778-BC86-48C5-BAA8-E1C5393E11DB}" destId="{90224861-4D83-4334-B907-E5B74439580B}" srcOrd="1" destOrd="0" parTransId="{F92494A5-6D75-4886-826E-AE69B3BABC51}" sibTransId="{6743FFDC-B58D-4568-AA85-2CBD61C5A1E0}"/>
    <dgm:cxn modelId="{729823AA-59AF-4EDB-AB4E-3DD0E0A35806}" type="presOf" srcId="{716562B8-E58A-4E4B-B0C5-931741A34E1C}" destId="{2D612477-0102-4D5D-9869-5EE28E436460}" srcOrd="0" destOrd="0" presId="urn:microsoft.com/office/officeart/2005/8/layout/hierarchy3"/>
    <dgm:cxn modelId="{E9C723AD-CBA5-497C-AD7F-65C5401FA526}" srcId="{98C43F26-9855-4EF3-A4C6-E06834932A08}" destId="{27847AD1-B30E-4F9C-9AE3-35FE547A3145}" srcOrd="0" destOrd="0" parTransId="{858F5C65-5028-4811-94D8-0C2A17C22127}" sibTransId="{302D2137-EA01-41CB-A72D-0EBAA98151A8}"/>
    <dgm:cxn modelId="{1EBEC3AD-FD3C-40A5-9373-40EC281DAB5F}" srcId="{98C43F26-9855-4EF3-A4C6-E06834932A08}" destId="{4C5F66D9-02C2-4E45-9C6B-256DB2678E46}" srcOrd="3" destOrd="0" parTransId="{96113664-3660-43E7-8419-7AB0364588F7}" sibTransId="{DE4DE1BC-2BFC-48B2-B06B-F5BF59B858C5}"/>
    <dgm:cxn modelId="{0FAFBCAE-80E3-45D2-A14B-9128238F0D5E}" srcId="{70305C2D-156B-4112-8338-17E588562313}" destId="{FA4916C3-A415-4379-97C8-051A2D59C9F9}" srcOrd="1" destOrd="0" parTransId="{C051AAE2-D22B-4116-BBE4-7CF1C1D72A65}" sibTransId="{F91D5D2B-BC6E-4E92-847B-1AD74CB10679}"/>
    <dgm:cxn modelId="{DC875AAF-FA43-479A-8F37-AC0A9831587A}" type="presOf" srcId="{D7E2718A-1A84-4507-8E43-2183A9E5415A}" destId="{8B2D1F3B-EADF-481F-96DA-381EEB43AAFA}" srcOrd="0" destOrd="0" presId="urn:microsoft.com/office/officeart/2005/8/layout/hierarchy3"/>
    <dgm:cxn modelId="{E2BF26B1-FBEB-450D-AB1B-D11BD6354E24}" type="presOf" srcId="{1AD63EB8-40F5-470C-9FBE-4797064FE9A6}" destId="{E8B83765-E8D8-48A6-8708-D868AEDFBBED}" srcOrd="0" destOrd="0" presId="urn:microsoft.com/office/officeart/2005/8/layout/hierarchy3"/>
    <dgm:cxn modelId="{155572B3-5E7E-4A27-A617-5033C10CDE63}" type="presOf" srcId="{84244BCE-39B6-4146-B73A-F599B16A0874}" destId="{051D3FC4-1394-410B-B06D-D7865C772586}" srcOrd="1" destOrd="0" presId="urn:microsoft.com/office/officeart/2005/8/layout/hierarchy3"/>
    <dgm:cxn modelId="{27C9FFB3-08F5-48D5-894F-23AF0D18BB7B}" type="presOf" srcId="{1508A290-0606-4415-BF34-80CBE60FF59D}" destId="{239BD5A2-C4F1-4247-936B-DF8629C483EB}" srcOrd="0" destOrd="0" presId="urn:microsoft.com/office/officeart/2005/8/layout/hierarchy3"/>
    <dgm:cxn modelId="{12D324BB-45B6-444E-A0A5-0860FF8E3600}" type="presOf" srcId="{E9A0C4AE-C030-485E-BA04-72722E5562AA}" destId="{17F9CE38-BF08-4E0D-A31A-897C8195931E}" srcOrd="0" destOrd="0" presId="urn:microsoft.com/office/officeart/2005/8/layout/hierarchy3"/>
    <dgm:cxn modelId="{CD129DBC-22E5-4798-8242-0C8E0D0B7DEB}" type="presOf" srcId="{27847AD1-B30E-4F9C-9AE3-35FE547A3145}" destId="{4EB128C9-CF0B-40D6-AF6E-83DE0E5B4B4D}" srcOrd="1" destOrd="0" presId="urn:microsoft.com/office/officeart/2005/8/layout/hierarchy3"/>
    <dgm:cxn modelId="{A8F962C1-9751-40BF-9C4C-7132A0BCB272}" type="presOf" srcId="{AC941361-6C99-490B-BD24-84877231A64F}" destId="{6F1045CC-E5E5-42FE-BC6F-24BE40AC1514}" srcOrd="0" destOrd="0" presId="urn:microsoft.com/office/officeart/2005/8/layout/hierarchy3"/>
    <dgm:cxn modelId="{978547C3-34AA-4FEA-95EB-6AAB451C112E}" type="presOf" srcId="{C051AAE2-D22B-4116-BBE4-7CF1C1D72A65}" destId="{667BDDBA-1556-4FFC-BE04-03037F024BB7}" srcOrd="0" destOrd="0" presId="urn:microsoft.com/office/officeart/2005/8/layout/hierarchy3"/>
    <dgm:cxn modelId="{5A7A2BCB-BDF6-438F-A0B6-95989D40B7DC}" srcId="{DD6EFAEA-C2D3-4D50-AD52-7D90E3B831B7}" destId="{8B476EE3-8D32-4059-B1FB-45E49E6C51EC}" srcOrd="1" destOrd="0" parTransId="{1AD63EB8-40F5-470C-9FBE-4797064FE9A6}" sibTransId="{F9814391-A69D-41A4-A7B3-16875E0038F1}"/>
    <dgm:cxn modelId="{046064CC-7516-4D15-A37C-4D4CF3E9E7B3}" type="presOf" srcId="{4C5F66D9-02C2-4E45-9C6B-256DB2678E46}" destId="{CA0F9FF6-30BD-496E-8EE7-8A6FC6F9EF7A}" srcOrd="1" destOrd="0" presId="urn:microsoft.com/office/officeart/2005/8/layout/hierarchy3"/>
    <dgm:cxn modelId="{257348CE-2D4E-4F37-A3C0-A5E91CB0E53C}" type="presOf" srcId="{2852C742-E0AE-4FE3-BF6A-71601A5CD20B}" destId="{C6803FE7-FAE2-47A4-A893-E21E02BF7DAC}" srcOrd="1" destOrd="0" presId="urn:microsoft.com/office/officeart/2005/8/layout/hierarchy3"/>
    <dgm:cxn modelId="{C9E73BD8-7C09-4646-9D69-80E461189037}" type="presOf" srcId="{E0410A2B-AC8C-42CC-8BFD-1D9FB34C23F7}" destId="{34FAB912-09EF-43AB-99FD-8477CA61B4F9}" srcOrd="0" destOrd="0" presId="urn:microsoft.com/office/officeart/2005/8/layout/hierarchy3"/>
    <dgm:cxn modelId="{EC2FD6D8-3491-43E4-AEF8-D8E634F71CC5}" type="presOf" srcId="{DD6EFAEA-C2D3-4D50-AD52-7D90E3B831B7}" destId="{D6959B99-748D-4EF5-A7FA-49C7D5A27A42}" srcOrd="0" destOrd="0" presId="urn:microsoft.com/office/officeart/2005/8/layout/hierarchy3"/>
    <dgm:cxn modelId="{3A28B4DE-7972-4BC9-B5EA-A9310CFD1701}" type="presOf" srcId="{5D1C4C67-DC4F-4028-9D8C-83AC3A70E5DF}" destId="{B74B6E9E-E0E2-4D68-97F4-47C39CAE7837}" srcOrd="0" destOrd="0" presId="urn:microsoft.com/office/officeart/2005/8/layout/hierarchy3"/>
    <dgm:cxn modelId="{780BE0E1-E19E-4CDD-A3D4-2059F8785F5E}" type="presOf" srcId="{843499C3-2915-475F-8EF5-5069C7ECFDBF}" destId="{60B87A57-C480-4AD8-BE1B-AFFA43AD27F1}" srcOrd="0" destOrd="0" presId="urn:microsoft.com/office/officeart/2005/8/layout/hierarchy3"/>
    <dgm:cxn modelId="{13036EE3-2D06-4C5C-AF7A-552C91EA0313}" type="presOf" srcId="{F3A572ED-7858-4A58-B5B6-D849BC05A293}" destId="{B09A2198-163C-4CCC-B085-3DB21C1EF93C}" srcOrd="0" destOrd="0" presId="urn:microsoft.com/office/officeart/2005/8/layout/hierarchy3"/>
    <dgm:cxn modelId="{5FC4A6E5-B0C0-485A-9A04-36AF5C65AC66}" type="presOf" srcId="{42BA12A0-C65D-47C2-9E8E-FB6C2CD61FFF}" destId="{3AA57276-E0CE-45F8-B024-DED34E46D8C7}" srcOrd="0" destOrd="0" presId="urn:microsoft.com/office/officeart/2005/8/layout/hierarchy3"/>
    <dgm:cxn modelId="{B77A10E7-4288-4D73-B086-EFDDABFF13FC}" type="presOf" srcId="{2ABBBA5C-A7B2-47F4-AEBA-D72378788031}" destId="{4E2A2498-2F66-4715-A6BC-5E90B2B9C991}" srcOrd="0" destOrd="0" presId="urn:microsoft.com/office/officeart/2005/8/layout/hierarchy3"/>
    <dgm:cxn modelId="{2ED206E9-F610-40F8-900F-CD56CCBC7592}" type="presOf" srcId="{3A3D8EA6-0220-46C7-B011-F9A67790FD74}" destId="{6F424599-333D-47BA-B946-0E658B48EAB2}" srcOrd="0" destOrd="0" presId="urn:microsoft.com/office/officeart/2005/8/layout/hierarchy3"/>
    <dgm:cxn modelId="{45E5CDF3-64F0-4CFD-8672-87CDF6E3AC3C}" type="presOf" srcId="{8B476EE3-8D32-4059-B1FB-45E49E6C51EC}" destId="{229690E6-6CB7-4C8F-852D-DBEF0F3E8A9C}" srcOrd="0" destOrd="0" presId="urn:microsoft.com/office/officeart/2005/8/layout/hierarchy3"/>
    <dgm:cxn modelId="{3658D7F9-D150-4AFB-8D3E-010C56D23FDE}" type="presOf" srcId="{829D543F-3F45-415A-A372-9AEE4D6AA11C}" destId="{CA40E148-62B9-46C4-82FF-53A65DB0BFF3}" srcOrd="0" destOrd="0" presId="urn:microsoft.com/office/officeart/2005/8/layout/hierarchy3"/>
    <dgm:cxn modelId="{412CEEFE-26E0-44A0-A8C8-F4A257F02642}" type="presOf" srcId="{FA4916C3-A415-4379-97C8-051A2D59C9F9}" destId="{64F63DF1-25FF-48E2-8C6B-76A6B597CEF8}" srcOrd="0" destOrd="0" presId="urn:microsoft.com/office/officeart/2005/8/layout/hierarchy3"/>
    <dgm:cxn modelId="{067DAA9D-FB8A-493B-9E00-6B586B28FD84}" type="presParOf" srcId="{F3737461-9792-489D-AF43-852D327D7A81}" destId="{8CFF86D3-B799-428D-AE4A-7FD738597A13}" srcOrd="0" destOrd="0" presId="urn:microsoft.com/office/officeart/2005/8/layout/hierarchy3"/>
    <dgm:cxn modelId="{B92ADBB2-1AB0-4C9E-893C-4677950282B4}" type="presParOf" srcId="{8CFF86D3-B799-428D-AE4A-7FD738597A13}" destId="{55734A6A-C0B2-41A7-9116-238EA69DDDB3}" srcOrd="0" destOrd="0" presId="urn:microsoft.com/office/officeart/2005/8/layout/hierarchy3"/>
    <dgm:cxn modelId="{1C5F6ABD-71E1-4482-AA2C-70B46DDF24EC}" type="presParOf" srcId="{55734A6A-C0B2-41A7-9116-238EA69DDDB3}" destId="{CE579CF9-6531-44C4-9761-34C0E1B55097}" srcOrd="0" destOrd="0" presId="urn:microsoft.com/office/officeart/2005/8/layout/hierarchy3"/>
    <dgm:cxn modelId="{479B0058-E816-4F43-A141-9BB1C5AD14D4}" type="presParOf" srcId="{55734A6A-C0B2-41A7-9116-238EA69DDDB3}" destId="{4EB128C9-CF0B-40D6-AF6E-83DE0E5B4B4D}" srcOrd="1" destOrd="0" presId="urn:microsoft.com/office/officeart/2005/8/layout/hierarchy3"/>
    <dgm:cxn modelId="{E65B82F5-E14F-47FF-B1CF-B431354A5A0D}" type="presParOf" srcId="{8CFF86D3-B799-428D-AE4A-7FD738597A13}" destId="{7FC2173A-426B-4218-BA9E-629677828620}" srcOrd="1" destOrd="0" presId="urn:microsoft.com/office/officeart/2005/8/layout/hierarchy3"/>
    <dgm:cxn modelId="{63AA3BA6-DBC2-42C0-977E-09FDD2542336}" type="presParOf" srcId="{7FC2173A-426B-4218-BA9E-629677828620}" destId="{60B87A57-C480-4AD8-BE1B-AFFA43AD27F1}" srcOrd="0" destOrd="0" presId="urn:microsoft.com/office/officeart/2005/8/layout/hierarchy3"/>
    <dgm:cxn modelId="{87DF3443-4452-4322-80CC-34A5B4F4AEC3}" type="presParOf" srcId="{7FC2173A-426B-4218-BA9E-629677828620}" destId="{3AA57276-E0CE-45F8-B024-DED34E46D8C7}" srcOrd="1" destOrd="0" presId="urn:microsoft.com/office/officeart/2005/8/layout/hierarchy3"/>
    <dgm:cxn modelId="{6F4D2440-A5DD-4698-87CB-E7C175E3BBE3}" type="presParOf" srcId="{F3737461-9792-489D-AF43-852D327D7A81}" destId="{DF332595-1B6E-4AEF-9337-30F8181F0128}" srcOrd="1" destOrd="0" presId="urn:microsoft.com/office/officeart/2005/8/layout/hierarchy3"/>
    <dgm:cxn modelId="{5D7D4A95-79A1-4A73-9263-E0DDC8351BD3}" type="presParOf" srcId="{DF332595-1B6E-4AEF-9337-30F8181F0128}" destId="{52BF0BED-0BEB-4A22-89A1-B65064E3823B}" srcOrd="0" destOrd="0" presId="urn:microsoft.com/office/officeart/2005/8/layout/hierarchy3"/>
    <dgm:cxn modelId="{9AE71C68-F8FE-4F68-BB9B-80103BDFEF3A}" type="presParOf" srcId="{52BF0BED-0BEB-4A22-89A1-B65064E3823B}" destId="{B668F835-2C66-4D17-A08A-D53CED395C6A}" srcOrd="0" destOrd="0" presId="urn:microsoft.com/office/officeart/2005/8/layout/hierarchy3"/>
    <dgm:cxn modelId="{A287CB90-30A5-4849-AF7E-6BA873ACACFF}" type="presParOf" srcId="{52BF0BED-0BEB-4A22-89A1-B65064E3823B}" destId="{89BABBB0-F1F8-49B2-95B9-F1419B68A90E}" srcOrd="1" destOrd="0" presId="urn:microsoft.com/office/officeart/2005/8/layout/hierarchy3"/>
    <dgm:cxn modelId="{235943E9-6472-4C6F-8F87-DA86EA29E388}" type="presParOf" srcId="{DF332595-1B6E-4AEF-9337-30F8181F0128}" destId="{5FB09A28-C659-4175-8C75-38D8ED22A763}" srcOrd="1" destOrd="0" presId="urn:microsoft.com/office/officeart/2005/8/layout/hierarchy3"/>
    <dgm:cxn modelId="{CB8D003B-724A-45C5-8876-A86D0D5D11DC}" type="presParOf" srcId="{5FB09A28-C659-4175-8C75-38D8ED22A763}" destId="{2272C603-1492-4C0D-823E-34CF77960166}" srcOrd="0" destOrd="0" presId="urn:microsoft.com/office/officeart/2005/8/layout/hierarchy3"/>
    <dgm:cxn modelId="{B6DA25BE-B044-4A36-A1AB-A38636F8C22C}" type="presParOf" srcId="{5FB09A28-C659-4175-8C75-38D8ED22A763}" destId="{17F9CE38-BF08-4E0D-A31A-897C8195931E}" srcOrd="1" destOrd="0" presId="urn:microsoft.com/office/officeart/2005/8/layout/hierarchy3"/>
    <dgm:cxn modelId="{DEA4F946-C19F-4C45-9A81-9314CF19588B}" type="presParOf" srcId="{5FB09A28-C659-4175-8C75-38D8ED22A763}" destId="{667BDDBA-1556-4FFC-BE04-03037F024BB7}" srcOrd="2" destOrd="0" presId="urn:microsoft.com/office/officeart/2005/8/layout/hierarchy3"/>
    <dgm:cxn modelId="{AD488821-28B2-446A-B765-A72A0470D3F7}" type="presParOf" srcId="{5FB09A28-C659-4175-8C75-38D8ED22A763}" destId="{64F63DF1-25FF-48E2-8C6B-76A6B597CEF8}" srcOrd="3" destOrd="0" presId="urn:microsoft.com/office/officeart/2005/8/layout/hierarchy3"/>
    <dgm:cxn modelId="{AEFB0D99-E300-4F52-A9F8-3BAB7982FC32}" type="presParOf" srcId="{F3737461-9792-489D-AF43-852D327D7A81}" destId="{11ED8B45-7B69-4EAA-8155-D3B3861BA0DF}" srcOrd="2" destOrd="0" presId="urn:microsoft.com/office/officeart/2005/8/layout/hierarchy3"/>
    <dgm:cxn modelId="{1C60DC2E-79C4-4257-BA1F-4AA53F739A89}" type="presParOf" srcId="{11ED8B45-7B69-4EAA-8155-D3B3861BA0DF}" destId="{38673071-7CA3-411B-AE05-019110798015}" srcOrd="0" destOrd="0" presId="urn:microsoft.com/office/officeart/2005/8/layout/hierarchy3"/>
    <dgm:cxn modelId="{0B6EDED5-7D8A-4508-B74A-42A273C9304B}" type="presParOf" srcId="{38673071-7CA3-411B-AE05-019110798015}" destId="{018198F3-B75F-41D5-ADCC-303191372ACD}" srcOrd="0" destOrd="0" presId="urn:microsoft.com/office/officeart/2005/8/layout/hierarchy3"/>
    <dgm:cxn modelId="{63EA49CA-CC11-40AB-9ADA-5686206DC701}" type="presParOf" srcId="{38673071-7CA3-411B-AE05-019110798015}" destId="{7BBC3885-32E3-4A1C-88FA-2395BD1D63C9}" srcOrd="1" destOrd="0" presId="urn:microsoft.com/office/officeart/2005/8/layout/hierarchy3"/>
    <dgm:cxn modelId="{8048C09B-3615-4E46-98AF-2E5A317CC699}" type="presParOf" srcId="{11ED8B45-7B69-4EAA-8155-D3B3861BA0DF}" destId="{8B4C8671-EFF5-4280-BDED-651D6A93000A}" srcOrd="1" destOrd="0" presId="urn:microsoft.com/office/officeart/2005/8/layout/hierarchy3"/>
    <dgm:cxn modelId="{9BD22769-66FA-44CA-9EC0-49E3A3B91881}" type="presParOf" srcId="{8B4C8671-EFF5-4280-BDED-651D6A93000A}" destId="{99F8A4EB-F150-4AF2-B4C2-4B72DE4F7A49}" srcOrd="0" destOrd="0" presId="urn:microsoft.com/office/officeart/2005/8/layout/hierarchy3"/>
    <dgm:cxn modelId="{ED3344C2-1229-4B74-AE15-A795A0E1ED73}" type="presParOf" srcId="{8B4C8671-EFF5-4280-BDED-651D6A93000A}" destId="{34FAB912-09EF-43AB-99FD-8477CA61B4F9}" srcOrd="1" destOrd="0" presId="urn:microsoft.com/office/officeart/2005/8/layout/hierarchy3"/>
    <dgm:cxn modelId="{21C22CCB-99F0-4FAE-A9AA-FB896DEB66D2}" type="presParOf" srcId="{F3737461-9792-489D-AF43-852D327D7A81}" destId="{2F8D6C30-058D-490F-B1AF-9FC292C5A7F5}" srcOrd="3" destOrd="0" presId="urn:microsoft.com/office/officeart/2005/8/layout/hierarchy3"/>
    <dgm:cxn modelId="{016DB89A-1FD8-4C4E-B155-F0C8D5CED5F7}" type="presParOf" srcId="{2F8D6C30-058D-490F-B1AF-9FC292C5A7F5}" destId="{D7043835-7086-4C64-AFDB-10F2A506EE97}" srcOrd="0" destOrd="0" presId="urn:microsoft.com/office/officeart/2005/8/layout/hierarchy3"/>
    <dgm:cxn modelId="{F674CE1E-3F52-4208-9E37-AD36F4F3F26E}" type="presParOf" srcId="{D7043835-7086-4C64-AFDB-10F2A506EE97}" destId="{0BFE4F2A-A60B-46C4-8041-F6D8B1DF6FEA}" srcOrd="0" destOrd="0" presId="urn:microsoft.com/office/officeart/2005/8/layout/hierarchy3"/>
    <dgm:cxn modelId="{E49787C5-99D1-4FCE-ABCB-1D34951E0B72}" type="presParOf" srcId="{D7043835-7086-4C64-AFDB-10F2A506EE97}" destId="{CA0F9FF6-30BD-496E-8EE7-8A6FC6F9EF7A}" srcOrd="1" destOrd="0" presId="urn:microsoft.com/office/officeart/2005/8/layout/hierarchy3"/>
    <dgm:cxn modelId="{3791F0B4-8122-4FCB-BDB2-F7DFF3A39CD1}" type="presParOf" srcId="{2F8D6C30-058D-490F-B1AF-9FC292C5A7F5}" destId="{9F3B1978-B00D-4A19-B053-5171D48B1832}" srcOrd="1" destOrd="0" presId="urn:microsoft.com/office/officeart/2005/8/layout/hierarchy3"/>
    <dgm:cxn modelId="{B0D242A0-D4E5-44B0-82F4-BB4830EB2FE5}" type="presParOf" srcId="{9F3B1978-B00D-4A19-B053-5171D48B1832}" destId="{B68CB27D-A0A6-49BE-84BE-2FCB6660C02D}" srcOrd="0" destOrd="0" presId="urn:microsoft.com/office/officeart/2005/8/layout/hierarchy3"/>
    <dgm:cxn modelId="{8081F2B9-A170-44AB-B8A3-716D1C2B023C}" type="presParOf" srcId="{9F3B1978-B00D-4A19-B053-5171D48B1832}" destId="{99CAB7C6-E8E2-42A5-8E4F-31FE328A20CA}" srcOrd="1" destOrd="0" presId="urn:microsoft.com/office/officeart/2005/8/layout/hierarchy3"/>
    <dgm:cxn modelId="{B027CF10-4651-48B2-8006-F23385A52ABC}" type="presParOf" srcId="{9F3B1978-B00D-4A19-B053-5171D48B1832}" destId="{42FDBFDB-1F3E-45E1-96B0-5EC2BD798C53}" srcOrd="2" destOrd="0" presId="urn:microsoft.com/office/officeart/2005/8/layout/hierarchy3"/>
    <dgm:cxn modelId="{4AB4BA07-63B2-48A7-9A1F-BC44EB8E290D}" type="presParOf" srcId="{9F3B1978-B00D-4A19-B053-5171D48B1832}" destId="{D87B5934-B0BB-483F-9996-A15ED241852E}" srcOrd="3" destOrd="0" presId="urn:microsoft.com/office/officeart/2005/8/layout/hierarchy3"/>
    <dgm:cxn modelId="{369BA216-8FD0-4BAE-9B1F-E748D7DC5AE0}" type="presParOf" srcId="{9F3B1978-B00D-4A19-B053-5171D48B1832}" destId="{239BD5A2-C4F1-4247-936B-DF8629C483EB}" srcOrd="4" destOrd="0" presId="urn:microsoft.com/office/officeart/2005/8/layout/hierarchy3"/>
    <dgm:cxn modelId="{5806069B-468D-4A80-AE3E-E601665F28A4}" type="presParOf" srcId="{9F3B1978-B00D-4A19-B053-5171D48B1832}" destId="{FCC89732-F048-4FCE-88EE-769BAA86371B}" srcOrd="5" destOrd="0" presId="urn:microsoft.com/office/officeart/2005/8/layout/hierarchy3"/>
    <dgm:cxn modelId="{6DC75F2B-E187-44B5-8ED5-ED9629617D02}" type="presParOf" srcId="{9F3B1978-B00D-4A19-B053-5171D48B1832}" destId="{A7F44D34-819D-4270-8FDC-A6EB6BE4DF43}" srcOrd="6" destOrd="0" presId="urn:microsoft.com/office/officeart/2005/8/layout/hierarchy3"/>
    <dgm:cxn modelId="{2FDB6453-B8D2-46EA-A385-F476B675614B}" type="presParOf" srcId="{9F3B1978-B00D-4A19-B053-5171D48B1832}" destId="{4E2A2498-2F66-4715-A6BC-5E90B2B9C991}" srcOrd="7" destOrd="0" presId="urn:microsoft.com/office/officeart/2005/8/layout/hierarchy3"/>
    <dgm:cxn modelId="{53A87605-789D-406A-854A-8117C886C29F}" type="presParOf" srcId="{F3737461-9792-489D-AF43-852D327D7A81}" destId="{E2499648-F359-4464-A968-1FAA589A1D1A}" srcOrd="4" destOrd="0" presId="urn:microsoft.com/office/officeart/2005/8/layout/hierarchy3"/>
    <dgm:cxn modelId="{3CBC86AA-4CB3-42B0-999A-D7122621CBC0}" type="presParOf" srcId="{E2499648-F359-4464-A968-1FAA589A1D1A}" destId="{E8D32A6D-7875-4244-B13C-6F25E93A7BDF}" srcOrd="0" destOrd="0" presId="urn:microsoft.com/office/officeart/2005/8/layout/hierarchy3"/>
    <dgm:cxn modelId="{BC9307B0-2E15-41E6-9ED3-9A4614590CB0}" type="presParOf" srcId="{E8D32A6D-7875-4244-B13C-6F25E93A7BDF}" destId="{B09A2198-163C-4CCC-B085-3DB21C1EF93C}" srcOrd="0" destOrd="0" presId="urn:microsoft.com/office/officeart/2005/8/layout/hierarchy3"/>
    <dgm:cxn modelId="{7F579B12-0E7C-484F-B02D-A4A921F877D4}" type="presParOf" srcId="{E8D32A6D-7875-4244-B13C-6F25E93A7BDF}" destId="{8A22C8FD-6CC7-4B7B-9012-09BAB32197BE}" srcOrd="1" destOrd="0" presId="urn:microsoft.com/office/officeart/2005/8/layout/hierarchy3"/>
    <dgm:cxn modelId="{5FCBE04C-1299-484E-ADF2-53CDB76A53C6}" type="presParOf" srcId="{E2499648-F359-4464-A968-1FAA589A1D1A}" destId="{FC3EB8EA-CC23-4DE3-A26B-535166ED7894}" srcOrd="1" destOrd="0" presId="urn:microsoft.com/office/officeart/2005/8/layout/hierarchy3"/>
    <dgm:cxn modelId="{DB4DA004-FD99-4847-A8D5-AD03E85A0FDB}" type="presParOf" srcId="{FC3EB8EA-CC23-4DE3-A26B-535166ED7894}" destId="{1262DA13-A249-491E-83E8-DC5A51C4CF8E}" srcOrd="0" destOrd="0" presId="urn:microsoft.com/office/officeart/2005/8/layout/hierarchy3"/>
    <dgm:cxn modelId="{0704614F-97B0-4B67-960E-165EC60735DD}" type="presParOf" srcId="{FC3EB8EA-CC23-4DE3-A26B-535166ED7894}" destId="{1BF62D2C-C362-455D-8EDC-AC83783035D6}" srcOrd="1" destOrd="0" presId="urn:microsoft.com/office/officeart/2005/8/layout/hierarchy3"/>
    <dgm:cxn modelId="{8B5F3BBC-B46E-43C0-978F-12A912CA8D5C}" type="presParOf" srcId="{F3737461-9792-489D-AF43-852D327D7A81}" destId="{4662CEB0-7119-484C-B010-ABB4738EC12E}" srcOrd="5" destOrd="0" presId="urn:microsoft.com/office/officeart/2005/8/layout/hierarchy3"/>
    <dgm:cxn modelId="{2929B60B-2B72-4553-BF3F-5E485665E2E6}" type="presParOf" srcId="{4662CEB0-7119-484C-B010-ABB4738EC12E}" destId="{83552D15-223F-4501-B080-AACF3DF65C6B}" srcOrd="0" destOrd="0" presId="urn:microsoft.com/office/officeart/2005/8/layout/hierarchy3"/>
    <dgm:cxn modelId="{19D31524-999C-4324-BA74-37048A1CDFF9}" type="presParOf" srcId="{83552D15-223F-4501-B080-AACF3DF65C6B}" destId="{5DEC5990-8C6D-4A6D-B893-3102047F6351}" srcOrd="0" destOrd="0" presId="urn:microsoft.com/office/officeart/2005/8/layout/hierarchy3"/>
    <dgm:cxn modelId="{161B0767-FDE1-4C1B-BA67-98505753C36F}" type="presParOf" srcId="{83552D15-223F-4501-B080-AACF3DF65C6B}" destId="{051D3FC4-1394-410B-B06D-D7865C772586}" srcOrd="1" destOrd="0" presId="urn:microsoft.com/office/officeart/2005/8/layout/hierarchy3"/>
    <dgm:cxn modelId="{B0E8F3F1-298A-4A63-80AF-A74B425AAEAE}" type="presParOf" srcId="{4662CEB0-7119-484C-B010-ABB4738EC12E}" destId="{22C31907-15CF-49E7-A7C8-11B8BC5BDE14}" srcOrd="1" destOrd="0" presId="urn:microsoft.com/office/officeart/2005/8/layout/hierarchy3"/>
    <dgm:cxn modelId="{F62C6B09-2699-464F-A1EE-813E794FB938}" type="presParOf" srcId="{22C31907-15CF-49E7-A7C8-11B8BC5BDE14}" destId="{8B2D1F3B-EADF-481F-96DA-381EEB43AAFA}" srcOrd="0" destOrd="0" presId="urn:microsoft.com/office/officeart/2005/8/layout/hierarchy3"/>
    <dgm:cxn modelId="{F179DE94-C7CA-4EF7-9B6F-9D6623624642}" type="presParOf" srcId="{22C31907-15CF-49E7-A7C8-11B8BC5BDE14}" destId="{C8CE48DC-A6F3-444C-A4CC-4033FCF8DD69}" srcOrd="1" destOrd="0" presId="urn:microsoft.com/office/officeart/2005/8/layout/hierarchy3"/>
    <dgm:cxn modelId="{9A730A64-4631-4C19-A4B2-42BC743A277A}" type="presParOf" srcId="{F3737461-9792-489D-AF43-852D327D7A81}" destId="{C7517853-DEC4-4672-89ED-D49CB952A837}" srcOrd="6" destOrd="0" presId="urn:microsoft.com/office/officeart/2005/8/layout/hierarchy3"/>
    <dgm:cxn modelId="{16DC65E3-FBD2-40DD-B1B2-F049101FF7EE}" type="presParOf" srcId="{C7517853-DEC4-4672-89ED-D49CB952A837}" destId="{257AD32F-FD45-4472-BFFF-0D944CE7DD16}" srcOrd="0" destOrd="0" presId="urn:microsoft.com/office/officeart/2005/8/layout/hierarchy3"/>
    <dgm:cxn modelId="{5CA7028B-8848-4B5F-BC2C-1D62710F0181}" type="presParOf" srcId="{257AD32F-FD45-4472-BFFF-0D944CE7DD16}" destId="{C55BE1AE-18D9-4415-AC7C-0698CEE5B790}" srcOrd="0" destOrd="0" presId="urn:microsoft.com/office/officeart/2005/8/layout/hierarchy3"/>
    <dgm:cxn modelId="{92441917-B3C8-4EA3-8AFB-B67A3768AB26}" type="presParOf" srcId="{257AD32F-FD45-4472-BFFF-0D944CE7DD16}" destId="{C6803FE7-FAE2-47A4-A893-E21E02BF7DAC}" srcOrd="1" destOrd="0" presId="urn:microsoft.com/office/officeart/2005/8/layout/hierarchy3"/>
    <dgm:cxn modelId="{AE97D70B-EA82-4540-BACE-C017550F3BEC}" type="presParOf" srcId="{C7517853-DEC4-4672-89ED-D49CB952A837}" destId="{256171AF-81CB-4083-A059-2946DB831053}" srcOrd="1" destOrd="0" presId="urn:microsoft.com/office/officeart/2005/8/layout/hierarchy3"/>
    <dgm:cxn modelId="{C93D4555-0B2F-4524-BB4D-5C6C3D8D543B}" type="presParOf" srcId="{256171AF-81CB-4083-A059-2946DB831053}" destId="{2D612477-0102-4D5D-9869-5EE28E436460}" srcOrd="0" destOrd="0" presId="urn:microsoft.com/office/officeart/2005/8/layout/hierarchy3"/>
    <dgm:cxn modelId="{92DBB028-49E8-4C9E-9BEB-F9F59A676288}" type="presParOf" srcId="{256171AF-81CB-4083-A059-2946DB831053}" destId="{D3185599-C955-46C7-BA43-BCBB1D55DBE8}" srcOrd="1" destOrd="0" presId="urn:microsoft.com/office/officeart/2005/8/layout/hierarchy3"/>
    <dgm:cxn modelId="{04EA2A1D-2F8F-4570-934F-8FE8842A5214}" type="presParOf" srcId="{F3737461-9792-489D-AF43-852D327D7A81}" destId="{BF4B1323-A758-44A2-B2F0-7FCB8C003534}" srcOrd="7" destOrd="0" presId="urn:microsoft.com/office/officeart/2005/8/layout/hierarchy3"/>
    <dgm:cxn modelId="{62DE47F9-EC0F-47FC-A03D-315DA2BFE9D6}" type="presParOf" srcId="{BF4B1323-A758-44A2-B2F0-7FCB8C003534}" destId="{45D17C04-3D81-428A-B959-2F55A7D965E8}" srcOrd="0" destOrd="0" presId="urn:microsoft.com/office/officeart/2005/8/layout/hierarchy3"/>
    <dgm:cxn modelId="{9A4EA87F-73FA-4AC1-9640-02EDDB9338CF}" type="presParOf" srcId="{45D17C04-3D81-428A-B959-2F55A7D965E8}" destId="{D6959B99-748D-4EF5-A7FA-49C7D5A27A42}" srcOrd="0" destOrd="0" presId="urn:microsoft.com/office/officeart/2005/8/layout/hierarchy3"/>
    <dgm:cxn modelId="{EB9796FF-E62A-4F4C-99CE-D71E804B7113}" type="presParOf" srcId="{45D17C04-3D81-428A-B959-2F55A7D965E8}" destId="{7D85F6BF-A581-4A3B-89E7-FE65EDDDF923}" srcOrd="1" destOrd="0" presId="urn:microsoft.com/office/officeart/2005/8/layout/hierarchy3"/>
    <dgm:cxn modelId="{7E2944F5-44CE-45C4-B229-4572EB10FEF4}" type="presParOf" srcId="{BF4B1323-A758-44A2-B2F0-7FCB8C003534}" destId="{0FE87550-D47A-4219-AD40-13E60923F198}" srcOrd="1" destOrd="0" presId="urn:microsoft.com/office/officeart/2005/8/layout/hierarchy3"/>
    <dgm:cxn modelId="{E50CB318-892A-49FD-B914-BD76755D8692}" type="presParOf" srcId="{0FE87550-D47A-4219-AD40-13E60923F198}" destId="{E72052C5-624A-468D-822E-7E785349C3F3}" srcOrd="0" destOrd="0" presId="urn:microsoft.com/office/officeart/2005/8/layout/hierarchy3"/>
    <dgm:cxn modelId="{9A8095A6-6196-4390-BE66-A3B67151311D}" type="presParOf" srcId="{0FE87550-D47A-4219-AD40-13E60923F198}" destId="{6F1045CC-E5E5-42FE-BC6F-24BE40AC1514}" srcOrd="1" destOrd="0" presId="urn:microsoft.com/office/officeart/2005/8/layout/hierarchy3"/>
    <dgm:cxn modelId="{F174F3CB-53C2-46AF-9B81-58D35E6B6A58}" type="presParOf" srcId="{0FE87550-D47A-4219-AD40-13E60923F198}" destId="{E8B83765-E8D8-48A6-8708-D868AEDFBBED}" srcOrd="2" destOrd="0" presId="urn:microsoft.com/office/officeart/2005/8/layout/hierarchy3"/>
    <dgm:cxn modelId="{76307C2B-F1F2-469E-AD2C-EED0AC617DD6}" type="presParOf" srcId="{0FE87550-D47A-4219-AD40-13E60923F198}" destId="{229690E6-6CB7-4C8F-852D-DBEF0F3E8A9C}" srcOrd="3" destOrd="0" presId="urn:microsoft.com/office/officeart/2005/8/layout/hierarchy3"/>
    <dgm:cxn modelId="{CE110D9A-292F-4BA7-A5F9-BC32A670A6AB}" type="presParOf" srcId="{0FE87550-D47A-4219-AD40-13E60923F198}" destId="{CA40E148-62B9-46C4-82FF-53A65DB0BFF3}" srcOrd="4" destOrd="0" presId="urn:microsoft.com/office/officeart/2005/8/layout/hierarchy3"/>
    <dgm:cxn modelId="{14710562-0C5C-4504-87D5-1E312FB35E09}" type="presParOf" srcId="{0FE87550-D47A-4219-AD40-13E60923F198}" destId="{53094462-ADBC-4EE8-8462-CB2DBBF789C9}" srcOrd="5" destOrd="0" presId="urn:microsoft.com/office/officeart/2005/8/layout/hierarchy3"/>
    <dgm:cxn modelId="{06E2BA57-0395-4C93-815E-8EA6AC00FB81}" type="presParOf" srcId="{F3737461-9792-489D-AF43-852D327D7A81}" destId="{9C84F0D7-86C9-4EBD-B31C-C308F583377E}" srcOrd="8" destOrd="0" presId="urn:microsoft.com/office/officeart/2005/8/layout/hierarchy3"/>
    <dgm:cxn modelId="{F00C5E04-AE9A-4C4F-9279-2BDDBE3A10B6}" type="presParOf" srcId="{9C84F0D7-86C9-4EBD-B31C-C308F583377E}" destId="{17320406-C196-4568-937A-14AD594C429F}" srcOrd="0" destOrd="0" presId="urn:microsoft.com/office/officeart/2005/8/layout/hierarchy3"/>
    <dgm:cxn modelId="{FD7F69D9-E45A-498C-9BAE-1F6C9EF522AC}" type="presParOf" srcId="{17320406-C196-4568-937A-14AD594C429F}" destId="{1EB7CCAE-938F-4CCA-91B5-01EFEF517F5E}" srcOrd="0" destOrd="0" presId="urn:microsoft.com/office/officeart/2005/8/layout/hierarchy3"/>
    <dgm:cxn modelId="{AA8BB9FF-08A2-48F5-92D3-8E1DD24FB267}" type="presParOf" srcId="{17320406-C196-4568-937A-14AD594C429F}" destId="{313AA78A-B2BB-45E2-95B3-FE8DAD19860B}" srcOrd="1" destOrd="0" presId="urn:microsoft.com/office/officeart/2005/8/layout/hierarchy3"/>
    <dgm:cxn modelId="{B3A2A719-16FA-49FC-83E4-E8E5DA83434C}" type="presParOf" srcId="{9C84F0D7-86C9-4EBD-B31C-C308F583377E}" destId="{A162C9D7-545E-4F66-9C5B-60E798D76D4E}" srcOrd="1" destOrd="0" presId="urn:microsoft.com/office/officeart/2005/8/layout/hierarchy3"/>
    <dgm:cxn modelId="{C18B4AC5-1278-46E0-A205-C51F2F5CB79C}" type="presParOf" srcId="{A162C9D7-545E-4F66-9C5B-60E798D76D4E}" destId="{B74B6E9E-E0E2-4D68-97F4-47C39CAE7837}" srcOrd="0" destOrd="0" presId="urn:microsoft.com/office/officeart/2005/8/layout/hierarchy3"/>
    <dgm:cxn modelId="{CEC62B6C-748D-4051-8333-E2A3928A49C3}" type="presParOf" srcId="{A162C9D7-545E-4F66-9C5B-60E798D76D4E}" destId="{626B0C4C-8A66-44BE-A191-DC5D4872BFB1}" srcOrd="1" destOrd="0" presId="urn:microsoft.com/office/officeart/2005/8/layout/hierarchy3"/>
    <dgm:cxn modelId="{7136A49B-CCB3-4BE8-8AA7-048CA93D9256}" type="presParOf" srcId="{A162C9D7-545E-4F66-9C5B-60E798D76D4E}" destId="{B16C4B6B-2EEB-4AAC-BFC3-75007665EF43}" srcOrd="2" destOrd="0" presId="urn:microsoft.com/office/officeart/2005/8/layout/hierarchy3"/>
    <dgm:cxn modelId="{2B1D11ED-84BF-4CF0-B96E-855902278194}" type="presParOf" srcId="{A162C9D7-545E-4F66-9C5B-60E798D76D4E}" destId="{2CC1269B-DF24-4302-8212-FFADB62A9529}" srcOrd="3" destOrd="0" presId="urn:microsoft.com/office/officeart/2005/8/layout/hierarchy3"/>
    <dgm:cxn modelId="{1EDEF59A-0A80-4AF9-A37F-800E1AEBB30A}" type="presParOf" srcId="{A162C9D7-545E-4F66-9C5B-60E798D76D4E}" destId="{6F424599-333D-47BA-B946-0E658B48EAB2}" srcOrd="4" destOrd="0" presId="urn:microsoft.com/office/officeart/2005/8/layout/hierarchy3"/>
    <dgm:cxn modelId="{8C0A8E57-39AC-48CB-9A77-4EF743A8403C}" type="presParOf" srcId="{A162C9D7-545E-4F66-9C5B-60E798D76D4E}" destId="{E524C211-B3B6-44EA-83D4-4C18C0173E9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CDE15-BAC1-4DD0-9005-401D1203C8A0}">
      <dsp:nvSpPr>
        <dsp:cNvPr id="0" name=""/>
        <dsp:cNvSpPr/>
      </dsp:nvSpPr>
      <dsp:spPr>
        <a:xfrm>
          <a:off x="20490" y="14835"/>
          <a:ext cx="1796434" cy="8982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latin typeface="+mn-lt"/>
              <a:ea typeface="Times New Roman" panose="02020603050405020304" pitchFamily="18" charset="0"/>
            </a:rPr>
            <a:t>Горизонт 2020 </a:t>
          </a:r>
          <a:br>
            <a:rPr lang="uk-UA" sz="1400" b="1" kern="1200" dirty="0">
              <a:latin typeface="+mn-lt"/>
              <a:ea typeface="Times New Roman" panose="02020603050405020304" pitchFamily="18" charset="0"/>
            </a:rPr>
          </a:br>
          <a:r>
            <a:rPr lang="uk-UA" sz="1400" b="1" kern="1200" dirty="0">
              <a:latin typeface="+mn-lt"/>
              <a:ea typeface="Times New Roman" panose="02020603050405020304" pitchFamily="18" charset="0"/>
            </a:rPr>
            <a:t>(</a:t>
          </a:r>
          <a:r>
            <a:rPr lang="uk-UA" sz="1400" b="1" kern="1200" dirty="0" err="1">
              <a:latin typeface="+mn-lt"/>
              <a:ea typeface="Times New Roman" panose="02020603050405020304" pitchFamily="18" charset="0"/>
            </a:rPr>
            <a:t>Horizon</a:t>
          </a:r>
          <a:r>
            <a:rPr lang="uk-UA" sz="1400" b="1" kern="1200" dirty="0">
              <a:latin typeface="+mn-lt"/>
              <a:ea typeface="Times New Roman" panose="02020603050405020304" pitchFamily="18" charset="0"/>
            </a:rPr>
            <a:t> 2020)</a:t>
          </a:r>
        </a:p>
      </dsp:txBody>
      <dsp:txXfrm>
        <a:off x="46798" y="41143"/>
        <a:ext cx="1743818" cy="845601"/>
      </dsp:txXfrm>
    </dsp:sp>
    <dsp:sp modelId="{594EFE96-15E2-4377-B057-2956DC3DD222}">
      <dsp:nvSpPr>
        <dsp:cNvPr id="0" name=""/>
        <dsp:cNvSpPr/>
      </dsp:nvSpPr>
      <dsp:spPr>
        <a:xfrm>
          <a:off x="200134" y="913052"/>
          <a:ext cx="161679" cy="1394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4581"/>
              </a:lnTo>
              <a:lnTo>
                <a:pt x="161679" y="13945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9E147-9B30-4794-89A0-E69596C50D2F}">
      <dsp:nvSpPr>
        <dsp:cNvPr id="0" name=""/>
        <dsp:cNvSpPr/>
      </dsp:nvSpPr>
      <dsp:spPr>
        <a:xfrm>
          <a:off x="361813" y="1125777"/>
          <a:ext cx="2130758" cy="23637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>
              <a:latin typeface="+mn-lt"/>
              <a:ea typeface="Times New Roman" panose="02020603050405020304" pitchFamily="18" charset="0"/>
            </a:rPr>
            <a:t>Робота колективу ДНУ «Розробка теоретичних основ створення надлегких ракет-носіїв з полімерних матеріалів» під керівництвом професора Миколи </a:t>
          </a:r>
          <a:r>
            <a:rPr lang="uk-UA" sz="1000" kern="1200" dirty="0" err="1">
              <a:latin typeface="+mn-lt"/>
              <a:ea typeface="Times New Roman" panose="02020603050405020304" pitchFamily="18" charset="0"/>
            </a:rPr>
            <a:t>Дроня</a:t>
          </a:r>
          <a:r>
            <a:rPr lang="uk-UA" sz="1000" kern="1200" dirty="0">
              <a:latin typeface="+mn-lt"/>
              <a:ea typeface="Times New Roman" panose="02020603050405020304" pitchFamily="18" charset="0"/>
            </a:rPr>
            <a:t> за підсумками конкурсного відбору отримала фінансування</a:t>
          </a:r>
          <a:endParaRPr lang="uk-UA" sz="1000" b="1" kern="1200" dirty="0">
            <a:latin typeface="+mn-lt"/>
            <a:ea typeface="Times New Roman" panose="02020603050405020304" pitchFamily="18" charset="0"/>
          </a:endParaRPr>
        </a:p>
      </dsp:txBody>
      <dsp:txXfrm>
        <a:off x="424221" y="1188185"/>
        <a:ext cx="2005942" cy="2238896"/>
      </dsp:txXfrm>
    </dsp:sp>
    <dsp:sp modelId="{62F697AA-81C4-4EED-910A-3718B11CD78F}">
      <dsp:nvSpPr>
        <dsp:cNvPr id="0" name=""/>
        <dsp:cNvSpPr/>
      </dsp:nvSpPr>
      <dsp:spPr>
        <a:xfrm>
          <a:off x="200134" y="913052"/>
          <a:ext cx="161679" cy="3064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4915"/>
              </a:lnTo>
              <a:lnTo>
                <a:pt x="161679" y="30649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F09E11-E369-41A7-A5BC-CACA339369C7}">
      <dsp:nvSpPr>
        <dsp:cNvPr id="0" name=""/>
        <dsp:cNvSpPr/>
      </dsp:nvSpPr>
      <dsp:spPr>
        <a:xfrm>
          <a:off x="361813" y="3714044"/>
          <a:ext cx="2167865" cy="5278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b="1" kern="1200" dirty="0">
              <a:latin typeface="+mn-lt"/>
              <a:ea typeface="Times New Roman" panose="02020603050405020304" pitchFamily="18" charset="0"/>
            </a:rPr>
            <a:t>2 млн. 100 тис. грн на 202</a:t>
          </a:r>
          <a:r>
            <a:rPr lang="en-US" sz="1000" b="1" kern="1200" dirty="0">
              <a:latin typeface="+mn-lt"/>
              <a:ea typeface="Times New Roman" panose="02020603050405020304" pitchFamily="18" charset="0"/>
            </a:rPr>
            <a:t>3</a:t>
          </a:r>
          <a:r>
            <a:rPr lang="uk-UA" sz="1000" b="1" kern="1200" dirty="0">
              <a:latin typeface="+mn-lt"/>
              <a:ea typeface="Times New Roman" panose="02020603050405020304" pitchFamily="18" charset="0"/>
            </a:rPr>
            <a:t>-202</a:t>
          </a:r>
          <a:r>
            <a:rPr lang="en-US" sz="1000" b="1" kern="1200" dirty="0">
              <a:latin typeface="+mn-lt"/>
              <a:ea typeface="Times New Roman" panose="02020603050405020304" pitchFamily="18" charset="0"/>
            </a:rPr>
            <a:t>4</a:t>
          </a:r>
          <a:r>
            <a:rPr lang="uk-UA" sz="1000" b="1" kern="1200" dirty="0">
              <a:latin typeface="+mn-lt"/>
              <a:ea typeface="Times New Roman" panose="02020603050405020304" pitchFamily="18" charset="0"/>
            </a:rPr>
            <a:t> рр.</a:t>
          </a:r>
        </a:p>
      </dsp:txBody>
      <dsp:txXfrm>
        <a:off x="377273" y="3729504"/>
        <a:ext cx="2136945" cy="496926"/>
      </dsp:txXfrm>
    </dsp:sp>
    <dsp:sp modelId="{2D3F5AAF-78C3-4852-8899-38A83A4F9B2C}">
      <dsp:nvSpPr>
        <dsp:cNvPr id="0" name=""/>
        <dsp:cNvSpPr/>
      </dsp:nvSpPr>
      <dsp:spPr>
        <a:xfrm>
          <a:off x="2592392" y="1191"/>
          <a:ext cx="1796434" cy="8982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i="0" kern="1200"/>
            <a:t>Національний фонд досліджень України</a:t>
          </a:r>
          <a:endParaRPr lang="ru-RU" sz="1400" b="1" kern="1200" dirty="0">
            <a:latin typeface="+mj-lt"/>
          </a:endParaRPr>
        </a:p>
      </dsp:txBody>
      <dsp:txXfrm>
        <a:off x="2618700" y="27499"/>
        <a:ext cx="1743818" cy="845601"/>
      </dsp:txXfrm>
    </dsp:sp>
    <dsp:sp modelId="{E14C06C6-3D6D-4842-A6E4-8686880C573F}">
      <dsp:nvSpPr>
        <dsp:cNvPr id="0" name=""/>
        <dsp:cNvSpPr/>
      </dsp:nvSpPr>
      <dsp:spPr>
        <a:xfrm>
          <a:off x="2772035" y="899408"/>
          <a:ext cx="206751" cy="1514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4403"/>
              </a:lnTo>
              <a:lnTo>
                <a:pt x="206751" y="15144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B1C5BF-308E-4025-A28E-B21F4233E6AC}">
      <dsp:nvSpPr>
        <dsp:cNvPr id="0" name=""/>
        <dsp:cNvSpPr/>
      </dsp:nvSpPr>
      <dsp:spPr>
        <a:xfrm>
          <a:off x="2978787" y="1125777"/>
          <a:ext cx="2457594" cy="25760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0" i="0" kern="1200" dirty="0" err="1">
              <a:latin typeface="+mn-lt"/>
            </a:rPr>
            <a:t>Науковий</a:t>
          </a:r>
          <a:r>
            <a:rPr lang="ru-RU" sz="1000" b="0" i="0" kern="1200" dirty="0">
              <a:latin typeface="+mn-lt"/>
            </a:rPr>
            <a:t> </a:t>
          </a:r>
          <a:r>
            <a:rPr lang="ru-RU" sz="1000" b="0" i="0" kern="1200" dirty="0" err="1">
              <a:latin typeface="+mn-lt"/>
            </a:rPr>
            <a:t>проєкт</a:t>
          </a:r>
          <a:r>
            <a:rPr lang="ru-RU" sz="1000" b="0" i="0" kern="1200" dirty="0">
              <a:latin typeface="+mn-lt"/>
            </a:rPr>
            <a:t> «</a:t>
          </a:r>
          <a:r>
            <a:rPr lang="uk-UA" sz="1000" b="0" i="0" kern="1200" dirty="0">
              <a:latin typeface="+mn-lt"/>
            </a:rPr>
            <a:t>Обґрунтування аеродинамічних і </a:t>
          </a:r>
          <a:r>
            <a:rPr lang="uk-UA" sz="1000" b="0" i="0" kern="1200" dirty="0" err="1">
              <a:latin typeface="+mn-lt"/>
            </a:rPr>
            <a:t>проєктних</a:t>
          </a:r>
          <a:r>
            <a:rPr lang="uk-UA" sz="1000" b="0" i="0" kern="1200" dirty="0">
              <a:latin typeface="+mn-lt"/>
            </a:rPr>
            <a:t> параметрів високошвидкісного надводного безпілотного апарату» під к</a:t>
          </a:r>
          <a:r>
            <a:rPr lang="ru-RU" sz="1000" b="0" i="0" kern="1200" dirty="0" err="1">
              <a:latin typeface="+mn-lt"/>
            </a:rPr>
            <a:t>ерівництвом</a:t>
          </a:r>
          <a:r>
            <a:rPr lang="ru-RU" sz="1000" b="0" i="0" kern="1200" dirty="0">
              <a:latin typeface="+mn-lt"/>
            </a:rPr>
            <a:t> </a:t>
          </a:r>
          <a:r>
            <a:rPr lang="ru-RU" sz="1000" b="0" i="0" kern="1200" dirty="0" err="1">
              <a:latin typeface="+mn-lt"/>
            </a:rPr>
            <a:t>професора</a:t>
          </a:r>
          <a:r>
            <a:rPr lang="ru-RU" sz="1000" b="0" i="0" kern="1200" dirty="0">
              <a:latin typeface="+mn-lt"/>
            </a:rPr>
            <a:t> </a:t>
          </a:r>
          <a:r>
            <a:rPr lang="ru-RU" sz="1000" b="0" i="0" kern="1200" dirty="0" err="1">
              <a:latin typeface="+mn-lt"/>
            </a:rPr>
            <a:t>Андрія</a:t>
          </a:r>
          <a:r>
            <a:rPr lang="ru-RU" sz="1000" b="0" i="0" kern="1200" dirty="0">
              <a:latin typeface="+mn-lt"/>
            </a:rPr>
            <a:t> </a:t>
          </a:r>
          <a:r>
            <a:rPr lang="ru-RU" sz="1000" b="0" i="0" kern="1200" dirty="0" err="1">
              <a:latin typeface="+mn-lt"/>
            </a:rPr>
            <a:t>Дреуса</a:t>
          </a:r>
          <a:r>
            <a:rPr lang="ru-RU" sz="1000" b="0" i="0" kern="1200" dirty="0">
              <a:latin typeface="+mn-lt"/>
            </a:rPr>
            <a:t> </a:t>
          </a:r>
          <a:r>
            <a:rPr lang="ru-RU" sz="1000" b="0" i="0" kern="1200" dirty="0" err="1">
              <a:latin typeface="+mn-lt"/>
            </a:rPr>
            <a:t>отримав</a:t>
          </a:r>
          <a:r>
            <a:rPr lang="ru-RU" sz="1000" b="0" i="0" kern="1200" dirty="0">
              <a:latin typeface="+mn-lt"/>
            </a:rPr>
            <a:t> </a:t>
          </a:r>
          <a:r>
            <a:rPr lang="ru-RU" sz="1000" b="0" i="0" kern="1200" dirty="0" err="1">
              <a:latin typeface="+mn-lt"/>
            </a:rPr>
            <a:t>фінансування</a:t>
          </a:r>
          <a:r>
            <a:rPr lang="uk-UA" sz="1000" b="0" i="0" kern="1200" dirty="0">
              <a:latin typeface="+mn-lt"/>
            </a:rPr>
            <a:t> </a:t>
          </a:r>
          <a:r>
            <a:rPr lang="ru-RU" sz="1000" b="0" i="0" kern="1200" dirty="0">
              <a:latin typeface="+mn-lt"/>
            </a:rPr>
            <a:t>у </a:t>
          </a:r>
          <a:r>
            <a:rPr lang="ru-RU" sz="1000" b="0" i="0" kern="1200" dirty="0" err="1">
              <a:latin typeface="+mn-lt"/>
            </a:rPr>
            <a:t>конкурсі</a:t>
          </a:r>
          <a:r>
            <a:rPr lang="ru-RU" sz="1000" b="0" i="0" kern="1200" dirty="0">
              <a:latin typeface="+mn-lt"/>
            </a:rPr>
            <a:t> «Наука для </a:t>
          </a:r>
          <a:r>
            <a:rPr lang="ru-RU" sz="1000" b="0" i="0" kern="1200" dirty="0" err="1">
              <a:latin typeface="+mn-lt"/>
            </a:rPr>
            <a:t>відбудови</a:t>
          </a:r>
          <a:r>
            <a:rPr lang="ru-RU" sz="1000" b="0" i="0" kern="1200" dirty="0">
              <a:latin typeface="+mn-lt"/>
            </a:rPr>
            <a:t> </a:t>
          </a:r>
          <a:r>
            <a:rPr lang="ru-RU" sz="1000" b="0" i="0" kern="1200" dirty="0" err="1">
              <a:latin typeface="+mn-lt"/>
            </a:rPr>
            <a:t>України</a:t>
          </a:r>
          <a:r>
            <a:rPr lang="ru-RU" sz="1000" b="0" i="0" kern="1200" dirty="0">
              <a:latin typeface="+mn-lt"/>
            </a:rPr>
            <a:t> у </a:t>
          </a:r>
          <a:r>
            <a:rPr lang="ru-RU" sz="1000" b="0" i="0" kern="1200" dirty="0" err="1">
              <a:latin typeface="+mn-lt"/>
            </a:rPr>
            <a:t>воєнний</a:t>
          </a:r>
          <a:r>
            <a:rPr lang="ru-RU" sz="1000" b="0" i="0" kern="1200" dirty="0">
              <a:latin typeface="+mn-lt"/>
            </a:rPr>
            <a:t> та </a:t>
          </a:r>
          <a:r>
            <a:rPr lang="ru-RU" sz="1000" b="0" i="0" kern="1200" dirty="0" err="1">
              <a:latin typeface="+mn-lt"/>
            </a:rPr>
            <a:t>повоєнний</a:t>
          </a:r>
          <a:r>
            <a:rPr lang="ru-RU" sz="1000" b="0" i="0" kern="1200" dirty="0">
              <a:latin typeface="+mn-lt"/>
            </a:rPr>
            <a:t> </a:t>
          </a:r>
          <a:r>
            <a:rPr lang="ru-RU" sz="1000" b="0" i="0" kern="1200" dirty="0" err="1">
              <a:latin typeface="+mn-lt"/>
            </a:rPr>
            <a:t>періоди</a:t>
          </a:r>
          <a:r>
            <a:rPr lang="ru-RU" sz="1000" b="0" i="0" kern="1200" dirty="0">
              <a:latin typeface="+mn-lt"/>
            </a:rPr>
            <a:t>». </a:t>
          </a:r>
          <a:endParaRPr lang="ru-RU" sz="1000" b="0" kern="1200" dirty="0">
            <a:latin typeface="+mn-lt"/>
          </a:endParaRPr>
        </a:p>
      </dsp:txBody>
      <dsp:txXfrm>
        <a:off x="3050767" y="1197757"/>
        <a:ext cx="2313634" cy="2432109"/>
      </dsp:txXfrm>
    </dsp:sp>
    <dsp:sp modelId="{99296A43-577F-45FB-B9D1-5011F1B3D089}">
      <dsp:nvSpPr>
        <dsp:cNvPr id="0" name=""/>
        <dsp:cNvSpPr/>
      </dsp:nvSpPr>
      <dsp:spPr>
        <a:xfrm>
          <a:off x="2772035" y="899408"/>
          <a:ext cx="206751" cy="3276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6274"/>
              </a:lnTo>
              <a:lnTo>
                <a:pt x="206751" y="32762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57AFC-A422-40F3-AA1E-2C39500B47FF}">
      <dsp:nvSpPr>
        <dsp:cNvPr id="0" name=""/>
        <dsp:cNvSpPr/>
      </dsp:nvSpPr>
      <dsp:spPr>
        <a:xfrm>
          <a:off x="2978787" y="3926400"/>
          <a:ext cx="2468444" cy="498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kern="1200" dirty="0">
              <a:latin typeface="+mn-lt"/>
            </a:rPr>
            <a:t>3 млн. 415 тис. </a:t>
          </a:r>
          <a:r>
            <a:rPr lang="ru-RU" sz="1000" b="1" kern="1200" dirty="0" err="1">
              <a:latin typeface="+mn-lt"/>
            </a:rPr>
            <a:t>грн</a:t>
          </a:r>
          <a:r>
            <a:rPr lang="ru-RU" sz="1000" b="1" kern="1200" dirty="0">
              <a:latin typeface="+mn-lt"/>
            </a:rPr>
            <a:t> на 2023-2024 </a:t>
          </a:r>
          <a:r>
            <a:rPr lang="ru-RU" sz="1000" b="1" kern="1200" dirty="0" err="1">
              <a:latin typeface="+mn-lt"/>
            </a:rPr>
            <a:t>рр</a:t>
          </a:r>
          <a:r>
            <a:rPr lang="ru-RU" sz="1000" b="1" kern="1200" dirty="0">
              <a:latin typeface="+mn-lt"/>
            </a:rPr>
            <a:t>.;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000" b="1" kern="1200" dirty="0"/>
            <a:t>у 2023 році – 928,95 тис. грн</a:t>
          </a:r>
          <a:endParaRPr lang="ru-RU" sz="1000" b="1" kern="1200" dirty="0">
            <a:latin typeface="+mn-lt"/>
          </a:endParaRPr>
        </a:p>
      </dsp:txBody>
      <dsp:txXfrm>
        <a:off x="2993389" y="3941002"/>
        <a:ext cx="2439240" cy="469360"/>
      </dsp:txXfrm>
    </dsp:sp>
    <dsp:sp modelId="{11649971-1FF0-4ADF-BF00-DD37BB852FBF}">
      <dsp:nvSpPr>
        <dsp:cNvPr id="0" name=""/>
        <dsp:cNvSpPr/>
      </dsp:nvSpPr>
      <dsp:spPr>
        <a:xfrm>
          <a:off x="5511224" y="3005"/>
          <a:ext cx="1925580" cy="8982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57150" lvl="1" indent="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400" b="1" kern="1200" dirty="0"/>
            <a:t>Фонд </a:t>
          </a:r>
          <a:r>
            <a:rPr lang="uk-UA" sz="1400" b="1" kern="1200" dirty="0" err="1"/>
            <a:t>Сімонса</a:t>
          </a:r>
          <a:r>
            <a:rPr lang="uk-UA" sz="1400" b="1" kern="1200" dirty="0"/>
            <a:t> </a:t>
          </a:r>
          <a:br>
            <a:rPr lang="uk-UA" sz="1400" b="1" kern="1200" dirty="0"/>
          </a:br>
          <a:r>
            <a:rPr lang="uk-UA" sz="1400" b="1" kern="1200" dirty="0"/>
            <a:t>(</a:t>
          </a:r>
          <a:r>
            <a:rPr lang="uk-UA" sz="1400" b="1" kern="1200" dirty="0" err="1"/>
            <a:t>Simons</a:t>
          </a:r>
          <a:r>
            <a:rPr lang="uk-UA" sz="1400" b="1" kern="1200" dirty="0"/>
            <a:t> </a:t>
          </a:r>
          <a:r>
            <a:rPr lang="uk-UA" sz="1400" b="1" kern="1200" dirty="0" err="1"/>
            <a:t>Foundation</a:t>
          </a:r>
          <a:r>
            <a:rPr lang="uk-UA" sz="1400" b="1" kern="1200" dirty="0"/>
            <a:t>)</a:t>
          </a:r>
          <a:endParaRPr lang="ru-RU" sz="1400" b="1" kern="1200" dirty="0">
            <a:latin typeface="+mn-lt"/>
          </a:endParaRPr>
        </a:p>
      </dsp:txBody>
      <dsp:txXfrm>
        <a:off x="5537532" y="29313"/>
        <a:ext cx="1872964" cy="845601"/>
      </dsp:txXfrm>
    </dsp:sp>
    <dsp:sp modelId="{91E9531F-E60A-4AA0-AD27-27C389A45100}">
      <dsp:nvSpPr>
        <dsp:cNvPr id="0" name=""/>
        <dsp:cNvSpPr/>
      </dsp:nvSpPr>
      <dsp:spPr>
        <a:xfrm>
          <a:off x="5703782" y="901222"/>
          <a:ext cx="192558" cy="1311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1608"/>
              </a:lnTo>
              <a:lnTo>
                <a:pt x="192558" y="1311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9D608-CBD0-41BF-B7BC-2459FA3DC002}">
      <dsp:nvSpPr>
        <dsp:cNvPr id="0" name=""/>
        <dsp:cNvSpPr/>
      </dsp:nvSpPr>
      <dsp:spPr>
        <a:xfrm>
          <a:off x="5896340" y="1125777"/>
          <a:ext cx="2532699" cy="2174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000" b="0" i="0" kern="1200" dirty="0">
              <a:latin typeface="Calibri" panose="020F0502020204030204"/>
              <a:ea typeface="+mn-ea"/>
              <a:cs typeface="+mn-cs"/>
            </a:rPr>
            <a:t>«</a:t>
          </a:r>
          <a:r>
            <a:rPr lang="uk-UA" sz="1000" kern="1200" dirty="0">
              <a:latin typeface="Calibri" panose="020F0502020204030204"/>
              <a:ea typeface="Times New Roman" panose="02020603050405020304" pitchFamily="18" charset="0"/>
              <a:cs typeface="+mn-cs"/>
            </a:rPr>
            <a:t>Президентські субсидії на підтримку України» («</a:t>
          </a:r>
          <a:r>
            <a:rPr lang="uk-UA" sz="1000" kern="1200" dirty="0" err="1">
              <a:latin typeface="Calibri" panose="020F0502020204030204"/>
              <a:ea typeface="Times New Roman" panose="02020603050405020304" pitchFamily="18" charset="0"/>
              <a:cs typeface="+mn-cs"/>
            </a:rPr>
            <a:t>Presidential</a:t>
          </a:r>
          <a:r>
            <a:rPr lang="uk-UA" sz="1000" kern="1200" dirty="0">
              <a:latin typeface="Calibri" panose="020F0502020204030204"/>
              <a:ea typeface="Times New Roman" panose="02020603050405020304" pitchFamily="18" charset="0"/>
              <a:cs typeface="+mn-cs"/>
            </a:rPr>
            <a:t> </a:t>
          </a:r>
          <a:r>
            <a:rPr lang="uk-UA" sz="1000" kern="1200" dirty="0" err="1">
              <a:latin typeface="Calibri" panose="020F0502020204030204"/>
              <a:ea typeface="Times New Roman" panose="02020603050405020304" pitchFamily="18" charset="0"/>
              <a:cs typeface="+mn-cs"/>
            </a:rPr>
            <a:t>Discretionary-Ukraine</a:t>
          </a:r>
          <a:r>
            <a:rPr lang="uk-UA" sz="1000" kern="1200" dirty="0">
              <a:latin typeface="Calibri" panose="020F0502020204030204"/>
              <a:ea typeface="Times New Roman" panose="02020603050405020304" pitchFamily="18" charset="0"/>
              <a:cs typeface="+mn-cs"/>
            </a:rPr>
            <a:t> </a:t>
          </a:r>
          <a:r>
            <a:rPr lang="uk-UA" sz="1000" kern="1200" dirty="0" err="1">
              <a:latin typeface="Calibri" panose="020F0502020204030204"/>
              <a:ea typeface="Times New Roman" panose="02020603050405020304" pitchFamily="18" charset="0"/>
              <a:cs typeface="+mn-cs"/>
            </a:rPr>
            <a:t>Support</a:t>
          </a:r>
          <a:r>
            <a:rPr lang="uk-UA" sz="1000" kern="1200" dirty="0">
              <a:latin typeface="Calibri" panose="020F0502020204030204"/>
              <a:ea typeface="Times New Roman" panose="02020603050405020304" pitchFamily="18" charset="0"/>
              <a:cs typeface="+mn-cs"/>
            </a:rPr>
            <a:t> </a:t>
          </a:r>
          <a:r>
            <a:rPr lang="uk-UA" sz="1000" kern="1200" dirty="0" err="1">
              <a:latin typeface="Calibri" panose="020F0502020204030204"/>
              <a:ea typeface="Times New Roman" panose="02020603050405020304" pitchFamily="18" charset="0"/>
              <a:cs typeface="+mn-cs"/>
            </a:rPr>
            <a:t>Grants</a:t>
          </a:r>
          <a:r>
            <a:rPr lang="uk-UA" sz="1000" kern="1200" dirty="0">
              <a:latin typeface="Calibri" panose="020F0502020204030204"/>
              <a:ea typeface="Times New Roman" panose="02020603050405020304" pitchFamily="18" charset="0"/>
              <a:cs typeface="+mn-cs"/>
            </a:rPr>
            <a:t>») - підтримка провідних вчених і аспірантів ДНУ</a:t>
          </a:r>
          <a:endParaRPr lang="ru-RU" sz="1000" kern="1200" dirty="0">
            <a:latin typeface="Calibri" panose="020F0502020204030204"/>
            <a:ea typeface="Times New Roman" panose="02020603050405020304" pitchFamily="18" charset="0"/>
            <a:cs typeface="+mn-cs"/>
          </a:endParaRPr>
        </a:p>
      </dsp:txBody>
      <dsp:txXfrm>
        <a:off x="5960017" y="1189454"/>
        <a:ext cx="2405345" cy="2046754"/>
      </dsp:txXfrm>
    </dsp:sp>
    <dsp:sp modelId="{01A61DF0-476E-4296-9E2E-5FA341FF7FB3}">
      <dsp:nvSpPr>
        <dsp:cNvPr id="0" name=""/>
        <dsp:cNvSpPr/>
      </dsp:nvSpPr>
      <dsp:spPr>
        <a:xfrm>
          <a:off x="5703782" y="901222"/>
          <a:ext cx="192558" cy="3011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1691"/>
              </a:lnTo>
              <a:lnTo>
                <a:pt x="192558" y="30116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3B4AB-EDED-44DC-B121-B5E9408ACBF4}">
      <dsp:nvSpPr>
        <dsp:cNvPr id="0" name=""/>
        <dsp:cNvSpPr/>
      </dsp:nvSpPr>
      <dsp:spPr>
        <a:xfrm>
          <a:off x="5896340" y="3524439"/>
          <a:ext cx="2592944" cy="776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000" b="1" kern="1200" dirty="0">
              <a:latin typeface="Calibri" panose="020F0502020204030204"/>
              <a:ea typeface="+mn-ea"/>
              <a:cs typeface="+mn-cs"/>
            </a:rPr>
            <a:t>115,20 тис. доларів США (з яких 96,0 тис. – на виплату стипендій та 20% – 19,2 тис. на непрямі витрати)</a:t>
          </a:r>
          <a:endParaRPr lang="ru-RU" sz="1000" kern="1200" dirty="0">
            <a:latin typeface="Calibri" panose="020F0502020204030204"/>
            <a:ea typeface="Times New Roman" panose="02020603050405020304" pitchFamily="18" charset="0"/>
            <a:cs typeface="+mn-cs"/>
          </a:endParaRPr>
        </a:p>
      </dsp:txBody>
      <dsp:txXfrm>
        <a:off x="5919096" y="3547195"/>
        <a:ext cx="2547432" cy="731436"/>
      </dsp:txXfrm>
    </dsp:sp>
    <dsp:sp modelId="{E34412ED-14C3-4878-943C-8F91AF23CF3F}">
      <dsp:nvSpPr>
        <dsp:cNvPr id="0" name=""/>
        <dsp:cNvSpPr/>
      </dsp:nvSpPr>
      <dsp:spPr>
        <a:xfrm>
          <a:off x="8410630" y="3005"/>
          <a:ext cx="2337592" cy="8982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b="1" kern="1200" dirty="0" err="1"/>
            <a:t>Проєкт</a:t>
          </a:r>
          <a:r>
            <a:rPr lang="uk-UA" sz="1400" b="1" kern="1200" dirty="0"/>
            <a:t> «Акваріум</a:t>
          </a:r>
          <a:r>
            <a:rPr lang="uk-UA" sz="1400" b="1" kern="1200"/>
            <a:t>» </a:t>
          </a:r>
          <a:br>
            <a:rPr lang="uk-UA" sz="1400" b="1" kern="1200"/>
          </a:br>
          <a:r>
            <a:rPr lang="uk-UA" sz="1400" b="1" kern="1200"/>
            <a:t>(</a:t>
          </a:r>
          <a:r>
            <a:rPr lang="uk-UA" sz="1400" b="1" kern="1200" dirty="0"/>
            <a:t>Project «</a:t>
          </a:r>
          <a:r>
            <a:rPr lang="uk-UA" sz="1400" b="1" kern="1200" dirty="0" err="1"/>
            <a:t>The</a:t>
          </a:r>
          <a:r>
            <a:rPr lang="uk-UA" sz="1400" b="1" kern="1200" dirty="0"/>
            <a:t> </a:t>
          </a:r>
          <a:r>
            <a:rPr lang="uk-UA" sz="1400" b="1" kern="1200" dirty="0" err="1"/>
            <a:t>Aquarium</a:t>
          </a:r>
          <a:r>
            <a:rPr lang="uk-UA" sz="1400" b="1" kern="1200" dirty="0"/>
            <a:t>») </a:t>
          </a:r>
          <a:endParaRPr lang="ru-RU" sz="1400" b="1" i="0" kern="1200" dirty="0">
            <a:latin typeface="Calibri" panose="020F0502020204030204"/>
            <a:ea typeface="+mn-ea"/>
            <a:cs typeface="+mn-cs"/>
          </a:endParaRPr>
        </a:p>
      </dsp:txBody>
      <dsp:txXfrm>
        <a:off x="8436938" y="29313"/>
        <a:ext cx="2284976" cy="845601"/>
      </dsp:txXfrm>
    </dsp:sp>
    <dsp:sp modelId="{A7296D89-CE17-45A1-87F0-54D166D19A46}">
      <dsp:nvSpPr>
        <dsp:cNvPr id="0" name=""/>
        <dsp:cNvSpPr/>
      </dsp:nvSpPr>
      <dsp:spPr>
        <a:xfrm>
          <a:off x="8644389" y="901222"/>
          <a:ext cx="233759" cy="790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77"/>
              </a:lnTo>
              <a:lnTo>
                <a:pt x="233759" y="7907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69DB9-AC2E-46BD-A5D8-B7906360FFB5}">
      <dsp:nvSpPr>
        <dsp:cNvPr id="0" name=""/>
        <dsp:cNvSpPr/>
      </dsp:nvSpPr>
      <dsp:spPr>
        <a:xfrm>
          <a:off x="8878149" y="1125777"/>
          <a:ext cx="2268106" cy="1132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000" kern="1200" dirty="0"/>
            <a:t>Фінансовий грант від </a:t>
          </a:r>
          <a:r>
            <a:rPr lang="uk-UA" sz="1000" kern="1200" dirty="0" err="1"/>
            <a:t>Oak</a:t>
          </a:r>
          <a:r>
            <a:rPr lang="uk-UA" sz="1000" kern="1200" dirty="0"/>
            <a:t> </a:t>
          </a:r>
          <a:r>
            <a:rPr lang="uk-UA" sz="1000" kern="1200" dirty="0" err="1"/>
            <a:t>Foundation</a:t>
          </a:r>
          <a:r>
            <a:rPr lang="uk-UA" sz="1000" kern="1200" dirty="0"/>
            <a:t> (</a:t>
          </a:r>
          <a:r>
            <a:rPr lang="uk-UA" sz="1000" kern="1200" dirty="0" err="1"/>
            <a:t>Oak</a:t>
          </a:r>
          <a:r>
            <a:rPr lang="uk-UA" sz="1000" kern="1200" dirty="0"/>
            <a:t> </a:t>
          </a:r>
          <a:r>
            <a:rPr lang="uk-UA" sz="1000" kern="1200" dirty="0" err="1"/>
            <a:t>Foundation</a:t>
          </a:r>
          <a:r>
            <a:rPr lang="uk-UA" sz="1000" kern="1200" dirty="0"/>
            <a:t> </a:t>
          </a:r>
          <a:r>
            <a:rPr lang="uk-UA" sz="1000" kern="1200" dirty="0" err="1"/>
            <a:t>Grant</a:t>
          </a:r>
          <a:r>
            <a:rPr lang="uk-UA" sz="1000" kern="1200" dirty="0"/>
            <a:t> </a:t>
          </a:r>
          <a:r>
            <a:rPr lang="uk-UA" sz="1000" kern="1200" dirty="0" err="1"/>
            <a:t>Number</a:t>
          </a:r>
          <a:r>
            <a:rPr lang="uk-UA" sz="1000" kern="1200" dirty="0"/>
            <a:t>: </a:t>
          </a:r>
          <a:br>
            <a:rPr lang="uk-UA" sz="1000" kern="1200" dirty="0"/>
          </a:br>
          <a:r>
            <a:rPr lang="uk-UA" sz="1000" kern="1200" dirty="0"/>
            <a:t>OCAY-23-051)»</a:t>
          </a:r>
          <a:endParaRPr lang="ru-RU" sz="1000" b="0" i="0" kern="1200" dirty="0">
            <a:latin typeface="Calibri" panose="020F0502020204030204"/>
            <a:ea typeface="+mn-ea"/>
            <a:cs typeface="+mn-cs"/>
          </a:endParaRPr>
        </a:p>
      </dsp:txBody>
      <dsp:txXfrm>
        <a:off x="8911317" y="1158945"/>
        <a:ext cx="2201770" cy="1066109"/>
      </dsp:txXfrm>
    </dsp:sp>
    <dsp:sp modelId="{672CE2C7-9331-422C-B16B-CD5D91FBF77B}">
      <dsp:nvSpPr>
        <dsp:cNvPr id="0" name=""/>
        <dsp:cNvSpPr/>
      </dsp:nvSpPr>
      <dsp:spPr>
        <a:xfrm>
          <a:off x="8644389" y="901222"/>
          <a:ext cx="233759" cy="1802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2403"/>
              </a:lnTo>
              <a:lnTo>
                <a:pt x="233759" y="18024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E6354-7356-4413-9DCE-BA902CEC0425}">
      <dsp:nvSpPr>
        <dsp:cNvPr id="0" name=""/>
        <dsp:cNvSpPr/>
      </dsp:nvSpPr>
      <dsp:spPr>
        <a:xfrm>
          <a:off x="8878149" y="2482777"/>
          <a:ext cx="2030330" cy="441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000" b="1" kern="1200" dirty="0"/>
            <a:t>274,3 тис. грн. (7,500 USD)</a:t>
          </a:r>
          <a:endParaRPr lang="ru-RU" sz="1000" b="1" i="0" kern="1200" dirty="0">
            <a:latin typeface="Calibri" panose="020F0502020204030204"/>
            <a:ea typeface="+mn-ea"/>
            <a:cs typeface="+mn-cs"/>
          </a:endParaRPr>
        </a:p>
      </dsp:txBody>
      <dsp:txXfrm>
        <a:off x="8891086" y="2495714"/>
        <a:ext cx="2004456" cy="4158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79CF9-6531-44C4-9761-34C0E1B55097}">
      <dsp:nvSpPr>
        <dsp:cNvPr id="0" name=""/>
        <dsp:cNvSpPr/>
      </dsp:nvSpPr>
      <dsp:spPr>
        <a:xfrm>
          <a:off x="0" y="1528005"/>
          <a:ext cx="771092" cy="385546"/>
        </a:xfrm>
        <a:prstGeom prst="roundRect">
          <a:avLst>
            <a:gd name="adj" fmla="val 10000"/>
          </a:avLst>
        </a:prstGeom>
        <a:solidFill>
          <a:srgbClr val="2F1F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22</a:t>
          </a:r>
          <a:endParaRPr lang="ru-RU" sz="2200" kern="1200" dirty="0"/>
        </a:p>
      </dsp:txBody>
      <dsp:txXfrm>
        <a:off x="11292" y="1539297"/>
        <a:ext cx="748508" cy="362962"/>
      </dsp:txXfrm>
    </dsp:sp>
    <dsp:sp modelId="{60B87A57-C480-4AD8-BE1B-AFFA43AD27F1}">
      <dsp:nvSpPr>
        <dsp:cNvPr id="0" name=""/>
        <dsp:cNvSpPr/>
      </dsp:nvSpPr>
      <dsp:spPr>
        <a:xfrm>
          <a:off x="7637" y="1913551"/>
          <a:ext cx="91440" cy="225336"/>
        </a:xfrm>
        <a:custGeom>
          <a:avLst/>
          <a:gdLst/>
          <a:ahLst/>
          <a:cxnLst/>
          <a:rect l="0" t="0" r="0" b="0"/>
          <a:pathLst>
            <a:path>
              <a:moveTo>
                <a:pt x="69471" y="0"/>
              </a:moveTo>
              <a:lnTo>
                <a:pt x="45720" y="2253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A57276-E0CE-45F8-B024-DED34E46D8C7}">
      <dsp:nvSpPr>
        <dsp:cNvPr id="0" name=""/>
        <dsp:cNvSpPr/>
      </dsp:nvSpPr>
      <dsp:spPr>
        <a:xfrm>
          <a:off x="53357" y="1981566"/>
          <a:ext cx="706814" cy="314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 dirty="0"/>
            <a:t>Зірка С.Є. (ФТФ)</a:t>
          </a:r>
          <a:endParaRPr lang="ru-RU" sz="900" kern="1200" dirty="0"/>
        </a:p>
      </dsp:txBody>
      <dsp:txXfrm>
        <a:off x="62573" y="1990782"/>
        <a:ext cx="688382" cy="296212"/>
      </dsp:txXfrm>
    </dsp:sp>
    <dsp:sp modelId="{B668F835-2C66-4D17-A08A-D53CED395C6A}">
      <dsp:nvSpPr>
        <dsp:cNvPr id="0" name=""/>
        <dsp:cNvSpPr/>
      </dsp:nvSpPr>
      <dsp:spPr>
        <a:xfrm>
          <a:off x="846196" y="1550182"/>
          <a:ext cx="771092" cy="385546"/>
        </a:xfrm>
        <a:prstGeom prst="roundRect">
          <a:avLst>
            <a:gd name="adj" fmla="val 10000"/>
          </a:avLst>
        </a:prstGeom>
        <a:solidFill>
          <a:srgbClr val="2F1F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19</a:t>
          </a:r>
          <a:endParaRPr lang="ru-RU" sz="2200" kern="1200" dirty="0"/>
        </a:p>
      </dsp:txBody>
      <dsp:txXfrm>
        <a:off x="857488" y="1561474"/>
        <a:ext cx="748508" cy="362962"/>
      </dsp:txXfrm>
    </dsp:sp>
    <dsp:sp modelId="{2272C603-1492-4C0D-823E-34CF77960166}">
      <dsp:nvSpPr>
        <dsp:cNvPr id="0" name=""/>
        <dsp:cNvSpPr/>
      </dsp:nvSpPr>
      <dsp:spPr>
        <a:xfrm>
          <a:off x="877585" y="1935728"/>
          <a:ext cx="91440" cy="2866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688"/>
              </a:lnTo>
              <a:lnTo>
                <a:pt x="68345" y="2866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F9CE38-BF08-4E0D-A31A-897C8195931E}">
      <dsp:nvSpPr>
        <dsp:cNvPr id="0" name=""/>
        <dsp:cNvSpPr/>
      </dsp:nvSpPr>
      <dsp:spPr>
        <a:xfrm>
          <a:off x="945930" y="2029643"/>
          <a:ext cx="743727" cy="385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 dirty="0"/>
            <a:t>Лобода В.В. (ММФ)</a:t>
          </a:r>
          <a:endParaRPr lang="ru-RU" sz="900" kern="1200" dirty="0"/>
        </a:p>
      </dsp:txBody>
      <dsp:txXfrm>
        <a:off x="957222" y="2040935"/>
        <a:ext cx="721143" cy="362962"/>
      </dsp:txXfrm>
    </dsp:sp>
    <dsp:sp modelId="{667BDDBA-1556-4FFC-BE04-03037F024BB7}">
      <dsp:nvSpPr>
        <dsp:cNvPr id="0" name=""/>
        <dsp:cNvSpPr/>
      </dsp:nvSpPr>
      <dsp:spPr>
        <a:xfrm>
          <a:off x="877585" y="1935728"/>
          <a:ext cx="91440" cy="7443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4347"/>
              </a:lnTo>
              <a:lnTo>
                <a:pt x="87166" y="7443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F63DF1-25FF-48E2-8C6B-76A6B597CEF8}">
      <dsp:nvSpPr>
        <dsp:cNvPr id="0" name=""/>
        <dsp:cNvSpPr/>
      </dsp:nvSpPr>
      <dsp:spPr>
        <a:xfrm>
          <a:off x="964751" y="2487302"/>
          <a:ext cx="742241" cy="385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 dirty="0" err="1"/>
            <a:t>Бригадиренко</a:t>
          </a:r>
          <a:r>
            <a:rPr lang="uk-UA" sz="800" kern="1200" dirty="0"/>
            <a:t> В.В. (БЕФ)</a:t>
          </a:r>
          <a:endParaRPr lang="ru-RU" sz="800" kern="1200" dirty="0"/>
        </a:p>
      </dsp:txBody>
      <dsp:txXfrm>
        <a:off x="976043" y="2498594"/>
        <a:ext cx="719657" cy="362962"/>
      </dsp:txXfrm>
    </dsp:sp>
    <dsp:sp modelId="{018198F3-B75F-41D5-ADCC-303191372ACD}">
      <dsp:nvSpPr>
        <dsp:cNvPr id="0" name=""/>
        <dsp:cNvSpPr/>
      </dsp:nvSpPr>
      <dsp:spPr>
        <a:xfrm>
          <a:off x="1720646" y="1542880"/>
          <a:ext cx="771092" cy="385546"/>
        </a:xfrm>
        <a:prstGeom prst="roundRect">
          <a:avLst>
            <a:gd name="adj" fmla="val 10000"/>
          </a:avLst>
        </a:prstGeom>
        <a:solidFill>
          <a:srgbClr val="2F1F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16</a:t>
          </a:r>
          <a:endParaRPr lang="ru-RU" sz="2200" kern="1200" dirty="0"/>
        </a:p>
      </dsp:txBody>
      <dsp:txXfrm>
        <a:off x="1731938" y="1554172"/>
        <a:ext cx="748508" cy="362962"/>
      </dsp:txXfrm>
    </dsp:sp>
    <dsp:sp modelId="{99F8A4EB-F150-4AF2-B4C2-4B72DE4F7A49}">
      <dsp:nvSpPr>
        <dsp:cNvPr id="0" name=""/>
        <dsp:cNvSpPr/>
      </dsp:nvSpPr>
      <dsp:spPr>
        <a:xfrm>
          <a:off x="1718463" y="1928426"/>
          <a:ext cx="91440" cy="228952"/>
        </a:xfrm>
        <a:custGeom>
          <a:avLst/>
          <a:gdLst/>
          <a:ahLst/>
          <a:cxnLst/>
          <a:rect l="0" t="0" r="0" b="0"/>
          <a:pathLst>
            <a:path>
              <a:moveTo>
                <a:pt x="79291" y="0"/>
              </a:moveTo>
              <a:lnTo>
                <a:pt x="45720" y="2289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FAB912-09EF-43AB-99FD-8477CA61B4F9}">
      <dsp:nvSpPr>
        <dsp:cNvPr id="0" name=""/>
        <dsp:cNvSpPr/>
      </dsp:nvSpPr>
      <dsp:spPr>
        <a:xfrm>
          <a:off x="1764183" y="1964606"/>
          <a:ext cx="814643" cy="385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 dirty="0" err="1"/>
            <a:t>Курдаченко</a:t>
          </a:r>
          <a:r>
            <a:rPr lang="uk-UA" sz="900" kern="1200" dirty="0"/>
            <a:t> Л.А. (ММФ)</a:t>
          </a:r>
          <a:endParaRPr lang="ru-RU" sz="900" kern="1200" dirty="0"/>
        </a:p>
      </dsp:txBody>
      <dsp:txXfrm>
        <a:off x="1775475" y="1975898"/>
        <a:ext cx="792059" cy="362962"/>
      </dsp:txXfrm>
    </dsp:sp>
    <dsp:sp modelId="{0BFE4F2A-A60B-46C4-8041-F6D8B1DF6FEA}">
      <dsp:nvSpPr>
        <dsp:cNvPr id="0" name=""/>
        <dsp:cNvSpPr/>
      </dsp:nvSpPr>
      <dsp:spPr>
        <a:xfrm>
          <a:off x="2582696" y="1528005"/>
          <a:ext cx="771092" cy="385546"/>
        </a:xfrm>
        <a:prstGeom prst="roundRect">
          <a:avLst>
            <a:gd name="adj" fmla="val 10000"/>
          </a:avLst>
        </a:prstGeom>
        <a:solidFill>
          <a:srgbClr val="2F1F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15</a:t>
          </a:r>
          <a:endParaRPr lang="ru-RU" sz="2200" kern="1200" dirty="0"/>
        </a:p>
      </dsp:txBody>
      <dsp:txXfrm>
        <a:off x="2593988" y="1539297"/>
        <a:ext cx="748508" cy="362962"/>
      </dsp:txXfrm>
    </dsp:sp>
    <dsp:sp modelId="{B68CB27D-A0A6-49BE-84BE-2FCB6660C02D}">
      <dsp:nvSpPr>
        <dsp:cNvPr id="0" name=""/>
        <dsp:cNvSpPr/>
      </dsp:nvSpPr>
      <dsp:spPr>
        <a:xfrm>
          <a:off x="2614085" y="1913551"/>
          <a:ext cx="91440" cy="2765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567"/>
              </a:lnTo>
              <a:lnTo>
                <a:pt x="122790" y="2765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CAB7C6-E8E2-42A5-8E4F-31FE328A20CA}">
      <dsp:nvSpPr>
        <dsp:cNvPr id="0" name=""/>
        <dsp:cNvSpPr/>
      </dsp:nvSpPr>
      <dsp:spPr>
        <a:xfrm>
          <a:off x="2736876" y="1997346"/>
          <a:ext cx="927846" cy="385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 dirty="0" err="1"/>
            <a:t>Оковитий</a:t>
          </a:r>
          <a:r>
            <a:rPr lang="uk-UA" sz="900" kern="1200" dirty="0"/>
            <a:t> С.І. (ХФ)</a:t>
          </a:r>
          <a:endParaRPr lang="ru-RU" sz="900" kern="1200" dirty="0"/>
        </a:p>
      </dsp:txBody>
      <dsp:txXfrm>
        <a:off x="2748168" y="2008638"/>
        <a:ext cx="905262" cy="362962"/>
      </dsp:txXfrm>
    </dsp:sp>
    <dsp:sp modelId="{42FDBFDB-1F3E-45E1-96B0-5EC2BD798C53}">
      <dsp:nvSpPr>
        <dsp:cNvPr id="0" name=""/>
        <dsp:cNvSpPr/>
      </dsp:nvSpPr>
      <dsp:spPr>
        <a:xfrm>
          <a:off x="2614085" y="1913551"/>
          <a:ext cx="91440" cy="7585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58500"/>
              </a:lnTo>
              <a:lnTo>
                <a:pt x="122790" y="7585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B5934-B0BB-483F-9996-A15ED241852E}">
      <dsp:nvSpPr>
        <dsp:cNvPr id="0" name=""/>
        <dsp:cNvSpPr/>
      </dsp:nvSpPr>
      <dsp:spPr>
        <a:xfrm>
          <a:off x="2736876" y="2479279"/>
          <a:ext cx="927846" cy="385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 dirty="0" err="1"/>
            <a:t>Вишнікін</a:t>
          </a:r>
          <a:r>
            <a:rPr lang="uk-UA" sz="900" kern="1200" dirty="0"/>
            <a:t> А.Б. (ХФ)</a:t>
          </a:r>
          <a:endParaRPr lang="ru-RU" sz="900" kern="1200" dirty="0"/>
        </a:p>
      </dsp:txBody>
      <dsp:txXfrm>
        <a:off x="2748168" y="2490571"/>
        <a:ext cx="905262" cy="362962"/>
      </dsp:txXfrm>
    </dsp:sp>
    <dsp:sp modelId="{239BD5A2-C4F1-4247-936B-DF8629C483EB}">
      <dsp:nvSpPr>
        <dsp:cNvPr id="0" name=""/>
        <dsp:cNvSpPr/>
      </dsp:nvSpPr>
      <dsp:spPr>
        <a:xfrm>
          <a:off x="2614085" y="1913551"/>
          <a:ext cx="91440" cy="12197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19779"/>
              </a:lnTo>
              <a:lnTo>
                <a:pt x="128947" y="12197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C89732-F048-4FCE-88EE-769BAA86371B}">
      <dsp:nvSpPr>
        <dsp:cNvPr id="0" name=""/>
        <dsp:cNvSpPr/>
      </dsp:nvSpPr>
      <dsp:spPr>
        <a:xfrm>
          <a:off x="2743032" y="2974922"/>
          <a:ext cx="948030" cy="316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 dirty="0" err="1"/>
            <a:t>Пальчиков</a:t>
          </a:r>
          <a:r>
            <a:rPr lang="uk-UA" sz="800" kern="1200" dirty="0"/>
            <a:t> В.О. (НДІ хімії та геології)</a:t>
          </a:r>
          <a:endParaRPr lang="ru-RU" sz="800" kern="1200" dirty="0"/>
        </a:p>
      </dsp:txBody>
      <dsp:txXfrm>
        <a:off x="2752311" y="2984201"/>
        <a:ext cx="929472" cy="298260"/>
      </dsp:txXfrm>
    </dsp:sp>
    <dsp:sp modelId="{A7F44D34-819D-4270-8FDC-A6EB6BE4DF43}">
      <dsp:nvSpPr>
        <dsp:cNvPr id="0" name=""/>
        <dsp:cNvSpPr/>
      </dsp:nvSpPr>
      <dsp:spPr>
        <a:xfrm>
          <a:off x="2614085" y="1913551"/>
          <a:ext cx="91440" cy="16454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5438"/>
              </a:lnTo>
              <a:lnTo>
                <a:pt x="121649" y="16454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A2498-2F66-4715-A6BC-5E90B2B9C991}">
      <dsp:nvSpPr>
        <dsp:cNvPr id="0" name=""/>
        <dsp:cNvSpPr/>
      </dsp:nvSpPr>
      <dsp:spPr>
        <a:xfrm>
          <a:off x="2735735" y="3376973"/>
          <a:ext cx="964365" cy="3640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 dirty="0" err="1"/>
            <a:t>Дробахін</a:t>
          </a:r>
          <a:r>
            <a:rPr lang="uk-UA" sz="800" kern="1200" dirty="0"/>
            <a:t> О. О.</a:t>
          </a:r>
          <a:endParaRPr lang="ru-RU" sz="800" kern="1200" dirty="0"/>
        </a:p>
      </dsp:txBody>
      <dsp:txXfrm>
        <a:off x="2746397" y="3387635"/>
        <a:ext cx="943041" cy="342708"/>
      </dsp:txXfrm>
    </dsp:sp>
    <dsp:sp modelId="{B09A2198-163C-4CCC-B085-3DB21C1EF93C}">
      <dsp:nvSpPr>
        <dsp:cNvPr id="0" name=""/>
        <dsp:cNvSpPr/>
      </dsp:nvSpPr>
      <dsp:spPr>
        <a:xfrm>
          <a:off x="3795284" y="1538403"/>
          <a:ext cx="771092" cy="385546"/>
        </a:xfrm>
        <a:prstGeom prst="roundRect">
          <a:avLst>
            <a:gd name="adj" fmla="val 10000"/>
          </a:avLst>
        </a:prstGeom>
        <a:solidFill>
          <a:srgbClr val="2F1F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14</a:t>
          </a:r>
          <a:endParaRPr lang="ru-RU" sz="2200" kern="1200" dirty="0"/>
        </a:p>
      </dsp:txBody>
      <dsp:txXfrm>
        <a:off x="3806576" y="1549695"/>
        <a:ext cx="748508" cy="362962"/>
      </dsp:txXfrm>
    </dsp:sp>
    <dsp:sp modelId="{1262DA13-A249-491E-83E8-DC5A51C4CF8E}">
      <dsp:nvSpPr>
        <dsp:cNvPr id="0" name=""/>
        <dsp:cNvSpPr/>
      </dsp:nvSpPr>
      <dsp:spPr>
        <a:xfrm>
          <a:off x="3826673" y="1923950"/>
          <a:ext cx="91440" cy="2891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9159"/>
              </a:lnTo>
              <a:lnTo>
                <a:pt x="122773" y="2891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62D2C-C362-455D-8EDC-AC83783035D6}">
      <dsp:nvSpPr>
        <dsp:cNvPr id="0" name=""/>
        <dsp:cNvSpPr/>
      </dsp:nvSpPr>
      <dsp:spPr>
        <a:xfrm>
          <a:off x="3949447" y="2020336"/>
          <a:ext cx="880914" cy="385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 dirty="0"/>
            <a:t>Когут П.І. (ММФ)</a:t>
          </a:r>
          <a:endParaRPr lang="ru-RU" sz="900" kern="1200" dirty="0"/>
        </a:p>
      </dsp:txBody>
      <dsp:txXfrm>
        <a:off x="3960739" y="2031628"/>
        <a:ext cx="858330" cy="362962"/>
      </dsp:txXfrm>
    </dsp:sp>
    <dsp:sp modelId="{5DEC5990-8C6D-4A6D-B893-3102047F6351}">
      <dsp:nvSpPr>
        <dsp:cNvPr id="0" name=""/>
        <dsp:cNvSpPr/>
      </dsp:nvSpPr>
      <dsp:spPr>
        <a:xfrm>
          <a:off x="4937930" y="1528005"/>
          <a:ext cx="771092" cy="385546"/>
        </a:xfrm>
        <a:prstGeom prst="roundRect">
          <a:avLst>
            <a:gd name="adj" fmla="val 10000"/>
          </a:avLst>
        </a:prstGeom>
        <a:solidFill>
          <a:srgbClr val="2F1F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12</a:t>
          </a:r>
          <a:endParaRPr lang="ru-RU" sz="2200" kern="1200" dirty="0"/>
        </a:p>
      </dsp:txBody>
      <dsp:txXfrm>
        <a:off x="4949222" y="1539297"/>
        <a:ext cx="748508" cy="362962"/>
      </dsp:txXfrm>
    </dsp:sp>
    <dsp:sp modelId="{8B2D1F3B-EADF-481F-96DA-381EEB43AAFA}">
      <dsp:nvSpPr>
        <dsp:cNvPr id="0" name=""/>
        <dsp:cNvSpPr/>
      </dsp:nvSpPr>
      <dsp:spPr>
        <a:xfrm>
          <a:off x="4969319" y="1913551"/>
          <a:ext cx="91440" cy="272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340"/>
              </a:lnTo>
              <a:lnTo>
                <a:pt x="122799" y="2723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CE48DC-A6F3-444C-A4CC-4033FCF8DD69}">
      <dsp:nvSpPr>
        <dsp:cNvPr id="0" name=""/>
        <dsp:cNvSpPr/>
      </dsp:nvSpPr>
      <dsp:spPr>
        <a:xfrm>
          <a:off x="5092119" y="1997346"/>
          <a:ext cx="1005424" cy="377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 dirty="0" err="1"/>
            <a:t>Гільорме</a:t>
          </a:r>
          <a:r>
            <a:rPr lang="uk-UA" sz="900" kern="1200" dirty="0"/>
            <a:t> Т.В. </a:t>
          </a:r>
          <a:br>
            <a:rPr lang="uk-UA" sz="900" kern="1200" dirty="0"/>
          </a:br>
          <a:r>
            <a:rPr lang="uk-UA" sz="900" kern="1200" dirty="0"/>
            <a:t>(НДІ </a:t>
          </a:r>
          <a:r>
            <a:rPr lang="uk-UA" sz="900" kern="1200" dirty="0" err="1"/>
            <a:t>ЕТіМ</a:t>
          </a:r>
          <a:r>
            <a:rPr lang="uk-UA" sz="900" kern="1200" dirty="0"/>
            <a:t>)</a:t>
          </a:r>
          <a:endParaRPr lang="ru-RU" sz="900" kern="1200" dirty="0"/>
        </a:p>
      </dsp:txBody>
      <dsp:txXfrm>
        <a:off x="5103164" y="2008391"/>
        <a:ext cx="983334" cy="355001"/>
      </dsp:txXfrm>
    </dsp:sp>
    <dsp:sp modelId="{C55BE1AE-18D9-4415-AC7C-0698CEE5B790}">
      <dsp:nvSpPr>
        <dsp:cNvPr id="0" name=""/>
        <dsp:cNvSpPr/>
      </dsp:nvSpPr>
      <dsp:spPr>
        <a:xfrm>
          <a:off x="6189765" y="1538403"/>
          <a:ext cx="771092" cy="385546"/>
        </a:xfrm>
        <a:prstGeom prst="roundRect">
          <a:avLst>
            <a:gd name="adj" fmla="val 10000"/>
          </a:avLst>
        </a:prstGeom>
        <a:solidFill>
          <a:srgbClr val="2F1F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11</a:t>
          </a:r>
          <a:endParaRPr lang="ru-RU" sz="2200" kern="1200" dirty="0"/>
        </a:p>
      </dsp:txBody>
      <dsp:txXfrm>
        <a:off x="6201057" y="1549695"/>
        <a:ext cx="748508" cy="362962"/>
      </dsp:txXfrm>
    </dsp:sp>
    <dsp:sp modelId="{2D612477-0102-4D5D-9869-5EE28E436460}">
      <dsp:nvSpPr>
        <dsp:cNvPr id="0" name=""/>
        <dsp:cNvSpPr/>
      </dsp:nvSpPr>
      <dsp:spPr>
        <a:xfrm>
          <a:off x="6221154" y="1923950"/>
          <a:ext cx="91440" cy="332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2653"/>
              </a:lnTo>
              <a:lnTo>
                <a:pt x="122812" y="3326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85599-C955-46C7-BA43-BCBB1D55DBE8}">
      <dsp:nvSpPr>
        <dsp:cNvPr id="0" name=""/>
        <dsp:cNvSpPr/>
      </dsp:nvSpPr>
      <dsp:spPr>
        <a:xfrm>
          <a:off x="6343966" y="2020336"/>
          <a:ext cx="989145" cy="472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900" kern="1200" dirty="0"/>
            <a:t>Скалозуб В.В. (ФФЕКС)</a:t>
          </a:r>
          <a:endParaRPr lang="ru-RU" sz="900" kern="1200" dirty="0"/>
        </a:p>
        <a:p>
          <a:pPr marL="0"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</dsp:txBody>
      <dsp:txXfrm>
        <a:off x="6357806" y="2034176"/>
        <a:ext cx="961465" cy="444853"/>
      </dsp:txXfrm>
    </dsp:sp>
    <dsp:sp modelId="{D6959B99-748D-4EF5-A7FA-49C7D5A27A42}">
      <dsp:nvSpPr>
        <dsp:cNvPr id="0" name=""/>
        <dsp:cNvSpPr/>
      </dsp:nvSpPr>
      <dsp:spPr>
        <a:xfrm>
          <a:off x="7471308" y="1538403"/>
          <a:ext cx="771092" cy="385546"/>
        </a:xfrm>
        <a:prstGeom prst="roundRect">
          <a:avLst>
            <a:gd name="adj" fmla="val 10000"/>
          </a:avLst>
        </a:prstGeom>
        <a:solidFill>
          <a:srgbClr val="2F1F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10</a:t>
          </a:r>
          <a:endParaRPr lang="ru-RU" sz="2200" kern="1200" dirty="0"/>
        </a:p>
      </dsp:txBody>
      <dsp:txXfrm>
        <a:off x="7482600" y="1549695"/>
        <a:ext cx="748508" cy="362962"/>
      </dsp:txXfrm>
    </dsp:sp>
    <dsp:sp modelId="{E72052C5-624A-468D-822E-7E785349C3F3}">
      <dsp:nvSpPr>
        <dsp:cNvPr id="0" name=""/>
        <dsp:cNvSpPr/>
      </dsp:nvSpPr>
      <dsp:spPr>
        <a:xfrm>
          <a:off x="7502697" y="1923950"/>
          <a:ext cx="91440" cy="2891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9159"/>
              </a:lnTo>
              <a:lnTo>
                <a:pt x="122830" y="2891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045CC-E5E5-42FE-BC6F-24BE40AC1514}">
      <dsp:nvSpPr>
        <dsp:cNvPr id="0" name=""/>
        <dsp:cNvSpPr/>
      </dsp:nvSpPr>
      <dsp:spPr>
        <a:xfrm>
          <a:off x="7625528" y="2020336"/>
          <a:ext cx="1035120" cy="385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900" kern="1200" dirty="0"/>
            <a:t>Ушакова Г.О. (БЕФ) </a:t>
          </a:r>
          <a:endParaRPr lang="ru-RU" sz="900" kern="1200" dirty="0"/>
        </a:p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</dsp:txBody>
      <dsp:txXfrm>
        <a:off x="7636820" y="2031628"/>
        <a:ext cx="1012536" cy="362962"/>
      </dsp:txXfrm>
    </dsp:sp>
    <dsp:sp modelId="{E8B83765-E8D8-48A6-8708-D868AEDFBBED}">
      <dsp:nvSpPr>
        <dsp:cNvPr id="0" name=""/>
        <dsp:cNvSpPr/>
      </dsp:nvSpPr>
      <dsp:spPr>
        <a:xfrm>
          <a:off x="7548417" y="1923950"/>
          <a:ext cx="115424" cy="763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3427"/>
              </a:lnTo>
              <a:lnTo>
                <a:pt x="115424" y="7634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690E6-6CB7-4C8F-852D-DBEF0F3E8A9C}">
      <dsp:nvSpPr>
        <dsp:cNvPr id="0" name=""/>
        <dsp:cNvSpPr/>
      </dsp:nvSpPr>
      <dsp:spPr>
        <a:xfrm>
          <a:off x="7663842" y="2494604"/>
          <a:ext cx="1000180" cy="385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 dirty="0"/>
            <a:t>Кунах О.М. (БЕФ)</a:t>
          </a:r>
          <a:endParaRPr lang="ru-RU" sz="800" kern="1200" dirty="0"/>
        </a:p>
      </dsp:txBody>
      <dsp:txXfrm>
        <a:off x="7675134" y="2505896"/>
        <a:ext cx="977596" cy="362962"/>
      </dsp:txXfrm>
    </dsp:sp>
    <dsp:sp modelId="{CA40E148-62B9-46C4-82FF-53A65DB0BFF3}">
      <dsp:nvSpPr>
        <dsp:cNvPr id="0" name=""/>
        <dsp:cNvSpPr/>
      </dsp:nvSpPr>
      <dsp:spPr>
        <a:xfrm>
          <a:off x="7548417" y="1923950"/>
          <a:ext cx="115424" cy="1250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0332"/>
              </a:lnTo>
              <a:lnTo>
                <a:pt x="115424" y="12503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094462-ADBC-4EE8-8462-CB2DBBF789C9}">
      <dsp:nvSpPr>
        <dsp:cNvPr id="0" name=""/>
        <dsp:cNvSpPr/>
      </dsp:nvSpPr>
      <dsp:spPr>
        <a:xfrm>
          <a:off x="7663842" y="2976537"/>
          <a:ext cx="1039987" cy="395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 dirty="0" err="1"/>
            <a:t>Дреус</a:t>
          </a:r>
          <a:r>
            <a:rPr lang="uk-UA" sz="800" kern="1200" dirty="0"/>
            <a:t> А.Ю. (ММФ)</a:t>
          </a:r>
          <a:endParaRPr lang="ru-RU" sz="800" kern="1200" dirty="0"/>
        </a:p>
      </dsp:txBody>
      <dsp:txXfrm>
        <a:off x="7675425" y="2988120"/>
        <a:ext cx="1016821" cy="372323"/>
      </dsp:txXfrm>
    </dsp:sp>
    <dsp:sp modelId="{1EB7CCAE-938F-4CCA-91B5-01EFEF517F5E}">
      <dsp:nvSpPr>
        <dsp:cNvPr id="0" name=""/>
        <dsp:cNvSpPr/>
      </dsp:nvSpPr>
      <dsp:spPr>
        <a:xfrm>
          <a:off x="8742385" y="1530739"/>
          <a:ext cx="771092" cy="385546"/>
        </a:xfrm>
        <a:prstGeom prst="roundRect">
          <a:avLst>
            <a:gd name="adj" fmla="val 10000"/>
          </a:avLst>
        </a:prstGeom>
        <a:solidFill>
          <a:srgbClr val="2F1F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9</a:t>
          </a:r>
        </a:p>
      </dsp:txBody>
      <dsp:txXfrm>
        <a:off x="8753677" y="1542031"/>
        <a:ext cx="748508" cy="362962"/>
      </dsp:txXfrm>
    </dsp:sp>
    <dsp:sp modelId="{B74B6E9E-E0E2-4D68-97F4-47C39CAE7837}">
      <dsp:nvSpPr>
        <dsp:cNvPr id="0" name=""/>
        <dsp:cNvSpPr/>
      </dsp:nvSpPr>
      <dsp:spPr>
        <a:xfrm>
          <a:off x="8773774" y="1916285"/>
          <a:ext cx="91440" cy="2891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9159"/>
              </a:lnTo>
              <a:lnTo>
                <a:pt x="122829" y="2891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B0C4C-8A66-44BE-A191-DC5D4872BFB1}">
      <dsp:nvSpPr>
        <dsp:cNvPr id="0" name=""/>
        <dsp:cNvSpPr/>
      </dsp:nvSpPr>
      <dsp:spPr>
        <a:xfrm>
          <a:off x="8896603" y="2012672"/>
          <a:ext cx="1019809" cy="385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900" kern="1200" dirty="0" err="1"/>
            <a:t>Івон</a:t>
          </a:r>
          <a:r>
            <a:rPr lang="uk-UA" sz="900" kern="1200" dirty="0"/>
            <a:t> О.І. (ФФЕКС)</a:t>
          </a:r>
          <a:endParaRPr lang="ru-RU" sz="900" kern="1200" dirty="0"/>
        </a:p>
        <a:p>
          <a:pPr marL="0"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</dsp:txBody>
      <dsp:txXfrm>
        <a:off x="8907895" y="2023964"/>
        <a:ext cx="997225" cy="362962"/>
      </dsp:txXfrm>
    </dsp:sp>
    <dsp:sp modelId="{B16C4B6B-2EEB-4AAC-BFC3-75007665EF43}">
      <dsp:nvSpPr>
        <dsp:cNvPr id="0" name=""/>
        <dsp:cNvSpPr/>
      </dsp:nvSpPr>
      <dsp:spPr>
        <a:xfrm>
          <a:off x="8773774" y="1916285"/>
          <a:ext cx="91440" cy="7710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1092"/>
              </a:lnTo>
              <a:lnTo>
                <a:pt x="122829" y="7710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C1269B-DF24-4302-8212-FFADB62A9529}">
      <dsp:nvSpPr>
        <dsp:cNvPr id="0" name=""/>
        <dsp:cNvSpPr/>
      </dsp:nvSpPr>
      <dsp:spPr>
        <a:xfrm>
          <a:off x="8896603" y="2494604"/>
          <a:ext cx="1019809" cy="385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900" kern="1200" dirty="0" err="1"/>
            <a:t>Волнянський</a:t>
          </a:r>
          <a:r>
            <a:rPr lang="uk-UA" sz="900" kern="1200" dirty="0"/>
            <a:t> М.Д. НДІ </a:t>
          </a:r>
          <a:r>
            <a:rPr lang="uk-UA" sz="900" kern="1200" dirty="0" err="1"/>
            <a:t>ЕТіМ</a:t>
          </a:r>
          <a:r>
            <a:rPr lang="uk-UA" sz="900" kern="1200" dirty="0"/>
            <a:t>) </a:t>
          </a:r>
          <a:endParaRPr lang="ru-RU" sz="900" kern="1200" dirty="0"/>
        </a:p>
        <a:p>
          <a:pPr marL="0"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</dsp:txBody>
      <dsp:txXfrm>
        <a:off x="8907895" y="2505896"/>
        <a:ext cx="997225" cy="362962"/>
      </dsp:txXfrm>
    </dsp:sp>
    <dsp:sp modelId="{6F424599-333D-47BA-B946-0E658B48EAB2}">
      <dsp:nvSpPr>
        <dsp:cNvPr id="0" name=""/>
        <dsp:cNvSpPr/>
      </dsp:nvSpPr>
      <dsp:spPr>
        <a:xfrm>
          <a:off x="8773774" y="1916285"/>
          <a:ext cx="91440" cy="12530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3025"/>
              </a:lnTo>
              <a:lnTo>
                <a:pt x="122829" y="12530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4C211-B3B6-44EA-83D4-4C18C0173E96}">
      <dsp:nvSpPr>
        <dsp:cNvPr id="0" name=""/>
        <dsp:cNvSpPr/>
      </dsp:nvSpPr>
      <dsp:spPr>
        <a:xfrm>
          <a:off x="8896603" y="2976537"/>
          <a:ext cx="1019809" cy="385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900" kern="1200" dirty="0" err="1"/>
            <a:t>Штеменко</a:t>
          </a:r>
          <a:r>
            <a:rPr lang="uk-UA" sz="900" kern="1200" dirty="0"/>
            <a:t> Н.І. (НДІ хімії та геології)</a:t>
          </a:r>
          <a:endParaRPr lang="ru-RU" sz="900" kern="1200" dirty="0"/>
        </a:p>
        <a:p>
          <a:pPr marL="0"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</dsp:txBody>
      <dsp:txXfrm>
        <a:off x="8907895" y="2987829"/>
        <a:ext cx="997225" cy="362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1B8FEED-3FEE-4866-B7FC-D7068D7F7017}" type="datetime1">
              <a:rPr lang="ru-RU" smtClean="0"/>
              <a:t>12.01.2024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0BD58-3BFF-4EAF-BB8B-AC67FE801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3FC9C95-8E68-4902-ADDF-74C1A65F7A95}" type="datetime1">
              <a:rPr lang="ru-RU" noProof="0" smtClean="0"/>
              <a:t>12.01.2024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2942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322CDD-9D6C-4F63-9EC2-648226624108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712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851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493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360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9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370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82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09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6171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002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41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547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916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8011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306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515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748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44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292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67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480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911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539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23E3677-FF49-0B1F-7C71-98768ABE5BF5}"/>
              </a:ext>
            </a:extLst>
          </p:cNvPr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9425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402B95-7679-482D-A422-4EACFBC29533}" type="datetime1">
              <a:rPr lang="ru-RU" noProof="0" smtClean="0"/>
              <a:t>12.01.2024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7255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F72A1C-BD29-4D93-B585-4FBE8D28F723}" type="datetime1">
              <a:rPr lang="ru-RU" noProof="0" smtClean="0"/>
              <a:t>12.01.2024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61848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FF2E62D-1665-4D59-B162-2DE5A6F04318}" type="datetime1">
              <a:rPr lang="ru-RU" noProof="0" smtClean="0"/>
              <a:t>12.01.2024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5565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7B2708E-EAD3-94A2-4371-C553B883759F}"/>
              </a:ext>
            </a:extLst>
          </p:cNvPr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337608-A622-17BF-43ED-7EDB3EA9A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2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8030614-4367-4221-93B4-E934B777FC81}" type="datetime1">
              <a:rPr lang="ru-RU" noProof="0" smtClean="0"/>
              <a:t>12.01.2024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4788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C6DECE-EE57-40D1-BFE5-F20B23D9A736}" type="datetime1">
              <a:rPr lang="ru-RU" noProof="0" smtClean="0"/>
              <a:t>12.01.2024</a:t>
            </a:fld>
            <a:endParaRPr lang="ru-RU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3093023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26B646-4C5C-451E-8746-83027F7A25BA}" type="datetime1">
              <a:rPr lang="ru-RU" noProof="0" smtClean="0"/>
              <a:t>12.01.2024</a:t>
            </a:fld>
            <a:endParaRPr lang="ru-RU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8003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A71558-662B-4606-8C16-034FA3BBEDCA}" type="datetime1">
              <a:rPr lang="ru-RU" noProof="0" smtClean="0"/>
              <a:t>12.01.2024</a:t>
            </a:fld>
            <a:endParaRPr lang="ru-RU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2625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43CD2CC-BE6D-49A2-972A-1C0882E50B7C}" type="datetime1">
              <a:rPr lang="ru-RU" noProof="0" smtClean="0"/>
              <a:t>12.01.2024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BC903E-27D2-A556-64F7-03B82B0133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0A45465-5708-500E-C52D-B12896C6294F}"/>
              </a:ext>
            </a:extLst>
          </p:cNvPr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31555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EFDA024-F102-4B72-AA0D-6F32724066B7}" type="datetime1">
              <a:rPr lang="ru-RU" noProof="0" smtClean="0"/>
              <a:t>12.01.2024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657E5C2-027B-78E3-5640-3098713C2507}"/>
              </a:ext>
            </a:extLst>
          </p:cNvPr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0901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rgbClr val="74D2FF"/>
            </a:gs>
            <a:gs pos="92000">
              <a:srgbClr val="515CD1"/>
            </a:gs>
            <a:gs pos="51000">
              <a:schemeClr val="bg1"/>
            </a:gs>
            <a:gs pos="99000">
              <a:srgbClr val="2A207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C6DECE-EE57-40D1-BFE5-F20B23D9A736}" type="datetime1">
              <a:rPr lang="ru-RU" noProof="0" smtClean="0"/>
              <a:t>12.01.2024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04E3901-12F6-9178-FB1B-A735875B3EFA}"/>
              </a:ext>
            </a:extLst>
          </p:cNvPr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0551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chart" Target="../charts/chart7.xm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topuniversities.com/university-rankings/eeca-rankings/2022" TargetMode="External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s://osvita.ua/vnz/rating/51741/" TargetMode="External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8604" y="1100705"/>
            <a:ext cx="7436282" cy="5045452"/>
          </a:xfrm>
        </p:spPr>
        <p:txBody>
          <a:bodyPr rtlCol="0" anchor="b">
            <a:noAutofit/>
          </a:bodyPr>
          <a:lstStyle/>
          <a:p>
            <a:pPr>
              <a:spcAft>
                <a:spcPts val="0"/>
              </a:spcAft>
            </a:pPr>
            <a:r>
              <a:rPr lang="uk-UA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КОНФЕРЕНЦІЯ</a:t>
            </a:r>
            <a:br>
              <a:rPr lang="uk-UA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spc="100" dirty="0">
                <a:effectLst/>
                <a:latin typeface="Times New Roman"/>
                <a:ea typeface="Times New Roman" panose="02020603050405020304" pitchFamily="18" charset="0"/>
                <a:cs typeface="Calibri"/>
              </a:rPr>
              <a:t>т</a:t>
            </a:r>
            <a:r>
              <a:rPr lang="uk-UA" sz="2800" spc="100" dirty="0">
                <a:latin typeface="Times New Roman"/>
                <a:cs typeface="Calibri"/>
              </a:rPr>
              <a:t>рудового колективу</a:t>
            </a:r>
            <a:b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600" spc="100" dirty="0">
                <a:latin typeface="Times New Roman"/>
                <a:cs typeface="Calibri"/>
              </a:rPr>
              <a:t>Дніпровського національного університету імені Олеся Гончара</a:t>
            </a:r>
            <a:br>
              <a:rPr lang="uk-UA" sz="2600" spc="100" dirty="0">
                <a:latin typeface="Times New Roman"/>
                <a:cs typeface="Calibri"/>
              </a:rPr>
            </a:br>
            <a:br>
              <a:rPr lang="ru-RU" sz="2600" spc="100" dirty="0">
                <a:latin typeface="Times New Roman"/>
                <a:cs typeface="Calibri"/>
              </a:rPr>
            </a:br>
            <a:r>
              <a:rPr lang="ru-RU" sz="2600" b="1" spc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</a:t>
            </a:r>
            <a:r>
              <a:rPr lang="ru-RU" sz="260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spc="100" dirty="0">
                <a:latin typeface="Times New Roman"/>
                <a:cs typeface="Calibri"/>
              </a:rPr>
              <a:t>ректора</a:t>
            </a:r>
            <a:br>
              <a:rPr lang="ru-RU" sz="2600" b="1" spc="100" dirty="0">
                <a:latin typeface="Times New Roman"/>
                <a:cs typeface="Calibri"/>
              </a:rPr>
            </a:br>
            <a:r>
              <a:rPr lang="uk-UA" sz="2600" spc="100" dirty="0">
                <a:latin typeface="Times New Roman"/>
                <a:cs typeface="Calibri"/>
              </a:rPr>
              <a:t>доктора хімічних </a:t>
            </a:r>
            <a:r>
              <a:rPr lang="uk-UA" sz="2600" spc="100" dirty="0">
                <a:latin typeface="Times New Roman"/>
                <a:ea typeface="Calibri"/>
                <a:cs typeface="Calibri"/>
              </a:rPr>
              <a:t>наук, професора</a:t>
            </a:r>
            <a:br>
              <a:rPr lang="ru-RU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600" b="1" spc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Сергія Івановича ОКОВИТОГО</a:t>
            </a:r>
            <a:br>
              <a:rPr lang="ru-RU" sz="260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spc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600" spc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600" spc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контракту </a:t>
            </a:r>
            <a:br>
              <a:rPr lang="ru-RU" sz="2600" spc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spc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600" spc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цільових</a:t>
            </a:r>
            <a:r>
              <a:rPr lang="ru-RU" sz="2600" spc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spc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600" spc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spc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600" spc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spc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br>
              <a:rPr lang="ru-RU" sz="2600" b="1" spc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spc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2023 </a:t>
            </a:r>
            <a:r>
              <a:rPr lang="ru-RU" sz="2600" spc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600" spc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600" spc="100" dirty="0">
                <a:latin typeface="Times New Roman"/>
                <a:ea typeface="Times New Roman" panose="02020603050405020304" pitchFamily="18" charset="0"/>
                <a:cs typeface="Calibri"/>
              </a:rPr>
            </a:br>
            <a:endParaRPr lang="ru-RU" sz="2600" cap="none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515" y="2129307"/>
            <a:ext cx="3091308" cy="3217333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логотип, Торговая марк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4AA845A4-1645-5EF2-6C1E-CF52A5B4C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310" y="1511360"/>
            <a:ext cx="4412364" cy="441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003F0E-AF5A-B926-FDDC-134C16B242ED}"/>
              </a:ext>
            </a:extLst>
          </p:cNvPr>
          <p:cNvSpPr txBox="1"/>
          <p:nvPr/>
        </p:nvSpPr>
        <p:spPr>
          <a:xfrm>
            <a:off x="1175656" y="349973"/>
            <a:ext cx="10185515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600" b="1" dirty="0">
                <a:latin typeface="+mn-lt"/>
              </a:rPr>
              <a:t>Освітня діяльність</a:t>
            </a:r>
            <a:endParaRPr lang="en-US" sz="2600" b="1" dirty="0">
              <a:latin typeface="+mn-lt"/>
            </a:endParaRPr>
          </a:p>
          <a:p>
            <a:r>
              <a:rPr lang="uk-UA" sz="2000" b="1" dirty="0">
                <a:cs typeface="Times New Roman" panose="02020603050405020304" pitchFamily="18" charset="0"/>
              </a:rPr>
              <a:t>Нові ОП за першим (бакалаврським) рівнем</a:t>
            </a:r>
            <a:r>
              <a:rPr lang="en-US" sz="2000" b="1" dirty="0">
                <a:cs typeface="Times New Roman" panose="02020603050405020304" pitchFamily="18" charset="0"/>
              </a:rPr>
              <a:t> </a:t>
            </a:r>
            <a:r>
              <a:rPr lang="uk-UA" sz="2000" b="1" dirty="0">
                <a:cs typeface="Times New Roman" panose="02020603050405020304" pitchFamily="18" charset="0"/>
              </a:rPr>
              <a:t>та результати набору на 2023-2024 </a:t>
            </a:r>
            <a:r>
              <a:rPr lang="uk-UA" sz="2000" b="1" dirty="0" err="1">
                <a:cs typeface="Times New Roman" panose="02020603050405020304" pitchFamily="18" charset="0"/>
              </a:rPr>
              <a:t>н.р</a:t>
            </a:r>
            <a:r>
              <a:rPr lang="uk-UA" sz="2000" b="1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1725C4-DEEA-126B-2A9D-1F0075F04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7" y="114417"/>
            <a:ext cx="782279" cy="78227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016235"/>
              </p:ext>
            </p:extLst>
          </p:nvPr>
        </p:nvGraphicFramePr>
        <p:xfrm>
          <a:off x="1151204" y="1496768"/>
          <a:ext cx="9889591" cy="4673009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912919">
                  <a:extLst>
                    <a:ext uri="{9D8B030D-6E8A-4147-A177-3AD203B41FA5}">
                      <a16:colId xmlns:a16="http://schemas.microsoft.com/office/drawing/2014/main" val="2209705268"/>
                    </a:ext>
                  </a:extLst>
                </a:gridCol>
                <a:gridCol w="6406928">
                  <a:extLst>
                    <a:ext uri="{9D8B030D-6E8A-4147-A177-3AD203B41FA5}">
                      <a16:colId xmlns:a16="http://schemas.microsoft.com/office/drawing/2014/main" val="3749917896"/>
                    </a:ext>
                  </a:extLst>
                </a:gridCol>
                <a:gridCol w="1569744">
                  <a:extLst>
                    <a:ext uri="{9D8B030D-6E8A-4147-A177-3AD203B41FA5}">
                      <a16:colId xmlns:a16="http://schemas.microsoft.com/office/drawing/2014/main" val="2197592209"/>
                    </a:ext>
                  </a:extLst>
                </a:gridCol>
              </a:tblGrid>
              <a:tr h="620065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Факультет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04" marR="394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Назва освітньої програми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04" marR="394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Набір 2023/2024 </a:t>
                      </a:r>
                      <a:r>
                        <a:rPr lang="uk-UA" sz="1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н.р</a:t>
                      </a:r>
                      <a:r>
                        <a:rPr lang="uk-UA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x-none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5067617"/>
                  </a:ext>
                </a:extLst>
              </a:tr>
              <a:tr h="320881"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ФУІФМ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04" marR="3940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effectLst/>
                        </a:rPr>
                        <a:t>ОП «Образотворче та декоративне мистецтво»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04" marR="394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x-none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760138"/>
                  </a:ext>
                </a:extLst>
              </a:tr>
              <a:tr h="243069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effectLst/>
                        </a:rPr>
                        <a:t>ОП «Польська мова та література»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04" marR="394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x-none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5018325"/>
                  </a:ext>
                </a:extLst>
              </a:tr>
              <a:tr h="214896"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effectLst/>
                        </a:rPr>
                        <a:t>ФСНМВ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04" marR="3940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effectLst/>
                        </a:rPr>
                        <a:t>ОП «Політична безпека держави»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04" marR="394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x-none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1116314"/>
                  </a:ext>
                </a:extLst>
              </a:tr>
              <a:tr h="214896"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effectLst/>
                        </a:rPr>
                        <a:t>ІФ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04" marR="3940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effectLst/>
                        </a:rPr>
                        <a:t>ОП «Геоекологічний інжиніринг»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04" marR="394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8328605"/>
                  </a:ext>
                </a:extLst>
              </a:tr>
              <a:tr h="214896"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effectLst/>
                        </a:rPr>
                        <a:t>ФСЗМК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04" marR="3940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effectLst/>
                        </a:rPr>
                        <a:t>ОП «Диджитальні медіа»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04" marR="394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x-none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461181"/>
                  </a:ext>
                </a:extLst>
              </a:tr>
              <a:tr h="232549">
                <a:tc rowSpan="3"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ФЕК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04" marR="3940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effectLst/>
                        </a:rPr>
                        <a:t>ОП «Цифрова та інформаційна економіка»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04" marR="394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x-none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0744029"/>
                  </a:ext>
                </a:extLst>
              </a:tr>
              <a:tr h="255838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effectLst/>
                        </a:rPr>
                        <a:t>ОП «Фінанси, банківська справа та страхування»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04" marR="394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x-none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2742299"/>
                  </a:ext>
                </a:extLst>
              </a:tr>
              <a:tr h="21489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effectLst/>
                        </a:rPr>
                        <a:t>ОП «Економіка підприємства та організація бізнесу»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04" marR="394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x-none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730372"/>
                  </a:ext>
                </a:extLst>
              </a:tr>
              <a:tr h="214896"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>
                          <a:effectLst/>
                        </a:rPr>
                        <a:t>ФТФ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04" marR="3940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effectLst/>
                        </a:rPr>
                        <a:t>ОП «</a:t>
                      </a:r>
                      <a:r>
                        <a:rPr lang="uk-UA" sz="1600" dirty="0" err="1">
                          <a:effectLst/>
                        </a:rPr>
                        <a:t>Кібербезпека</a:t>
                      </a:r>
                      <a:r>
                        <a:rPr lang="uk-UA" sz="1600" dirty="0">
                          <a:effectLst/>
                        </a:rPr>
                        <a:t> та системи технічного захисту»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04" marR="394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x-none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9187744"/>
                  </a:ext>
                </a:extLst>
              </a:tr>
              <a:tr h="310654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effectLst/>
                        </a:rPr>
                        <a:t>ОП «</a:t>
                      </a:r>
                      <a:r>
                        <a:rPr lang="uk-UA" sz="1600" dirty="0" err="1">
                          <a:effectLst/>
                        </a:rPr>
                        <a:t>Проєктування</a:t>
                      </a:r>
                      <a:r>
                        <a:rPr lang="uk-UA" sz="1600" dirty="0">
                          <a:effectLst/>
                        </a:rPr>
                        <a:t>, виробництво та експлуатація безпілотних систем і комплексів»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04" marR="394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x-none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6188819"/>
                  </a:ext>
                </a:extLst>
              </a:tr>
              <a:tr h="208344"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>
                          <a:effectLst/>
                        </a:rPr>
                        <a:t>ММФ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04" marR="3940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effectLst/>
                        </a:rPr>
                        <a:t>ОП «Комп’ютерний інжиніринг безпілотних літальних апаратів і комплексів»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04" marR="394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x-none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6444399"/>
                  </a:ext>
                </a:extLst>
              </a:tr>
              <a:tr h="21489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effectLst/>
                        </a:rPr>
                        <a:t>ОП «Комп’ютерні технології інженерії міцності»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04" marR="394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x-none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6833456"/>
                  </a:ext>
                </a:extLst>
              </a:tr>
              <a:tr h="214896"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ХФ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04" marR="3940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effectLst/>
                        </a:rPr>
                        <a:t>ОП «Хімія лікарських речовин»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04" marR="394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x-none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8662529"/>
                  </a:ext>
                </a:extLst>
              </a:tr>
              <a:tr h="306305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effectLst/>
                        </a:rPr>
                        <a:t>ОП «Ресторанні та крафтові технології здорового харчування»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04" marR="394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x-none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0567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067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003F0E-AF5A-B926-FDDC-134C16B242ED}"/>
              </a:ext>
            </a:extLst>
          </p:cNvPr>
          <p:cNvSpPr txBox="1"/>
          <p:nvPr/>
        </p:nvSpPr>
        <p:spPr>
          <a:xfrm>
            <a:off x="1302773" y="243383"/>
            <a:ext cx="938501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600" b="1" dirty="0">
                <a:latin typeface="+mn-lt"/>
              </a:rPr>
              <a:t>Освітня діяльність</a:t>
            </a:r>
            <a:endParaRPr lang="en-US" sz="2600" b="1" dirty="0">
              <a:latin typeface="+mn-lt"/>
            </a:endParaRPr>
          </a:p>
          <a:p>
            <a:r>
              <a:rPr lang="uk-UA" sz="2000" b="1" dirty="0">
                <a:cs typeface="Times New Roman" panose="02020603050405020304" pitchFamily="18" charset="0"/>
              </a:rPr>
              <a:t>Запровадження нових ОП зі спеціальностей та результати набору на 2023-2024 </a:t>
            </a:r>
            <a:r>
              <a:rPr lang="uk-UA" sz="2000" b="1" dirty="0" err="1">
                <a:cs typeface="Times New Roman" panose="02020603050405020304" pitchFamily="18" charset="0"/>
              </a:rPr>
              <a:t>н.р</a:t>
            </a:r>
            <a:r>
              <a:rPr lang="uk-UA" sz="2000" b="1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71725C4-DEEA-126B-2A9D-1F0075F04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7" y="114417"/>
            <a:ext cx="782279" cy="782279"/>
          </a:xfrm>
          <a:prstGeom prst="rect">
            <a:avLst/>
          </a:prstGeom>
        </p:spPr>
      </p:pic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72015B40-E436-F94D-B615-B77B10967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673514"/>
              </p:ext>
            </p:extLst>
          </p:nvPr>
        </p:nvGraphicFramePr>
        <p:xfrm>
          <a:off x="838197" y="1474593"/>
          <a:ext cx="10515606" cy="195072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869377">
                  <a:extLst>
                    <a:ext uri="{9D8B030D-6E8A-4147-A177-3AD203B41FA5}">
                      <a16:colId xmlns:a16="http://schemas.microsoft.com/office/drawing/2014/main" val="1775696686"/>
                    </a:ext>
                  </a:extLst>
                </a:gridCol>
                <a:gridCol w="3681351">
                  <a:extLst>
                    <a:ext uri="{9D8B030D-6E8A-4147-A177-3AD203B41FA5}">
                      <a16:colId xmlns:a16="http://schemas.microsoft.com/office/drawing/2014/main" val="1819034248"/>
                    </a:ext>
                  </a:extLst>
                </a:gridCol>
                <a:gridCol w="3918857">
                  <a:extLst>
                    <a:ext uri="{9D8B030D-6E8A-4147-A177-3AD203B41FA5}">
                      <a16:colId xmlns:a16="http://schemas.microsoft.com/office/drawing/2014/main" val="1982113108"/>
                    </a:ext>
                  </a:extLst>
                </a:gridCol>
                <a:gridCol w="1046021">
                  <a:extLst>
                    <a:ext uri="{9D8B030D-6E8A-4147-A177-3AD203B41FA5}">
                      <a16:colId xmlns:a16="http://schemas.microsoft.com/office/drawing/2014/main" val="626132234"/>
                    </a:ext>
                  </a:extLst>
                </a:gridCol>
              </a:tblGrid>
              <a:tr h="666896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Факультет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Спеціальність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Назва освітньої програми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effectLst/>
                        </a:rPr>
                        <a:t>Набір 2023/2024 н.р.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/>
                </a:tc>
                <a:extLst>
                  <a:ext uri="{0D108BD9-81ED-4DB2-BD59-A6C34878D82A}">
                    <a16:rowId xmlns:a16="http://schemas.microsoft.com/office/drawing/2014/main" val="2235046207"/>
                  </a:ext>
                </a:extLst>
              </a:tr>
              <a:tr h="182837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ФПМ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effectLst/>
                        </a:rPr>
                        <a:t>126 Інформаційні системи та технології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effectLst/>
                        </a:rPr>
                        <a:t>ОПП «Інформаційні системи та технології»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14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extLst>
                  <a:ext uri="{0D108BD9-81ED-4DB2-BD59-A6C34878D82A}">
                    <a16:rowId xmlns:a16="http://schemas.microsoft.com/office/drawing/2014/main" val="1038677464"/>
                  </a:ext>
                </a:extLst>
              </a:tr>
              <a:tr h="365674"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>
                          <a:effectLst/>
                        </a:rPr>
                        <a:t>ФЕК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072 Фінанси, банківська справа, страхування та фондовий ринок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ОПП «Фінанси, банківська справа, страхування та фондовий ринок»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11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extLst>
                  <a:ext uri="{0D108BD9-81ED-4DB2-BD59-A6C34878D82A}">
                    <a16:rowId xmlns:a16="http://schemas.microsoft.com/office/drawing/2014/main" val="569653441"/>
                  </a:ext>
                </a:extLst>
              </a:tr>
              <a:tr h="365674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076 Підприємництво та торгівля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«Економіка підприємства та управління бізнесом»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37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extLst>
                  <a:ext uri="{0D108BD9-81ED-4DB2-BD59-A6C34878D82A}">
                    <a16:rowId xmlns:a16="http://schemas.microsoft.com/office/drawing/2014/main" val="396250256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0F71B58-E1F2-A7B8-A082-668E023F3712}"/>
              </a:ext>
            </a:extLst>
          </p:cNvPr>
          <p:cNvSpPr txBox="1"/>
          <p:nvPr/>
        </p:nvSpPr>
        <p:spPr>
          <a:xfrm>
            <a:off x="1302773" y="1091459"/>
            <a:ext cx="61276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cs typeface="Times New Roman" panose="02020603050405020304" pitchFamily="18" charset="0"/>
              </a:rPr>
              <a:t>за другим (магістерським) рівнем</a:t>
            </a:r>
            <a:r>
              <a:rPr lang="en-US" sz="1800" b="1" dirty="0">
                <a:cs typeface="Times New Roman" panose="02020603050405020304" pitchFamily="18" charset="0"/>
              </a:rPr>
              <a:t> </a:t>
            </a:r>
            <a:endParaRPr lang="x-non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284FF5-8E1E-2AED-E8DB-48B7D5844B09}"/>
              </a:ext>
            </a:extLst>
          </p:cNvPr>
          <p:cNvSpPr txBox="1"/>
          <p:nvPr/>
        </p:nvSpPr>
        <p:spPr>
          <a:xfrm>
            <a:off x="1302773" y="3529051"/>
            <a:ext cx="61276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cs typeface="Times New Roman" panose="02020603050405020304" pitchFamily="18" charset="0"/>
              </a:rPr>
              <a:t>за третім (</a:t>
            </a:r>
            <a:r>
              <a:rPr lang="uk-UA" sz="1800" b="1" dirty="0" err="1">
                <a:cs typeface="Times New Roman" panose="02020603050405020304" pitchFamily="18" charset="0"/>
              </a:rPr>
              <a:t>освітньо</a:t>
            </a:r>
            <a:r>
              <a:rPr lang="uk-UA" sz="1800" b="1" dirty="0">
                <a:cs typeface="Times New Roman" panose="02020603050405020304" pitchFamily="18" charset="0"/>
              </a:rPr>
              <a:t>-науковим) рівнем</a:t>
            </a:r>
            <a:r>
              <a:rPr lang="en-US" sz="1800" b="1" dirty="0">
                <a:cs typeface="Times New Roman" panose="02020603050405020304" pitchFamily="18" charset="0"/>
              </a:rPr>
              <a:t> </a:t>
            </a:r>
            <a:endParaRPr lang="x-none" dirty="0"/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C4C91789-5031-A7E5-8B7A-E85EA3B8A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57149"/>
              </p:ext>
            </p:extLst>
          </p:nvPr>
        </p:nvGraphicFramePr>
        <p:xfrm>
          <a:off x="838197" y="4073593"/>
          <a:ext cx="10515606" cy="195072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867917">
                  <a:extLst>
                    <a:ext uri="{9D8B030D-6E8A-4147-A177-3AD203B41FA5}">
                      <a16:colId xmlns:a16="http://schemas.microsoft.com/office/drawing/2014/main" val="4151006629"/>
                    </a:ext>
                  </a:extLst>
                </a:gridCol>
                <a:gridCol w="3656261">
                  <a:extLst>
                    <a:ext uri="{9D8B030D-6E8A-4147-A177-3AD203B41FA5}">
                      <a16:colId xmlns:a16="http://schemas.microsoft.com/office/drawing/2014/main" val="3424081183"/>
                    </a:ext>
                  </a:extLst>
                </a:gridCol>
                <a:gridCol w="3807634">
                  <a:extLst>
                    <a:ext uri="{9D8B030D-6E8A-4147-A177-3AD203B41FA5}">
                      <a16:colId xmlns:a16="http://schemas.microsoft.com/office/drawing/2014/main" val="806563994"/>
                    </a:ext>
                  </a:extLst>
                </a:gridCol>
                <a:gridCol w="1183794">
                  <a:extLst>
                    <a:ext uri="{9D8B030D-6E8A-4147-A177-3AD203B41FA5}">
                      <a16:colId xmlns:a16="http://schemas.microsoft.com/office/drawing/2014/main" val="42095610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Факультет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Спеціальність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Назва освітньої програми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Набір 2023/2024 </a:t>
                      </a:r>
                      <a:r>
                        <a:rPr lang="uk-UA" sz="1600" dirty="0" err="1">
                          <a:effectLst/>
                        </a:rPr>
                        <a:t>н.р</a:t>
                      </a:r>
                      <a:r>
                        <a:rPr lang="uk-UA" sz="1600" dirty="0">
                          <a:effectLst/>
                        </a:rPr>
                        <a:t>.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199053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ФЕК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072 Фінанси, банківська справа, страхування та фондовий ринок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ОНП «Фінанси, банківська справа, страхування та фондовий ринок»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2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105907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076 Підприємництво та торгівля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ОНП «Підприємництво та торгівля» 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8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37928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effectLst/>
                        </a:rPr>
                        <a:t>ФФЕКС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172 Електронні комунікації та радіотехніка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ОНП «Електронні комунікації та радіотехніка»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1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97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090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26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003F0E-AF5A-B926-FDDC-134C16B242ED}"/>
              </a:ext>
            </a:extLst>
          </p:cNvPr>
          <p:cNvSpPr txBox="1"/>
          <p:nvPr/>
        </p:nvSpPr>
        <p:spPr>
          <a:xfrm>
            <a:off x="1302773" y="243383"/>
            <a:ext cx="938501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600" b="1" dirty="0">
                <a:latin typeface="+mn-lt"/>
              </a:rPr>
              <a:t>Освітня діяльність</a:t>
            </a:r>
            <a:endParaRPr lang="en-US" sz="2600" b="1" dirty="0">
              <a:latin typeface="+mn-lt"/>
            </a:endParaRPr>
          </a:p>
          <a:p>
            <a:r>
              <a:rPr lang="uk-UA" sz="2000" b="1" dirty="0">
                <a:cs typeface="Times New Roman" panose="02020603050405020304" pitchFamily="18" charset="0"/>
              </a:rPr>
              <a:t>Акредитація освітніх програм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1725C4-DEEA-126B-2A9D-1F0075F04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7" y="114417"/>
            <a:ext cx="782279" cy="782279"/>
          </a:xfrm>
          <a:prstGeom prst="rect">
            <a:avLst/>
          </a:prstGeom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9191305B-0253-324A-A906-F42F2EF50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386309"/>
              </p:ext>
            </p:extLst>
          </p:nvPr>
        </p:nvGraphicFramePr>
        <p:xfrm>
          <a:off x="1154109" y="1425165"/>
          <a:ext cx="9883782" cy="4491745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403833">
                  <a:extLst>
                    <a:ext uri="{9D8B030D-6E8A-4147-A177-3AD203B41FA5}">
                      <a16:colId xmlns:a16="http://schemas.microsoft.com/office/drawing/2014/main" val="3598345249"/>
                    </a:ext>
                  </a:extLst>
                </a:gridCol>
                <a:gridCol w="2953544">
                  <a:extLst>
                    <a:ext uri="{9D8B030D-6E8A-4147-A177-3AD203B41FA5}">
                      <a16:colId xmlns:a16="http://schemas.microsoft.com/office/drawing/2014/main" val="3183558460"/>
                    </a:ext>
                  </a:extLst>
                </a:gridCol>
                <a:gridCol w="3402171">
                  <a:extLst>
                    <a:ext uri="{9D8B030D-6E8A-4147-A177-3AD203B41FA5}">
                      <a16:colId xmlns:a16="http://schemas.microsoft.com/office/drawing/2014/main" val="617992147"/>
                    </a:ext>
                  </a:extLst>
                </a:gridCol>
                <a:gridCol w="2124234">
                  <a:extLst>
                    <a:ext uri="{9D8B030D-6E8A-4147-A177-3AD203B41FA5}">
                      <a16:colId xmlns:a16="http://schemas.microsoft.com/office/drawing/2014/main" val="410236851"/>
                    </a:ext>
                  </a:extLst>
                </a:gridCol>
              </a:tblGrid>
              <a:tr h="552575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Факультет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Код та назва спеціальності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effectLst/>
                        </a:rPr>
                        <a:t>Назва ОП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effectLst/>
                        </a:rPr>
                        <a:t>ПІБ гаранта ОП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326634114"/>
                  </a:ext>
                </a:extLst>
              </a:tr>
              <a:tr h="280892">
                <a:tc gridSpan="4"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перший (бакалаврський) рівень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76948"/>
                  </a:ext>
                </a:extLst>
              </a:tr>
              <a:tr h="244054"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ФПСО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016 Спеціальна освіта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«Спеціальна освіта»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Ніколенко Л. М.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2627079207"/>
                  </a:ext>
                </a:extLst>
              </a:tr>
              <a:tr h="244054"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ІФ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106 Географія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«Географія рекреації та туризму»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Безуглий В.В.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3763366342"/>
                  </a:ext>
                </a:extLst>
              </a:tr>
              <a:tr h="465084"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ФМТДР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227 Фізична терапія, </a:t>
                      </a:r>
                      <a:r>
                        <a:rPr lang="uk-UA" sz="1600" dirty="0" err="1">
                          <a:effectLst/>
                        </a:rPr>
                        <a:t>ерготерапія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«Фізична терапія, </a:t>
                      </a:r>
                      <a:r>
                        <a:rPr lang="uk-UA" sz="1600" dirty="0" err="1">
                          <a:effectLst/>
                        </a:rPr>
                        <a:t>ерготерапія</a:t>
                      </a:r>
                      <a:r>
                        <a:rPr lang="uk-UA" sz="1600" dirty="0">
                          <a:effectLst/>
                        </a:rPr>
                        <a:t>»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Черевко С. В.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3844575149"/>
                  </a:ext>
                </a:extLst>
              </a:tr>
              <a:tr h="244054"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ФЕК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242 Туризм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«Міжнародний туризм»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Жиленко К. М.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3027746790"/>
                  </a:ext>
                </a:extLst>
              </a:tr>
              <a:tr h="907144"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ФСМНВ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291 Міжнародні відносини, суспільні комунікації та регіональні студії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«Міжнародні відносини, суспільні комунікації та регіональні студії»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Петров П. Г.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3328760223"/>
                  </a:ext>
                </a:extLst>
              </a:tr>
              <a:tr h="244054"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ФФЕКС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014 Середня освіта 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«Середня освіта (Фізика)»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Турінов А. М.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1685572496"/>
                  </a:ext>
                </a:extLst>
              </a:tr>
              <a:tr h="465084"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ФПМ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126 Інформаційні системи та технології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«Інформаційні системи та технології»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Ємельяненко Т. Г.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913672307"/>
                  </a:ext>
                </a:extLst>
              </a:tr>
              <a:tr h="686114"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ФПСО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016 Спеціальна освіта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«Спеціальна освіта: </a:t>
                      </a:r>
                      <a:r>
                        <a:rPr lang="uk-UA" sz="1600" dirty="0" err="1">
                          <a:effectLst/>
                        </a:rPr>
                        <a:t>олігофренопедагогіка</a:t>
                      </a:r>
                      <a:r>
                        <a:rPr lang="uk-UA" sz="1600" dirty="0">
                          <a:effectLst/>
                        </a:rPr>
                        <a:t> та логопедія»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Ніколенко Л. М.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187757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481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26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003F0E-AF5A-B926-FDDC-134C16B242ED}"/>
              </a:ext>
            </a:extLst>
          </p:cNvPr>
          <p:cNvSpPr txBox="1"/>
          <p:nvPr/>
        </p:nvSpPr>
        <p:spPr>
          <a:xfrm>
            <a:off x="1302773" y="239765"/>
            <a:ext cx="938501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600" b="1" dirty="0">
                <a:latin typeface="+mn-lt"/>
              </a:rPr>
              <a:t>Освітня діяльність</a:t>
            </a:r>
            <a:endParaRPr lang="en-US" sz="2600" b="1" dirty="0">
              <a:latin typeface="+mn-lt"/>
            </a:endParaRPr>
          </a:p>
          <a:p>
            <a:r>
              <a:rPr lang="uk-UA" sz="2000" b="1" dirty="0">
                <a:cs typeface="Times New Roman" panose="02020603050405020304" pitchFamily="18" charset="0"/>
              </a:rPr>
              <a:t>Акредитація освітніх програм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1725C4-DEEA-126B-2A9D-1F0075F04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7" y="114417"/>
            <a:ext cx="782279" cy="782279"/>
          </a:xfrm>
          <a:prstGeom prst="rect">
            <a:avLst/>
          </a:prstGeom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2FF40D9C-47B0-41A7-2753-06DFD14D81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83580"/>
              </p:ext>
            </p:extLst>
          </p:nvPr>
        </p:nvGraphicFramePr>
        <p:xfrm>
          <a:off x="1116990" y="1279748"/>
          <a:ext cx="10333868" cy="4762695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223158">
                  <a:extLst>
                    <a:ext uri="{9D8B030D-6E8A-4147-A177-3AD203B41FA5}">
                      <a16:colId xmlns:a16="http://schemas.microsoft.com/office/drawing/2014/main" val="394826270"/>
                    </a:ext>
                  </a:extLst>
                </a:gridCol>
                <a:gridCol w="3332643">
                  <a:extLst>
                    <a:ext uri="{9D8B030D-6E8A-4147-A177-3AD203B41FA5}">
                      <a16:colId xmlns:a16="http://schemas.microsoft.com/office/drawing/2014/main" val="1848601194"/>
                    </a:ext>
                  </a:extLst>
                </a:gridCol>
                <a:gridCol w="3714705">
                  <a:extLst>
                    <a:ext uri="{9D8B030D-6E8A-4147-A177-3AD203B41FA5}">
                      <a16:colId xmlns:a16="http://schemas.microsoft.com/office/drawing/2014/main" val="944628552"/>
                    </a:ext>
                  </a:extLst>
                </a:gridCol>
                <a:gridCol w="2063362">
                  <a:extLst>
                    <a:ext uri="{9D8B030D-6E8A-4147-A177-3AD203B41FA5}">
                      <a16:colId xmlns:a16="http://schemas.microsoft.com/office/drawing/2014/main" val="396251264"/>
                    </a:ext>
                  </a:extLst>
                </a:gridCol>
              </a:tblGrid>
              <a:tr h="272766">
                <a:tc gridSpan="4"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другий (магістерський) рівень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x-non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/>
                </a:tc>
                <a:extLst>
                  <a:ext uri="{0D108BD9-81ED-4DB2-BD59-A6C34878D82A}">
                    <a16:rowId xmlns:a16="http://schemas.microsoft.com/office/drawing/2014/main" val="268092658"/>
                  </a:ext>
                </a:extLst>
              </a:tr>
              <a:tr h="425729"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БЕФ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162 Біотехнології та біоінженерія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ОПП «Біотехнології та біоінженерія»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err="1">
                          <a:effectLst/>
                        </a:rPr>
                        <a:t>Зубарева</a:t>
                      </a:r>
                      <a:r>
                        <a:rPr lang="uk-UA" sz="1600" dirty="0">
                          <a:effectLst/>
                        </a:rPr>
                        <a:t> І.М.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854199"/>
                  </a:ext>
                </a:extLst>
              </a:tr>
              <a:tr h="272766">
                <a:tc gridSpan="4"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третій (</a:t>
                      </a:r>
                      <a:r>
                        <a:rPr lang="uk-UA" sz="1600" dirty="0" err="1">
                          <a:solidFill>
                            <a:schemeClr val="bg1"/>
                          </a:solidFill>
                          <a:effectLst/>
                        </a:rPr>
                        <a:t>освітньо</a:t>
                      </a: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-науковий) рівень</a:t>
                      </a:r>
                      <a:endParaRPr lang="x-none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x-non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/>
                </a:tc>
                <a:extLst>
                  <a:ext uri="{0D108BD9-81ED-4DB2-BD59-A6C34878D82A}">
                    <a16:rowId xmlns:a16="http://schemas.microsoft.com/office/drawing/2014/main" val="3801444297"/>
                  </a:ext>
                </a:extLst>
              </a:tr>
              <a:tr h="272766"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ФУІФМ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035 Філологія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ОНП «Філологія»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/>
                </a:tc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Дьячок Н. В.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/>
                </a:tc>
                <a:extLst>
                  <a:ext uri="{0D108BD9-81ED-4DB2-BD59-A6C34878D82A}">
                    <a16:rowId xmlns:a16="http://schemas.microsoft.com/office/drawing/2014/main" val="1924046127"/>
                  </a:ext>
                </a:extLst>
              </a:tr>
              <a:tr h="272766"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ІФ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032 Історія та археологія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ОНП «Історія та археологія»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/>
                </a:tc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Святець Ю.А.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/>
                </a:tc>
                <a:extLst>
                  <a:ext uri="{0D108BD9-81ED-4DB2-BD59-A6C34878D82A}">
                    <a16:rowId xmlns:a16="http://schemas.microsoft.com/office/drawing/2014/main" val="3656082416"/>
                  </a:ext>
                </a:extLst>
              </a:tr>
              <a:tr h="272766"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ФЕК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/>
                </a:tc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051 Економіка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ОНП «Економіка»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/>
                </a:tc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Іванов Р.В.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/>
                </a:tc>
                <a:extLst>
                  <a:ext uri="{0D108BD9-81ED-4DB2-BD59-A6C34878D82A}">
                    <a16:rowId xmlns:a16="http://schemas.microsoft.com/office/drawing/2014/main" val="2624313894"/>
                  </a:ext>
                </a:extLst>
              </a:tr>
              <a:tr h="272766"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ФСЗМК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/>
                </a:tc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061 Журналістика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ОНП «Журналістика»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/>
                </a:tc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Бахметьєва А.М.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/>
                </a:tc>
                <a:extLst>
                  <a:ext uri="{0D108BD9-81ED-4DB2-BD59-A6C34878D82A}">
                    <a16:rowId xmlns:a16="http://schemas.microsoft.com/office/drawing/2014/main" val="1792001555"/>
                  </a:ext>
                </a:extLst>
              </a:tr>
              <a:tr h="272766"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ФФЕКС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104 Фізика та астрономія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ОНП «Фізика та астрономія»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Скалозуб В. В.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/>
                </a:tc>
                <a:extLst>
                  <a:ext uri="{0D108BD9-81ED-4DB2-BD59-A6C34878D82A}">
                    <a16:rowId xmlns:a16="http://schemas.microsoft.com/office/drawing/2014/main" val="4251212942"/>
                  </a:ext>
                </a:extLst>
              </a:tr>
              <a:tr h="525845"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ФФЕКС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/>
                </a:tc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105 Прикладна фізика та наноматеріали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ОНП «Прикладна фізика та </a:t>
                      </a:r>
                      <a:r>
                        <a:rPr lang="uk-UA" sz="1600" dirty="0" err="1">
                          <a:effectLst/>
                        </a:rPr>
                        <a:t>наноматеріали</a:t>
                      </a:r>
                      <a:r>
                        <a:rPr lang="uk-UA" sz="1600" dirty="0">
                          <a:effectLst/>
                        </a:rPr>
                        <a:t>»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/>
                </a:tc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Дробахін О. О.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/>
                </a:tc>
                <a:extLst>
                  <a:ext uri="{0D108BD9-81ED-4DB2-BD59-A6C34878D82A}">
                    <a16:rowId xmlns:a16="http://schemas.microsoft.com/office/drawing/2014/main" val="1223924976"/>
                  </a:ext>
                </a:extLst>
              </a:tr>
              <a:tr h="272766"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ММФ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123 Комп'ютерна інженерія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ОНП «Комп'ютерна інженерія»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/>
                </a:tc>
                <a:tc>
                  <a:txBody>
                    <a:bodyPr/>
                    <a:lstStyle/>
                    <a:p>
                      <a:r>
                        <a:rPr lang="uk-UA" sz="1600" dirty="0" err="1">
                          <a:effectLst/>
                        </a:rPr>
                        <a:t>Хандецький</a:t>
                      </a:r>
                      <a:r>
                        <a:rPr lang="uk-UA" sz="1600" dirty="0">
                          <a:effectLst/>
                        </a:rPr>
                        <a:t> В.С.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/>
                </a:tc>
                <a:extLst>
                  <a:ext uri="{0D108BD9-81ED-4DB2-BD59-A6C34878D82A}">
                    <a16:rowId xmlns:a16="http://schemas.microsoft.com/office/drawing/2014/main" val="2216954377"/>
                  </a:ext>
                </a:extLst>
              </a:tr>
              <a:tr h="272766"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ФТФ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/>
                </a:tc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132 Матеріалознавство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ОНП «Матеріалознавство»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/>
                </a:tc>
                <a:tc>
                  <a:txBody>
                    <a:bodyPr/>
                    <a:lstStyle/>
                    <a:p>
                      <a:r>
                        <a:rPr lang="uk-UA" sz="1600" dirty="0" err="1">
                          <a:effectLst/>
                        </a:rPr>
                        <a:t>Санін</a:t>
                      </a:r>
                      <a:r>
                        <a:rPr lang="uk-UA" sz="1600" dirty="0">
                          <a:effectLst/>
                        </a:rPr>
                        <a:t> А. Ф.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/>
                </a:tc>
                <a:extLst>
                  <a:ext uri="{0D108BD9-81ED-4DB2-BD59-A6C34878D82A}">
                    <a16:rowId xmlns:a16="http://schemas.microsoft.com/office/drawing/2014/main" val="1782004219"/>
                  </a:ext>
                </a:extLst>
              </a:tr>
              <a:tr h="525845"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ФТФ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/>
                </a:tc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134 Авіаційна та ракетно-космічна техніка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ОНП «Авіаційна та ракетно-космічна техніка»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Давидов С. О.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/>
                </a:tc>
                <a:extLst>
                  <a:ext uri="{0D108BD9-81ED-4DB2-BD59-A6C34878D82A}">
                    <a16:rowId xmlns:a16="http://schemas.microsoft.com/office/drawing/2014/main" val="3183720204"/>
                  </a:ext>
                </a:extLst>
              </a:tr>
              <a:tr h="830382"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ФСМНВ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291 Міжнародні відносини, суспільні комунікації та регіональні студії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ОНП «Міжнародні відносини, суспільні комунікації та регіональні студії» 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Висоцький О. </a:t>
                      </a:r>
                      <a:r>
                        <a:rPr lang="uk-UA" sz="1600" dirty="0" err="1">
                          <a:effectLst/>
                        </a:rPr>
                        <a:t>Ю</a:t>
                      </a:r>
                      <a:r>
                        <a:rPr lang="uk-UA" sz="1600" dirty="0">
                          <a:effectLst/>
                        </a:rPr>
                        <a:t>.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6" marR="68286" marT="9484" marB="9484" anchor="ctr"/>
                </a:tc>
                <a:extLst>
                  <a:ext uri="{0D108BD9-81ED-4DB2-BD59-A6C34878D82A}">
                    <a16:rowId xmlns:a16="http://schemas.microsoft.com/office/drawing/2014/main" val="2595898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364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303290" y="323336"/>
            <a:ext cx="7093532" cy="616620"/>
          </a:xfrm>
        </p:spPr>
        <p:txBody>
          <a:bodyPr rtlCol="0" anchor="ctr">
            <a:noAutofit/>
          </a:bodyPr>
          <a:lstStyle/>
          <a:p>
            <a:pPr algn="l"/>
            <a:r>
              <a:rPr lang="ru-RU" sz="2600" b="1" dirty="0" err="1">
                <a:latin typeface="+mn-lt"/>
                <a:cs typeface="Calibri" panose="020F0502020204030204" pitchFamily="34" charset="0"/>
              </a:rPr>
              <a:t>Наукова</a:t>
            </a:r>
            <a:r>
              <a:rPr lang="ru-RU" sz="2600" b="1" dirty="0">
                <a:latin typeface="+mn-lt"/>
                <a:cs typeface="Calibri" panose="020F0502020204030204" pitchFamily="34" charset="0"/>
              </a:rPr>
              <a:t> та </a:t>
            </a:r>
            <a:r>
              <a:rPr lang="ru-RU" sz="2600" b="1" dirty="0" err="1">
                <a:latin typeface="+mn-lt"/>
                <a:cs typeface="Calibri" panose="020F0502020204030204" pitchFamily="34" charset="0"/>
              </a:rPr>
              <a:t>науково-технічна</a:t>
            </a:r>
            <a:r>
              <a:rPr lang="ru-RU" sz="26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ru-RU" sz="2600" b="1" dirty="0" err="1">
                <a:latin typeface="+mn-lt"/>
                <a:cs typeface="Calibri" panose="020F0502020204030204" pitchFamily="34" charset="0"/>
              </a:rPr>
              <a:t>діяльність</a:t>
            </a:r>
            <a:r>
              <a:rPr lang="ru-RU" sz="26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uk-UA" sz="2000" b="1" dirty="0">
                <a:latin typeface="+mn-lt"/>
              </a:rPr>
              <a:t>Аспірантура та докторантура</a:t>
            </a:r>
            <a:endParaRPr lang="ru-RU" sz="2600" b="1" cap="none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1DE72959-897B-0E47-FD96-2E3F90E1B4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4131310"/>
              </p:ext>
            </p:extLst>
          </p:nvPr>
        </p:nvGraphicFramePr>
        <p:xfrm>
          <a:off x="1128695" y="1120305"/>
          <a:ext cx="5247467" cy="237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192C2E29-8399-284D-D696-06D32CE38581}"/>
              </a:ext>
            </a:extLst>
          </p:cNvPr>
          <p:cNvGraphicFramePr/>
          <p:nvPr/>
        </p:nvGraphicFramePr>
        <p:xfrm>
          <a:off x="6872986" y="3666675"/>
          <a:ext cx="4667380" cy="2588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DF799292-D7CE-8101-96E5-9DC9A68579DF}"/>
              </a:ext>
            </a:extLst>
          </p:cNvPr>
          <p:cNvGraphicFramePr/>
          <p:nvPr/>
        </p:nvGraphicFramePr>
        <p:xfrm>
          <a:off x="6699636" y="721359"/>
          <a:ext cx="4900323" cy="3091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9510AB3-7ADC-60C6-5B1E-13240D28A7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3" y="333860"/>
            <a:ext cx="782279" cy="782279"/>
          </a:xfrm>
          <a:prstGeom prst="rect">
            <a:avLst/>
          </a:prstGeom>
        </p:spPr>
      </p:pic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962C7BAC-DDCA-8AB3-975E-E372E2CE1AD6}"/>
              </a:ext>
            </a:extLst>
          </p:cNvPr>
          <p:cNvGraphicFramePr/>
          <p:nvPr/>
        </p:nvGraphicFramePr>
        <p:xfrm>
          <a:off x="702402" y="3429000"/>
          <a:ext cx="5673760" cy="290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68641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D7818D2-813D-4D38-97C0-BFEC010250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3" y="333860"/>
            <a:ext cx="782279" cy="782279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F665807-614E-4517-9F38-EE155DCBF662}"/>
              </a:ext>
            </a:extLst>
          </p:cNvPr>
          <p:cNvSpPr/>
          <p:nvPr/>
        </p:nvSpPr>
        <p:spPr>
          <a:xfrm>
            <a:off x="1099786" y="333860"/>
            <a:ext cx="841643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err="1">
                <a:latin typeface="+mn-lt"/>
                <a:cs typeface="Calibri" panose="020F0502020204030204" pitchFamily="34" charset="0"/>
              </a:rPr>
              <a:t>Наукова</a:t>
            </a:r>
            <a:r>
              <a:rPr lang="ru-RU" sz="2600" b="1" dirty="0">
                <a:latin typeface="+mn-lt"/>
                <a:cs typeface="Calibri" panose="020F0502020204030204" pitchFamily="34" charset="0"/>
              </a:rPr>
              <a:t> та </a:t>
            </a:r>
            <a:r>
              <a:rPr lang="ru-RU" sz="2600" b="1" dirty="0" err="1">
                <a:latin typeface="+mn-lt"/>
                <a:cs typeface="Calibri" panose="020F0502020204030204" pitchFamily="34" charset="0"/>
              </a:rPr>
              <a:t>науково-технічна</a:t>
            </a:r>
            <a:r>
              <a:rPr lang="ru-RU" sz="26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ru-RU" sz="2600" b="1" dirty="0" err="1">
                <a:latin typeface="+mn-lt"/>
                <a:cs typeface="Calibri" panose="020F0502020204030204" pitchFamily="34" charset="0"/>
              </a:rPr>
              <a:t>діяльність</a:t>
            </a:r>
            <a:r>
              <a:rPr lang="ru-RU" sz="2600" b="1" dirty="0">
                <a:latin typeface="+mn-lt"/>
                <a:cs typeface="Calibri" panose="020F0502020204030204" pitchFamily="34" charset="0"/>
              </a:rPr>
              <a:t> </a:t>
            </a:r>
            <a:endParaRPr lang="en-US" sz="2600" b="1" dirty="0">
              <a:latin typeface="+mn-lt"/>
              <a:cs typeface="Calibri" panose="020F0502020204030204" pitchFamily="34" charset="0"/>
            </a:endParaRPr>
          </a:p>
          <a:p>
            <a:r>
              <a:rPr lang="uk-UA" altLang="ru-RU" sz="2000" b="1" dirty="0"/>
              <a:t>Фінансування держбюджетних та </a:t>
            </a:r>
            <a:r>
              <a:rPr lang="uk-UA" altLang="ru-RU" sz="2000" b="1" dirty="0" err="1"/>
              <a:t>госпдоговірних</a:t>
            </a:r>
            <a:r>
              <a:rPr lang="uk-UA" altLang="ru-RU" sz="2000" b="1" dirty="0"/>
              <a:t> НДР</a:t>
            </a:r>
            <a:endParaRPr lang="uk-UA" sz="2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443270" y="1106144"/>
            <a:ext cx="5050489" cy="312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Розподіл обсягів фінансування за структурними підрозділами</a:t>
            </a:r>
            <a:endParaRPr lang="ru-RU" sz="14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65745" y="1212769"/>
            <a:ext cx="2581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1400" b="1" dirty="0">
                <a:ea typeface="Times New Roman" panose="02020603050405020304" pitchFamily="18" charset="0"/>
              </a:rPr>
              <a:t>Держбюджетне фінансування </a:t>
            </a:r>
            <a:endParaRPr lang="ru-RU" sz="14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20EF7E-7B5B-48A3-A565-FEEB07C9A8D4}"/>
              </a:ext>
            </a:extLst>
          </p:cNvPr>
          <p:cNvSpPr txBox="1"/>
          <p:nvPr/>
        </p:nvSpPr>
        <p:spPr>
          <a:xfrm>
            <a:off x="6045209" y="3413107"/>
            <a:ext cx="6012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400" dirty="0">
                <a:effectLst/>
                <a:ea typeface="Calibri" panose="020F0502020204030204" pitchFamily="34" charset="0"/>
              </a:rPr>
              <a:t>У 2023 р. укладено 17 науково-дослідних робіт за господарськими договорами із загальним обсягом фінансування 1,459 млн. грн</a:t>
            </a:r>
            <a:endParaRPr lang="uk-UA" sz="1400" dirty="0">
              <a:ea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418FBD-8C72-B216-A388-BF4C342E775C}"/>
              </a:ext>
            </a:extLst>
          </p:cNvPr>
          <p:cNvSpPr txBox="1"/>
          <p:nvPr/>
        </p:nvSpPr>
        <p:spPr>
          <a:xfrm>
            <a:off x="206447" y="4843135"/>
            <a:ext cx="54447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dirty="0"/>
              <a:t>Фінансування за 2023 рік :</a:t>
            </a:r>
          </a:p>
          <a:p>
            <a:r>
              <a:rPr lang="uk-UA" sz="1400" dirty="0"/>
              <a:t>15,62 млн. грн. – фінансування НДР, які пройшли конкурсний відбір в конкурсах МОН, із них 435 тис. грн додаткове держбюджетне фінансування НДР;</a:t>
            </a:r>
          </a:p>
          <a:p>
            <a:r>
              <a:rPr lang="uk-UA" sz="1400" dirty="0"/>
              <a:t>1,05 млн. грн. – бюджетне фінансування за конкурсом </a:t>
            </a:r>
            <a:r>
              <a:rPr lang="uk-UA" sz="1400" dirty="0" err="1">
                <a:ea typeface="Times New Roman" panose="02020603050405020304" pitchFamily="18" charset="0"/>
              </a:rPr>
              <a:t>Horizon</a:t>
            </a:r>
            <a:r>
              <a:rPr lang="uk-UA" sz="1400" dirty="0">
                <a:ea typeface="Times New Roman" panose="02020603050405020304" pitchFamily="18" charset="0"/>
              </a:rPr>
              <a:t> 2020;</a:t>
            </a:r>
          </a:p>
          <a:p>
            <a:r>
              <a:rPr lang="uk-UA" sz="1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0,93 </a:t>
            </a:r>
            <a:r>
              <a:rPr lang="uk-UA" sz="1400" dirty="0">
                <a:solidFill>
                  <a:schemeClr val="bg1"/>
                </a:solidFill>
                <a:ea typeface="Times New Roman" panose="02020603050405020304" pitchFamily="18" charset="0"/>
              </a:rPr>
              <a:t> млн. грн. – бюджетне фінансування за конкурсом НФНД.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32" name="Диаграмма 1">
            <a:extLst>
              <a:ext uri="{FF2B5EF4-FFF2-40B4-BE49-F238E27FC236}">
                <a16:creationId xmlns:a16="http://schemas.microsoft.com/office/drawing/2014/main" id="{C17B1A3F-8FED-49D2-9080-D21D5FC629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5587972"/>
              </p:ext>
            </p:extLst>
          </p:nvPr>
        </p:nvGraphicFramePr>
        <p:xfrm>
          <a:off x="206447" y="1507963"/>
          <a:ext cx="5705475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Таблиця 6">
            <a:extLst>
              <a:ext uri="{FF2B5EF4-FFF2-40B4-BE49-F238E27FC236}">
                <a16:creationId xmlns:a16="http://schemas.microsoft.com/office/drawing/2014/main" id="{07688D5F-8856-437C-906C-661B870FD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899052"/>
              </p:ext>
            </p:extLst>
          </p:nvPr>
        </p:nvGraphicFramePr>
        <p:xfrm>
          <a:off x="6117673" y="1422561"/>
          <a:ext cx="5867880" cy="19636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{1FECB4D8-DB02-4DC6-A0A2-4F2EBAE1DC90}</a:tableStyleId>
              </a:tblPr>
              <a:tblGrid>
                <a:gridCol w="1791423">
                  <a:extLst>
                    <a:ext uri="{9D8B030D-6E8A-4147-A177-3AD203B41FA5}">
                      <a16:colId xmlns:a16="http://schemas.microsoft.com/office/drawing/2014/main" val="212949443"/>
                    </a:ext>
                  </a:extLst>
                </a:gridCol>
                <a:gridCol w="1696699">
                  <a:extLst>
                    <a:ext uri="{9D8B030D-6E8A-4147-A177-3AD203B41FA5}">
                      <a16:colId xmlns:a16="http://schemas.microsoft.com/office/drawing/2014/main" val="3201042532"/>
                    </a:ext>
                  </a:extLst>
                </a:gridCol>
                <a:gridCol w="1537894">
                  <a:extLst>
                    <a:ext uri="{9D8B030D-6E8A-4147-A177-3AD203B41FA5}">
                      <a16:colId xmlns:a16="http://schemas.microsoft.com/office/drawing/2014/main" val="1504800138"/>
                    </a:ext>
                  </a:extLst>
                </a:gridCol>
                <a:gridCol w="841864">
                  <a:extLst>
                    <a:ext uri="{9D8B030D-6E8A-4147-A177-3AD203B41FA5}">
                      <a16:colId xmlns:a16="http://schemas.microsoft.com/office/drawing/2014/main" val="90255210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Підрозділи ДНУ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Обсяг фінансування (тис. грн)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52523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держбюджетні НДР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госпдоговірні НДР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dirty="0">
                          <a:effectLst/>
                        </a:rPr>
                        <a:t>гранти</a:t>
                      </a:r>
                      <a:endParaRPr lang="ru-UA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5161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НДІ біол.+БЕФ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6 </a:t>
                      </a:r>
                      <a:r>
                        <a:rPr lang="uk-UA" sz="1400" dirty="0">
                          <a:effectLst/>
                        </a:rPr>
                        <a:t>505</a:t>
                      </a:r>
                      <a:r>
                        <a:rPr lang="ru-RU" sz="1400" dirty="0">
                          <a:effectLst/>
                        </a:rPr>
                        <a:t>,</a:t>
                      </a:r>
                      <a:r>
                        <a:rPr lang="uk-UA" sz="1400" dirty="0">
                          <a:effectLst/>
                        </a:rPr>
                        <a:t>6</a:t>
                      </a: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113,20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dirty="0">
                          <a:effectLst/>
                        </a:rPr>
                        <a:t>-</a:t>
                      </a:r>
                      <a:endParaRPr lang="ru-UA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0471758"/>
                  </a:ext>
                </a:extLst>
              </a:tr>
              <a:tr h="25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НДІ ЕТіМ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3 62</a:t>
                      </a:r>
                      <a:r>
                        <a:rPr lang="ru-RU" sz="1400" dirty="0">
                          <a:effectLst/>
                        </a:rPr>
                        <a:t>0,00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618,00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effectLst/>
                        </a:rPr>
                        <a:t>3 030,00</a:t>
                      </a:r>
                      <a:endParaRPr lang="ru-UA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81691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ММФ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2 169,60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dirty="0">
                          <a:effectLst/>
                        </a:rPr>
                        <a:t>-</a:t>
                      </a:r>
                      <a:endParaRPr lang="ru-UA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81157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НДІ хімії та геології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1 410,00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718,01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dirty="0">
                          <a:effectLst/>
                        </a:rPr>
                        <a:t>-</a:t>
                      </a:r>
                      <a:endParaRPr lang="ru-UA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9868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ФТФ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1 4,00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dirty="0">
                          <a:effectLst/>
                        </a:rPr>
                        <a:t>-</a:t>
                      </a:r>
                      <a:endParaRPr lang="ru-UA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6030915"/>
                  </a:ext>
                </a:extLst>
              </a:tr>
              <a:tr h="1076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ФПМ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900,60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dirty="0">
                          <a:effectLst/>
                        </a:rPr>
                        <a:t>-</a:t>
                      </a:r>
                      <a:endParaRPr lang="ru-UA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1300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Разом: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15 620,88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1449,21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effectLst/>
                        </a:rPr>
                        <a:t>3 030,00</a:t>
                      </a:r>
                      <a:endParaRPr lang="ru-U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6404721"/>
                  </a:ext>
                </a:extLst>
              </a:tr>
            </a:tbl>
          </a:graphicData>
        </a:graphic>
      </p:graphicFrame>
      <p:graphicFrame>
        <p:nvGraphicFramePr>
          <p:cNvPr id="34" name="Діаграма 13">
            <a:extLst>
              <a:ext uri="{FF2B5EF4-FFF2-40B4-BE49-F238E27FC236}">
                <a16:creationId xmlns:a16="http://schemas.microsoft.com/office/drawing/2014/main" id="{BC9AA6CC-A697-4F04-996E-234C8F604E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2824991"/>
              </p:ext>
            </p:extLst>
          </p:nvPr>
        </p:nvGraphicFramePr>
        <p:xfrm>
          <a:off x="6246116" y="4290848"/>
          <a:ext cx="5444796" cy="244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65366255-DE96-41EA-9870-5C3DFAFDF2C5}"/>
              </a:ext>
            </a:extLst>
          </p:cNvPr>
          <p:cNvSpPr txBox="1"/>
          <p:nvPr/>
        </p:nvSpPr>
        <p:spPr>
          <a:xfrm>
            <a:off x="6992701" y="3978197"/>
            <a:ext cx="4506753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1400" b="1" dirty="0">
                <a:cs typeface="Times New Roman" panose="02020603050405020304" pitchFamily="18" charset="0"/>
              </a:rPr>
              <a:t>Загальні надходження у 2023 році, млн. грн</a:t>
            </a:r>
            <a:endParaRPr lang="ru-UA" sz="14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22055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7818D2-813D-4D38-97C0-BFEC010250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7" y="114417"/>
            <a:ext cx="782279" cy="78227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F665807-614E-4517-9F38-EE155DCBF662}"/>
              </a:ext>
            </a:extLst>
          </p:cNvPr>
          <p:cNvSpPr/>
          <p:nvPr/>
        </p:nvSpPr>
        <p:spPr>
          <a:xfrm>
            <a:off x="1099786" y="333860"/>
            <a:ext cx="596141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err="1">
                <a:latin typeface="+mn-lt"/>
                <a:cs typeface="Calibri" panose="020F0502020204030204" pitchFamily="34" charset="0"/>
              </a:rPr>
              <a:t>Наукова</a:t>
            </a:r>
            <a:r>
              <a:rPr lang="ru-RU" sz="2600" b="1" dirty="0">
                <a:latin typeface="+mn-lt"/>
                <a:cs typeface="Calibri" panose="020F0502020204030204" pitchFamily="34" charset="0"/>
              </a:rPr>
              <a:t> та </a:t>
            </a:r>
            <a:r>
              <a:rPr lang="ru-RU" sz="2600" b="1" dirty="0" err="1">
                <a:latin typeface="+mn-lt"/>
                <a:cs typeface="Calibri" panose="020F0502020204030204" pitchFamily="34" charset="0"/>
              </a:rPr>
              <a:t>науково-технічна</a:t>
            </a:r>
            <a:r>
              <a:rPr lang="ru-RU" sz="26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ru-RU" sz="2600" b="1" dirty="0" err="1">
                <a:latin typeface="+mn-lt"/>
                <a:cs typeface="Calibri" panose="020F0502020204030204" pitchFamily="34" charset="0"/>
              </a:rPr>
              <a:t>діяльність</a:t>
            </a:r>
            <a:r>
              <a:rPr lang="ru-RU" sz="2600" b="1" dirty="0">
                <a:latin typeface="+mn-lt"/>
                <a:cs typeface="Calibri" panose="020F0502020204030204" pitchFamily="34" charset="0"/>
              </a:rPr>
              <a:t> </a:t>
            </a:r>
            <a:endParaRPr lang="en-US" sz="2600" b="1" dirty="0">
              <a:latin typeface="+mn-lt"/>
              <a:cs typeface="Calibri" panose="020F0502020204030204" pitchFamily="34" charset="0"/>
            </a:endParaRPr>
          </a:p>
          <a:p>
            <a:r>
              <a:rPr lang="uk-UA" altLang="ru-RU" sz="2000" b="1" dirty="0"/>
              <a:t>Гранти та надходження ДНУ</a:t>
            </a:r>
            <a:endParaRPr lang="uk-UA" sz="2000" b="1" dirty="0"/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C6FB2F0E-44D6-2C95-909A-5010C58044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7970052"/>
              </p:ext>
            </p:extLst>
          </p:nvPr>
        </p:nvGraphicFramePr>
        <p:xfrm>
          <a:off x="344977" y="1218432"/>
          <a:ext cx="11148782" cy="442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AD9271D-3A17-3CAA-1D78-A70FF681684A}"/>
              </a:ext>
            </a:extLst>
          </p:cNvPr>
          <p:cNvSpPr txBox="1"/>
          <p:nvPr/>
        </p:nvSpPr>
        <p:spPr>
          <a:xfrm>
            <a:off x="2597176" y="5881759"/>
            <a:ext cx="4930140" cy="3405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A2079"/>
                </a:solidFill>
              </a:rPr>
              <a:t>З</a:t>
            </a:r>
            <a:r>
              <a:rPr lang="x-none" sz="1400" b="1" dirty="0">
                <a:solidFill>
                  <a:srgbClr val="2A2079"/>
                </a:solidFill>
              </a:rPr>
              <a:t>агалом надходжень                 1</a:t>
            </a:r>
            <a:r>
              <a:rPr lang="uk-UA" sz="1400" b="1" dirty="0">
                <a:solidFill>
                  <a:srgbClr val="2A2079"/>
                </a:solidFill>
              </a:rPr>
              <a:t>0</a:t>
            </a:r>
            <a:r>
              <a:rPr lang="x-none" sz="1400" b="1" dirty="0">
                <a:solidFill>
                  <a:srgbClr val="2A2079"/>
                </a:solidFill>
              </a:rPr>
              <a:t> </a:t>
            </a:r>
            <a:r>
              <a:rPr lang="uk-UA" sz="1400" b="1" dirty="0">
                <a:solidFill>
                  <a:srgbClr val="2A2079"/>
                </a:solidFill>
              </a:rPr>
              <a:t>005</a:t>
            </a:r>
            <a:r>
              <a:rPr lang="x-none" sz="1400" b="1" dirty="0">
                <a:solidFill>
                  <a:srgbClr val="2A2079"/>
                </a:solidFill>
              </a:rPr>
              <a:t>,</a:t>
            </a:r>
            <a:r>
              <a:rPr lang="uk-UA" sz="1400" b="1" dirty="0">
                <a:solidFill>
                  <a:srgbClr val="2A2079"/>
                </a:solidFill>
              </a:rPr>
              <a:t>6</a:t>
            </a:r>
            <a:r>
              <a:rPr lang="x-none" sz="1400" b="1" dirty="0">
                <a:solidFill>
                  <a:srgbClr val="2A2079"/>
                </a:solidFill>
              </a:rPr>
              <a:t> тис.грн</a:t>
            </a:r>
          </a:p>
        </p:txBody>
      </p:sp>
    </p:spTree>
    <p:extLst>
      <p:ext uri="{BB962C8B-B14F-4D97-AF65-F5344CB8AC3E}">
        <p14:creationId xmlns:p14="http://schemas.microsoft.com/office/powerpoint/2010/main" val="142000389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DCFAE3F-6A9F-03D0-2A50-5E15EB77F8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7069630"/>
              </p:ext>
            </p:extLst>
          </p:nvPr>
        </p:nvGraphicFramePr>
        <p:xfrm>
          <a:off x="5017786" y="4041509"/>
          <a:ext cx="5688255" cy="1848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17312228"/>
              </p:ext>
            </p:extLst>
          </p:nvPr>
        </p:nvGraphicFramePr>
        <p:xfrm>
          <a:off x="971710" y="114417"/>
          <a:ext cx="9916467" cy="5284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7818D2-813D-4D38-97C0-BFEC010250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7" y="114417"/>
            <a:ext cx="782279" cy="78227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665807-614E-4517-9F38-EE155DCBF662}"/>
              </a:ext>
            </a:extLst>
          </p:cNvPr>
          <p:cNvSpPr/>
          <p:nvPr/>
        </p:nvSpPr>
        <p:spPr>
          <a:xfrm>
            <a:off x="1099786" y="333860"/>
            <a:ext cx="951741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err="1">
                <a:latin typeface="+mn-lt"/>
                <a:cs typeface="Calibri" panose="020F0502020204030204" pitchFamily="34" charset="0"/>
              </a:rPr>
              <a:t>Наукова</a:t>
            </a:r>
            <a:r>
              <a:rPr lang="ru-RU" sz="2600" b="1" dirty="0">
                <a:latin typeface="+mn-lt"/>
                <a:cs typeface="Calibri" panose="020F0502020204030204" pitchFamily="34" charset="0"/>
              </a:rPr>
              <a:t> та </a:t>
            </a:r>
            <a:r>
              <a:rPr lang="ru-RU" sz="2600" b="1" dirty="0" err="1">
                <a:latin typeface="+mn-lt"/>
                <a:cs typeface="Calibri" panose="020F0502020204030204" pitchFamily="34" charset="0"/>
              </a:rPr>
              <a:t>науково-технічна</a:t>
            </a:r>
            <a:r>
              <a:rPr lang="ru-RU" sz="26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ru-RU" sz="2600" b="1" dirty="0" err="1">
                <a:latin typeface="+mn-lt"/>
                <a:cs typeface="Calibri" panose="020F0502020204030204" pitchFamily="34" charset="0"/>
              </a:rPr>
              <a:t>діяльність</a:t>
            </a:r>
            <a:r>
              <a:rPr lang="ru-RU" sz="2600" b="1" dirty="0">
                <a:latin typeface="+mn-lt"/>
                <a:cs typeface="Calibri" panose="020F0502020204030204" pitchFamily="34" charset="0"/>
              </a:rPr>
              <a:t> </a:t>
            </a:r>
            <a:endParaRPr lang="en-US" sz="2600" b="1" dirty="0">
              <a:latin typeface="+mn-lt"/>
              <a:cs typeface="Calibri" panose="020F0502020204030204" pitchFamily="34" charset="0"/>
            </a:endParaRPr>
          </a:p>
          <a:p>
            <a:r>
              <a:rPr lang="uk-UA" sz="2000" b="1" dirty="0"/>
              <a:t>Найвищі величини індексу </a:t>
            </a:r>
            <a:r>
              <a:rPr lang="uk-UA" sz="2000" b="1" dirty="0" err="1"/>
              <a:t>Хірша</a:t>
            </a:r>
            <a:r>
              <a:rPr lang="uk-UA" sz="2000" b="1" dirty="0"/>
              <a:t> за даними </a:t>
            </a:r>
            <a:r>
              <a:rPr lang="uk-UA" sz="2000" b="1" dirty="0" err="1"/>
              <a:t>наукометричної</a:t>
            </a:r>
            <a:r>
              <a:rPr lang="uk-UA" sz="2000" b="1" dirty="0"/>
              <a:t> бази даних SCOPUS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1A75211-E60D-1DC2-3100-805307EE7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944" y="3561513"/>
            <a:ext cx="35811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Індекс </a:t>
            </a:r>
            <a:r>
              <a:rPr lang="uk-UA" altLang="ru-RU" sz="1600" b="1" dirty="0" err="1">
                <a:ea typeface="Times New Roman" panose="02020603050405020304" pitchFamily="18" charset="0"/>
              </a:rPr>
              <a:t>Х</a:t>
            </a:r>
            <a:r>
              <a:rPr kumimoji="0" lang="uk-UA" altLang="ru-RU" sz="16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ірша</a:t>
            </a:r>
            <a:r>
              <a:rPr kumimoji="0" lang="uk-UA" altLang="ru-RU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(h-</a:t>
            </a:r>
            <a:r>
              <a:rPr kumimoji="0" lang="uk-UA" altLang="ru-RU" sz="16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index</a:t>
            </a:r>
            <a:r>
              <a:rPr kumimoji="0" lang="uk-UA" altLang="ru-RU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) ДНУ у </a:t>
            </a:r>
            <a:r>
              <a:rPr kumimoji="0" lang="en-US" altLang="ru-RU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Scopus</a:t>
            </a:r>
            <a:endParaRPr kumimoji="0" lang="uk-UA" altLang="ru-RU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0513008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Возможно, это изображение текс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308" y="3745609"/>
            <a:ext cx="2020132" cy="267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Возможно, это изображение тек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78" y="3751504"/>
            <a:ext cx="2069013" cy="267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9786" y="967441"/>
            <a:ext cx="105503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cs typeface="Times New Roman" panose="02020603050405020304" pitchFamily="18" charset="0"/>
              </a:rPr>
              <a:t>НДЛ </a:t>
            </a:r>
            <a:r>
              <a:rPr lang="ru-RU" b="1" dirty="0" err="1">
                <a:cs typeface="Times New Roman" panose="02020603050405020304" pitchFamily="18" charset="0"/>
              </a:rPr>
              <a:t>теоретичних</a:t>
            </a:r>
            <a:r>
              <a:rPr lang="ru-RU" b="1" dirty="0"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cs typeface="Times New Roman" panose="02020603050405020304" pitchFamily="18" charset="0"/>
              </a:rPr>
              <a:t>прикладних</a:t>
            </a:r>
            <a:r>
              <a:rPr lang="ru-RU" b="1" dirty="0">
                <a:cs typeface="Times New Roman" panose="02020603050405020304" pitchFamily="18" charset="0"/>
              </a:rPr>
              <a:t> проблем </a:t>
            </a:r>
            <a:r>
              <a:rPr lang="ru-RU" b="1" dirty="0" err="1">
                <a:cs typeface="Times New Roman" panose="02020603050405020304" pitchFamily="18" charset="0"/>
              </a:rPr>
              <a:t>хімії</a:t>
            </a:r>
            <a:r>
              <a:rPr lang="ru-RU" b="1" dirty="0">
                <a:cs typeface="Times New Roman" panose="02020603050405020304" pitchFamily="18" charset="0"/>
              </a:rPr>
              <a:t>  НДІ </a:t>
            </a:r>
            <a:r>
              <a:rPr lang="ru-RU" b="1" dirty="0" err="1">
                <a:cs typeface="Times New Roman" panose="02020603050405020304" pitchFamily="18" charset="0"/>
              </a:rPr>
              <a:t>хімії</a:t>
            </a:r>
            <a:r>
              <a:rPr lang="ru-RU" b="1" dirty="0"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cs typeface="Times New Roman" panose="02020603050405020304" pitchFamily="18" charset="0"/>
              </a:rPr>
              <a:t>геології</a:t>
            </a:r>
            <a:r>
              <a:rPr lang="ru-RU" b="1" dirty="0">
                <a:cs typeface="Times New Roman" panose="02020603050405020304" pitchFamily="18" charset="0"/>
              </a:rPr>
              <a:t>  та НДЛ </a:t>
            </a:r>
            <a:r>
              <a:rPr lang="ru-RU" b="1" dirty="0" err="1">
                <a:cs typeface="Times New Roman" panose="02020603050405020304" pitchFamily="18" charset="0"/>
              </a:rPr>
              <a:t>гідробіології</a:t>
            </a:r>
            <a:r>
              <a:rPr lang="ru-RU" b="1" dirty="0">
                <a:cs typeface="Times New Roman" panose="02020603050405020304" pitchFamily="18" charset="0"/>
              </a:rPr>
              <a:t>, </a:t>
            </a:r>
            <a:r>
              <a:rPr lang="ru-RU" b="1" dirty="0" err="1">
                <a:cs typeface="Times New Roman" panose="02020603050405020304" pitchFamily="18" charset="0"/>
              </a:rPr>
              <a:t>іхтіології</a:t>
            </a:r>
            <a:r>
              <a:rPr lang="ru-RU" b="1" dirty="0"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cs typeface="Times New Roman" panose="02020603050405020304" pitchFamily="18" charset="0"/>
              </a:rPr>
              <a:t>радіобіології</a:t>
            </a:r>
            <a:r>
              <a:rPr lang="ru-RU" b="1" dirty="0">
                <a:cs typeface="Times New Roman" panose="02020603050405020304" pitchFamily="18" charset="0"/>
              </a:rPr>
              <a:t> </a:t>
            </a:r>
            <a:r>
              <a:rPr lang="ru-RU" b="1" dirty="0" err="1">
                <a:cs typeface="Times New Roman" panose="02020603050405020304" pitchFamily="18" charset="0"/>
              </a:rPr>
              <a:t>науково-дослідного</a:t>
            </a:r>
            <a:r>
              <a:rPr lang="ru-RU" b="1" dirty="0">
                <a:cs typeface="Times New Roman" panose="02020603050405020304" pitchFamily="18" charset="0"/>
              </a:rPr>
              <a:t> </a:t>
            </a:r>
            <a:r>
              <a:rPr lang="ru-RU" b="1" dirty="0" err="1">
                <a:cs typeface="Times New Roman" panose="02020603050405020304" pitchFamily="18" charset="0"/>
              </a:rPr>
              <a:t>інституту</a:t>
            </a:r>
            <a:r>
              <a:rPr lang="ru-RU" b="1" dirty="0">
                <a:cs typeface="Times New Roman" panose="02020603050405020304" pitchFamily="18" charset="0"/>
              </a:rPr>
              <a:t> </a:t>
            </a:r>
            <a:r>
              <a:rPr lang="ru-RU" b="1" dirty="0" err="1">
                <a:cs typeface="Times New Roman" panose="02020603050405020304" pitchFamily="18" charset="0"/>
              </a:rPr>
              <a:t>біології</a:t>
            </a:r>
            <a:r>
              <a:rPr lang="ru-RU" b="1" dirty="0">
                <a:cs typeface="Times New Roman" panose="02020603050405020304" pitchFamily="18" charset="0"/>
              </a:rPr>
              <a:t> ДНУ </a:t>
            </a:r>
            <a:r>
              <a:rPr lang="ru-RU" b="1" dirty="0" err="1">
                <a:cs typeface="Times New Roman" panose="02020603050405020304" pitchFamily="18" charset="0"/>
              </a:rPr>
              <a:t>підтвердили</a:t>
            </a:r>
            <a:r>
              <a:rPr lang="ru-RU" b="1" dirty="0">
                <a:cs typeface="Times New Roman" panose="02020603050405020304" pitchFamily="18" charset="0"/>
              </a:rPr>
              <a:t> </a:t>
            </a:r>
            <a:r>
              <a:rPr lang="ru-RU" b="1" dirty="0" err="1">
                <a:cs typeface="Times New Roman" panose="02020603050405020304" pitchFamily="18" charset="0"/>
              </a:rPr>
              <a:t>відповідність</a:t>
            </a:r>
            <a:r>
              <a:rPr lang="ru-RU" b="1" dirty="0">
                <a:cs typeface="Times New Roman" panose="02020603050405020304" pitchFamily="18" charset="0"/>
              </a:rPr>
              <a:t> </a:t>
            </a:r>
            <a:r>
              <a:rPr lang="ru-RU" b="1" dirty="0" err="1">
                <a:cs typeface="Times New Roman" panose="02020603050405020304" pitchFamily="18" charset="0"/>
              </a:rPr>
              <a:t>вимогам</a:t>
            </a:r>
            <a:r>
              <a:rPr lang="ru-RU" b="1" dirty="0"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>
                <a:cs typeface="Times New Roman" panose="02020603050405020304" pitchFamily="18" charset="0"/>
              </a:rPr>
              <a:t>ДСТУ </a:t>
            </a:r>
            <a:r>
              <a:rPr lang="az-Latn-AZ" b="1" dirty="0">
                <a:cs typeface="Times New Roman" panose="02020603050405020304" pitchFamily="18" charset="0"/>
              </a:rPr>
              <a:t>ISO 10012:2005</a:t>
            </a:r>
            <a:r>
              <a:rPr lang="az-Latn-AZ" dirty="0">
                <a:cs typeface="Times New Roman" panose="02020603050405020304" pitchFamily="18" charset="0"/>
              </a:rPr>
              <a:t>. </a:t>
            </a:r>
            <a:endParaRPr lang="uk-UA" dirty="0">
              <a:cs typeface="Times New Roman" panose="02020603050405020304" pitchFamily="18" charset="0"/>
            </a:endParaRPr>
          </a:p>
          <a:p>
            <a:r>
              <a:rPr lang="ru-RU" dirty="0" err="1">
                <a:cs typeface="Times New Roman" panose="02020603050405020304" pitchFamily="18" charset="0"/>
              </a:rPr>
              <a:t>Представниками</a:t>
            </a:r>
            <a:r>
              <a:rPr lang="ru-RU" dirty="0">
                <a:cs typeface="Times New Roman" panose="02020603050405020304" pitchFamily="18" charset="0"/>
              </a:rPr>
              <a:t> ДП «</a:t>
            </a:r>
            <a:r>
              <a:rPr lang="ru-RU" dirty="0" err="1">
                <a:cs typeface="Times New Roman" panose="02020603050405020304" pitchFamily="18" charset="0"/>
              </a:rPr>
              <a:t>Дніпростандартметрологія</a:t>
            </a:r>
            <a:r>
              <a:rPr lang="ru-RU" dirty="0">
                <a:cs typeface="Times New Roman" panose="02020603050405020304" pitchFamily="18" charset="0"/>
              </a:rPr>
              <a:t>» в </a:t>
            </a:r>
            <a:r>
              <a:rPr lang="ru-RU" dirty="0" err="1">
                <a:cs typeface="Times New Roman" panose="02020603050405020304" pitchFamily="18" charset="0"/>
              </a:rPr>
              <a:t>червні-серпні</a:t>
            </a:r>
            <a:r>
              <a:rPr lang="ru-RU" dirty="0">
                <a:cs typeface="Times New Roman" panose="02020603050405020304" pitchFamily="18" charset="0"/>
              </a:rPr>
              <a:t> 2023 року проведено </a:t>
            </a:r>
            <a:r>
              <a:rPr lang="ru-RU" dirty="0" err="1">
                <a:cs typeface="Times New Roman" panose="02020603050405020304" pitchFamily="18" charset="0"/>
              </a:rPr>
              <a:t>повірку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приладів</a:t>
            </a:r>
            <a:r>
              <a:rPr lang="ru-RU" dirty="0">
                <a:cs typeface="Times New Roman" panose="02020603050405020304" pitchFamily="18" charset="0"/>
              </a:rPr>
              <a:t> та </a:t>
            </a:r>
            <a:r>
              <a:rPr lang="ru-RU" dirty="0" err="1">
                <a:cs typeface="Times New Roman" panose="02020603050405020304" pitchFamily="18" charset="0"/>
              </a:rPr>
              <a:t>здійснено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технічний</a:t>
            </a:r>
            <a:r>
              <a:rPr lang="ru-RU" dirty="0">
                <a:cs typeface="Times New Roman" panose="02020603050405020304" pitchFamily="18" charset="0"/>
              </a:rPr>
              <a:t> аудит </a:t>
            </a:r>
            <a:r>
              <a:rPr lang="ru-RU" dirty="0" err="1">
                <a:cs typeface="Times New Roman" panose="02020603050405020304" pitchFamily="18" charset="0"/>
              </a:rPr>
              <a:t>двох</a:t>
            </a:r>
            <a:r>
              <a:rPr lang="ru-RU" dirty="0">
                <a:cs typeface="Times New Roman" panose="02020603050405020304" pitchFamily="18" charset="0"/>
              </a:rPr>
              <a:t> НДЛ. За результатами </a:t>
            </a:r>
            <a:r>
              <a:rPr lang="ru-RU" dirty="0" err="1">
                <a:cs typeface="Times New Roman" panose="02020603050405020304" pitchFamily="18" charset="0"/>
              </a:rPr>
              <a:t>отримано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Свідоцтва</a:t>
            </a:r>
            <a:r>
              <a:rPr lang="ru-RU" dirty="0">
                <a:cs typeface="Times New Roman" panose="02020603050405020304" pitchFamily="18" charset="0"/>
              </a:rPr>
              <a:t> №ПЧ 06-2/1152-2023 </a:t>
            </a:r>
            <a:r>
              <a:rPr lang="ru-RU" dirty="0" err="1">
                <a:cs typeface="Times New Roman" panose="02020603050405020304" pitchFamily="18" charset="0"/>
              </a:rPr>
              <a:t>від</a:t>
            </a:r>
            <a:r>
              <a:rPr lang="ru-RU" dirty="0">
                <a:cs typeface="Times New Roman" panose="02020603050405020304" pitchFamily="18" charset="0"/>
              </a:rPr>
              <a:t> 25.09.2023 р. та №ПЧ 06-2/1150-2023 </a:t>
            </a:r>
            <a:r>
              <a:rPr lang="ru-RU" dirty="0" err="1">
                <a:cs typeface="Times New Roman" panose="02020603050405020304" pitchFamily="18" charset="0"/>
              </a:rPr>
              <a:t>від</a:t>
            </a:r>
            <a:r>
              <a:rPr lang="ru-RU" dirty="0">
                <a:cs typeface="Times New Roman" panose="02020603050405020304" pitchFamily="18" charset="0"/>
              </a:rPr>
              <a:t> 14.07.2023 р., , </a:t>
            </a:r>
            <a:r>
              <a:rPr lang="ru-RU" dirty="0" err="1">
                <a:cs typeface="Times New Roman" panose="02020603050405020304" pitchFamily="18" charset="0"/>
              </a:rPr>
              <a:t>які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засвідчують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технічну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компетентність</a:t>
            </a:r>
            <a:r>
              <a:rPr lang="ru-RU" dirty="0">
                <a:cs typeface="Times New Roman" panose="02020603050405020304" pitchFamily="18" charset="0"/>
              </a:rPr>
              <a:t> НДЛ на </a:t>
            </a:r>
            <a:r>
              <a:rPr lang="ru-RU" dirty="0" err="1">
                <a:cs typeface="Times New Roman" panose="02020603050405020304" pitchFamily="18" charset="0"/>
              </a:rPr>
              <a:t>відповідність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вимогам</a:t>
            </a:r>
            <a:r>
              <a:rPr lang="ru-RU" dirty="0">
                <a:cs typeface="Times New Roman" panose="02020603050405020304" pitchFamily="18" charset="0"/>
              </a:rPr>
              <a:t> ДСТУ </a:t>
            </a:r>
            <a:r>
              <a:rPr lang="az-Latn-AZ" dirty="0">
                <a:cs typeface="Times New Roman" panose="02020603050405020304" pitchFamily="18" charset="0"/>
              </a:rPr>
              <a:t>ISO 10012:2005 «</a:t>
            </a:r>
            <a:r>
              <a:rPr lang="ru-RU" dirty="0" err="1">
                <a:cs typeface="Times New Roman" panose="02020603050405020304" pitchFamily="18" charset="0"/>
              </a:rPr>
              <a:t>Системи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керування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вимірюванням</a:t>
            </a:r>
            <a:r>
              <a:rPr lang="ru-RU" dirty="0">
                <a:cs typeface="Times New Roman" panose="02020603050405020304" pitchFamily="18" charset="0"/>
              </a:rPr>
              <a:t>. </a:t>
            </a:r>
            <a:r>
              <a:rPr lang="ru-RU" dirty="0" err="1">
                <a:cs typeface="Times New Roman" panose="02020603050405020304" pitchFamily="18" charset="0"/>
              </a:rPr>
              <a:t>Вимоги</a:t>
            </a:r>
            <a:r>
              <a:rPr lang="ru-RU" dirty="0">
                <a:cs typeface="Times New Roman" panose="02020603050405020304" pitchFamily="18" charset="0"/>
              </a:rPr>
              <a:t> до </a:t>
            </a:r>
            <a:r>
              <a:rPr lang="ru-RU" dirty="0" err="1">
                <a:cs typeface="Times New Roman" panose="02020603050405020304" pitchFamily="18" charset="0"/>
              </a:rPr>
              <a:t>процесів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вимірювання</a:t>
            </a:r>
            <a:r>
              <a:rPr lang="ru-RU" dirty="0">
                <a:cs typeface="Times New Roman" panose="02020603050405020304" pitchFamily="18" charset="0"/>
              </a:rPr>
              <a:t> та </a:t>
            </a:r>
            <a:r>
              <a:rPr lang="ru-RU" dirty="0" err="1">
                <a:cs typeface="Times New Roman" panose="02020603050405020304" pitchFamily="18" charset="0"/>
              </a:rPr>
              <a:t>вимірювального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обладнання</a:t>
            </a:r>
            <a:r>
              <a:rPr lang="ru-RU" dirty="0">
                <a:cs typeface="Times New Roman" panose="02020603050405020304" pitchFamily="18" charset="0"/>
              </a:rPr>
              <a:t>» для </a:t>
            </a:r>
            <a:r>
              <a:rPr lang="ru-RU" dirty="0" err="1"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гідрохімічних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показників</a:t>
            </a:r>
            <a:r>
              <a:rPr lang="ru-RU" dirty="0">
                <a:cs typeface="Times New Roman" panose="02020603050405020304" pitchFamily="18" charset="0"/>
              </a:rPr>
              <a:t> води, </a:t>
            </a:r>
            <a:r>
              <a:rPr lang="ru-RU" dirty="0" err="1">
                <a:cs typeface="Times New Roman" panose="02020603050405020304" pitchFamily="18" charset="0"/>
              </a:rPr>
              <a:t>гідробіологічних</a:t>
            </a:r>
            <a:r>
              <a:rPr lang="ru-RU" dirty="0">
                <a:cs typeface="Times New Roman" panose="02020603050405020304" pitchFamily="18" charset="0"/>
              </a:rPr>
              <a:t>, </a:t>
            </a:r>
            <a:r>
              <a:rPr lang="ru-RU" dirty="0" err="1">
                <a:cs typeface="Times New Roman" panose="02020603050405020304" pitchFamily="18" charset="0"/>
              </a:rPr>
              <a:t>паразитологічних</a:t>
            </a:r>
            <a:r>
              <a:rPr lang="ru-RU" dirty="0">
                <a:cs typeface="Times New Roman" panose="02020603050405020304" pitchFamily="18" charset="0"/>
              </a:rPr>
              <a:t> і </a:t>
            </a:r>
            <a:r>
              <a:rPr lang="ru-RU" dirty="0" err="1">
                <a:cs typeface="Times New Roman" panose="02020603050405020304" pitchFamily="18" charset="0"/>
              </a:rPr>
              <a:t>радіобіологічних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досліджень</a:t>
            </a:r>
            <a:r>
              <a:rPr lang="ru-RU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8" name="Picture 6" descr="Возможно, это иллюстрация (отрывной талон и текст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580" y="3745609"/>
            <a:ext cx="1944840" cy="272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F3A06B-A40E-161F-C6B4-7F396E580F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7" y="311187"/>
            <a:ext cx="782279" cy="78227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FABC4FE-3392-A6D9-17E3-13DA689E1A95}"/>
              </a:ext>
            </a:extLst>
          </p:cNvPr>
          <p:cNvSpPr/>
          <p:nvPr/>
        </p:nvSpPr>
        <p:spPr>
          <a:xfrm>
            <a:off x="1099786" y="333860"/>
            <a:ext cx="951741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err="1">
                <a:latin typeface="+mn-lt"/>
                <a:cs typeface="Calibri" panose="020F0502020204030204" pitchFamily="34" charset="0"/>
              </a:rPr>
              <a:t>Наукова</a:t>
            </a:r>
            <a:r>
              <a:rPr lang="ru-RU" sz="2600" b="1" dirty="0">
                <a:latin typeface="+mn-lt"/>
                <a:cs typeface="Calibri" panose="020F0502020204030204" pitchFamily="34" charset="0"/>
              </a:rPr>
              <a:t> та </a:t>
            </a:r>
            <a:r>
              <a:rPr lang="ru-RU" sz="2600" b="1" dirty="0" err="1">
                <a:latin typeface="+mn-lt"/>
                <a:cs typeface="Calibri" panose="020F0502020204030204" pitchFamily="34" charset="0"/>
              </a:rPr>
              <a:t>науково-технічна</a:t>
            </a:r>
            <a:r>
              <a:rPr lang="ru-RU" sz="26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ru-RU" sz="2600" b="1" dirty="0" err="1">
                <a:latin typeface="+mn-lt"/>
                <a:cs typeface="Calibri" panose="020F0502020204030204" pitchFamily="34" charset="0"/>
              </a:rPr>
              <a:t>діяльність</a:t>
            </a:r>
            <a:r>
              <a:rPr lang="ru-RU" sz="2600" b="1" dirty="0">
                <a:latin typeface="+mn-lt"/>
                <a:cs typeface="Calibri" panose="020F0502020204030204" pitchFamily="34" charset="0"/>
              </a:rPr>
              <a:t> </a:t>
            </a:r>
            <a:endParaRPr lang="en-US" sz="2600" b="1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590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D7818D2-813D-4D38-97C0-BFEC010250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7" y="114417"/>
            <a:ext cx="782279" cy="782279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F665807-614E-4517-9F38-EE155DCBF662}"/>
              </a:ext>
            </a:extLst>
          </p:cNvPr>
          <p:cNvSpPr/>
          <p:nvPr/>
        </p:nvSpPr>
        <p:spPr>
          <a:xfrm>
            <a:off x="1099786" y="333860"/>
            <a:ext cx="99924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dirty="0">
                <a:cs typeface="Calibri" panose="020F0502020204030204" pitchFamily="34" charset="0"/>
              </a:rPr>
              <a:t>Міжнародна </a:t>
            </a:r>
            <a:r>
              <a:rPr lang="uk-UA" sz="2600" b="1" dirty="0">
                <a:latin typeface="+mn-lt"/>
                <a:cs typeface="Calibri" panose="020F0502020204030204" pitchFamily="34" charset="0"/>
              </a:rPr>
              <a:t>діяльність </a:t>
            </a:r>
          </a:p>
          <a:p>
            <a:r>
              <a:rPr lang="uk-UA" sz="2000" b="1" dirty="0"/>
              <a:t>Двосторонні угоди. </a:t>
            </a:r>
            <a:r>
              <a:rPr lang="uk-UA" sz="2000" b="1" strike="noStrike" spc="-1" dirty="0">
                <a:ea typeface="Liberation Serif;Times New Roman"/>
              </a:rPr>
              <a:t>Мобільність здобувачів освіти</a:t>
            </a:r>
            <a:endParaRPr lang="uk-UA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7E6E1E-FDDD-E9D5-DDB3-217E90F051D7}"/>
              </a:ext>
            </a:extLst>
          </p:cNvPr>
          <p:cNvSpPr txBox="1"/>
          <p:nvPr/>
        </p:nvSpPr>
        <p:spPr>
          <a:xfrm>
            <a:off x="1099786" y="1183507"/>
            <a:ext cx="52515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uk-UA" sz="1800" b="1" strike="noStrike" spc="-1" dirty="0">
                <a:solidFill>
                  <a:srgbClr val="404040"/>
                </a:solidFill>
                <a:ea typeface="DejaVu Sans"/>
              </a:rPr>
              <a:t>Укладено 12 двосторонніх угод з університетами </a:t>
            </a:r>
            <a:r>
              <a:rPr lang="uk-UA" b="1" spc="-1" dirty="0">
                <a:solidFill>
                  <a:srgbClr val="404040"/>
                </a:solidFill>
                <a:ea typeface="DejaVu Sans"/>
              </a:rPr>
              <a:t>Німеччини, </a:t>
            </a:r>
            <a:r>
              <a:rPr lang="uk-UA" sz="1800" b="1" spc="-1" dirty="0">
                <a:solidFill>
                  <a:srgbClr val="404040"/>
                </a:solidFill>
              </a:rPr>
              <a:t>Швейцарії, Франції</a:t>
            </a:r>
            <a:r>
              <a:rPr lang="uk-UA" b="1" spc="-1" dirty="0">
                <a:solidFill>
                  <a:srgbClr val="404040"/>
                </a:solidFill>
              </a:rPr>
              <a:t>, Польщі, Іспанії</a:t>
            </a:r>
            <a:r>
              <a:rPr lang="uk-UA" sz="1800" b="1" spc="-1" dirty="0">
                <a:solidFill>
                  <a:srgbClr val="404040"/>
                </a:solidFill>
              </a:rPr>
              <a:t>, Італії, Греції, Кіпру, Туреччини та Бразилії</a:t>
            </a:r>
            <a:r>
              <a:rPr lang="uk-UA" sz="1800" b="1" strike="noStrike" spc="-1" dirty="0">
                <a:solidFill>
                  <a:srgbClr val="404040"/>
                </a:solidFill>
                <a:ea typeface="DejaVu Sans"/>
              </a:rPr>
              <a:t>. Загалом діють 97 угод про міжнародне партнерство.</a:t>
            </a:r>
            <a:endParaRPr lang="x-none" dirty="0"/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2089EDBD-B1D5-4526-D83A-52E57F1527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1820803"/>
              </p:ext>
            </p:extLst>
          </p:nvPr>
        </p:nvGraphicFramePr>
        <p:xfrm>
          <a:off x="849127" y="2778558"/>
          <a:ext cx="5328293" cy="3572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50E334C-0424-65AD-0029-6D64E201550C}"/>
              </a:ext>
            </a:extLst>
          </p:cNvPr>
          <p:cNvSpPr txBox="1"/>
          <p:nvPr/>
        </p:nvSpPr>
        <p:spPr>
          <a:xfrm>
            <a:off x="7105338" y="747233"/>
            <a:ext cx="451203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uk-UA" sz="1800" b="1" spc="-1" dirty="0">
                <a:solidFill>
                  <a:srgbClr val="404040"/>
                </a:solidFill>
              </a:rPr>
              <a:t>73 направлення здобувачів вищої освіти,</a:t>
            </a:r>
            <a:br>
              <a:rPr lang="uk-UA" sz="1800" b="1" spc="-1" dirty="0">
                <a:solidFill>
                  <a:srgbClr val="404040"/>
                </a:solidFill>
              </a:rPr>
            </a:br>
            <a:r>
              <a:rPr lang="uk-UA" sz="1800" b="1" spc="-1" dirty="0">
                <a:solidFill>
                  <a:srgbClr val="404040"/>
                </a:solidFill>
              </a:rPr>
              <a:t>у тому числі:</a:t>
            </a:r>
          </a:p>
          <a:p>
            <a:pPr>
              <a:lnSpc>
                <a:spcPct val="100000"/>
              </a:lnSpc>
              <a:buNone/>
            </a:pPr>
            <a:r>
              <a:rPr lang="uk-UA" sz="1800" b="1" spc="-1" dirty="0">
                <a:solidFill>
                  <a:srgbClr val="404040"/>
                </a:solidFill>
              </a:rPr>
              <a:t>– на підставі двосторонніх угод – 34;</a:t>
            </a:r>
          </a:p>
          <a:p>
            <a:pPr>
              <a:lnSpc>
                <a:spcPct val="100000"/>
              </a:lnSpc>
              <a:buNone/>
            </a:pPr>
            <a:r>
              <a:rPr lang="uk-UA" sz="1800" b="1" spc="-1" dirty="0">
                <a:solidFill>
                  <a:srgbClr val="404040"/>
                </a:solidFill>
              </a:rPr>
              <a:t>– за програмою ЄС </a:t>
            </a:r>
            <a:r>
              <a:rPr lang="uk-UA" sz="1800" b="1" i="1" spc="-1" dirty="0">
                <a:solidFill>
                  <a:srgbClr val="404040"/>
                </a:solidFill>
              </a:rPr>
              <a:t>Еразмус</a:t>
            </a:r>
            <a:r>
              <a:rPr lang="uk-UA" sz="1800" b="1" spc="-1" dirty="0">
                <a:solidFill>
                  <a:srgbClr val="404040"/>
                </a:solidFill>
              </a:rPr>
              <a:t> – </a:t>
            </a:r>
            <a:r>
              <a:rPr lang="uk-UA" b="1" spc="-1" dirty="0">
                <a:solidFill>
                  <a:srgbClr val="404040"/>
                </a:solidFill>
              </a:rPr>
              <a:t>22</a:t>
            </a:r>
            <a:r>
              <a:rPr lang="uk-UA" sz="1800" b="1" spc="-1" dirty="0">
                <a:solidFill>
                  <a:srgbClr val="404040"/>
                </a:solidFill>
              </a:rPr>
              <a:t>;</a:t>
            </a:r>
          </a:p>
          <a:p>
            <a:pPr>
              <a:lnSpc>
                <a:spcPct val="100000"/>
              </a:lnSpc>
              <a:buNone/>
            </a:pPr>
            <a:r>
              <a:rPr lang="uk-UA" sz="1800" b="1" spc="-1" dirty="0">
                <a:solidFill>
                  <a:srgbClr val="404040"/>
                </a:solidFill>
              </a:rPr>
              <a:t>– для участі у творчих </a:t>
            </a:r>
            <a:r>
              <a:rPr lang="uk-UA" sz="1800" b="1" spc="-1" dirty="0" err="1">
                <a:solidFill>
                  <a:srgbClr val="404040"/>
                </a:solidFill>
              </a:rPr>
              <a:t>проєктах</a:t>
            </a:r>
            <a:r>
              <a:rPr lang="uk-UA" sz="1800" b="1" spc="-1" dirty="0">
                <a:solidFill>
                  <a:srgbClr val="404040"/>
                </a:solidFill>
              </a:rPr>
              <a:t> – 12;</a:t>
            </a:r>
          </a:p>
          <a:p>
            <a:pPr>
              <a:lnSpc>
                <a:spcPct val="100000"/>
              </a:lnSpc>
              <a:buNone/>
            </a:pPr>
            <a:r>
              <a:rPr lang="uk-UA" sz="1800" b="1" spc="-1" dirty="0">
                <a:solidFill>
                  <a:srgbClr val="404040"/>
                </a:solidFill>
              </a:rPr>
              <a:t>– за програмою двох дипломів – 1;</a:t>
            </a:r>
          </a:p>
          <a:p>
            <a:pPr>
              <a:lnSpc>
                <a:spcPct val="100000"/>
              </a:lnSpc>
              <a:buNone/>
            </a:pPr>
            <a:r>
              <a:rPr lang="uk-UA" sz="1800" b="1" spc="-1" dirty="0">
                <a:solidFill>
                  <a:srgbClr val="404040"/>
                </a:solidFill>
              </a:rPr>
              <a:t>– за урядовими програмами Франції, США і Канади – 4.</a:t>
            </a: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952CC173-D0A3-E5EF-71EC-F92D96F704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5387649"/>
              </p:ext>
            </p:extLst>
          </p:nvPr>
        </p:nvGraphicFramePr>
        <p:xfrm>
          <a:off x="6794271" y="3001953"/>
          <a:ext cx="5048608" cy="339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3436330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8625" y="420146"/>
            <a:ext cx="9359695" cy="415291"/>
          </a:xfrm>
        </p:spPr>
        <p:txBody>
          <a:bodyPr rtlCol="0"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uk-UA" sz="2600" b="1" dirty="0">
                <a:latin typeface="+mn-lt"/>
                <a:cs typeface="Times New Roman" panose="02020603050405020304" pitchFamily="18" charset="0"/>
              </a:rPr>
              <a:t>ДНУ – регіональний лідер у світових та  вітчизняних рейтингах</a:t>
            </a:r>
            <a:endParaRPr lang="ru-RU" sz="2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52CE33-BFB4-A8F5-3424-C80D968CFD20}"/>
              </a:ext>
            </a:extLst>
          </p:cNvPr>
          <p:cNvSpPr/>
          <p:nvPr/>
        </p:nvSpPr>
        <p:spPr>
          <a:xfrm>
            <a:off x="664312" y="906050"/>
            <a:ext cx="8605520" cy="5719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0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uk-UA" dirty="0">
                <a:latin typeface="Calibri" panose="020F0502020204030204" pitchFamily="34" charset="0"/>
              </a:rPr>
              <a:t>ДНУ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вперше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увійшов</a:t>
            </a:r>
            <a:r>
              <a:rPr lang="ru-RU" dirty="0">
                <a:latin typeface="Calibri" panose="020F0502020204030204" pitchFamily="34" charset="0"/>
              </a:rPr>
              <a:t> до </a:t>
            </a:r>
            <a:r>
              <a:rPr lang="en-US" dirty="0">
                <a:latin typeface="Calibri" panose="020F0502020204030204" pitchFamily="34" charset="0"/>
              </a:rPr>
              <a:t>THE University Impact Rankings 2023</a:t>
            </a:r>
            <a:r>
              <a:rPr lang="ru-RU" dirty="0">
                <a:latin typeface="Calibri" panose="020F0502020204030204" pitchFamily="34" charset="0"/>
              </a:rPr>
              <a:t> і </a:t>
            </a:r>
            <a:r>
              <a:rPr lang="ru-RU" dirty="0" err="1">
                <a:latin typeface="Calibri" panose="020F0502020204030204" pitchFamily="34" charset="0"/>
              </a:rPr>
              <a:t>посів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четверте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місце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серед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українських</a:t>
            </a:r>
            <a:r>
              <a:rPr lang="ru-RU" dirty="0">
                <a:latin typeface="Calibri" panose="020F0502020204030204" pitchFamily="34" charset="0"/>
              </a:rPr>
              <a:t> ЗВО (</a:t>
            </a:r>
            <a:r>
              <a:rPr lang="ru-RU" dirty="0" err="1">
                <a:latin typeface="Calibri" panose="020F0502020204030204" pitchFamily="34" charset="0"/>
              </a:rPr>
              <a:t>діапазон</a:t>
            </a:r>
            <a:r>
              <a:rPr lang="ru-RU" dirty="0">
                <a:latin typeface="Calibri" panose="020F0502020204030204" pitchFamily="34" charset="0"/>
              </a:rPr>
              <a:t> 1001+ </a:t>
            </a:r>
            <a:r>
              <a:rPr lang="ru-RU" dirty="0" err="1">
                <a:latin typeface="Calibri" panose="020F0502020204030204" pitchFamily="34" charset="0"/>
              </a:rPr>
              <a:t>загального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світового</a:t>
            </a:r>
            <a:r>
              <a:rPr lang="ru-RU" dirty="0">
                <a:latin typeface="Calibri" panose="020F0502020204030204" pitchFamily="34" charset="0"/>
              </a:rPr>
              <a:t> рейтингу)</a:t>
            </a:r>
            <a:r>
              <a:rPr lang="uk-UA" dirty="0">
                <a:latin typeface="Calibri" panose="020F0502020204030204" pitchFamily="34" charset="0"/>
              </a:rPr>
              <a:t>. Загалом ДНУ вперше увійшов до рейтингу  </a:t>
            </a:r>
            <a:r>
              <a:rPr lang="en-US" dirty="0">
                <a:latin typeface="Calibri" panose="020F0502020204030204" pitchFamily="34" charset="0"/>
              </a:rPr>
              <a:t>THE</a:t>
            </a:r>
            <a:r>
              <a:rPr lang="uk-UA" dirty="0">
                <a:latin typeface="Calibri" panose="020F0502020204030204" pitchFamily="34" charset="0"/>
              </a:rPr>
              <a:t> в 2022р.</a:t>
            </a:r>
          </a:p>
          <a:p>
            <a:pPr marL="285750" indent="-285750" algn="just">
              <a:spcAft>
                <a:spcPts val="10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</a:rPr>
              <a:t>ДНУ </a:t>
            </a:r>
            <a:r>
              <a:rPr lang="ru-RU" dirty="0" err="1">
                <a:latin typeface="Calibri" panose="020F0502020204030204" pitchFamily="34" charset="0"/>
              </a:rPr>
              <a:t>посів</a:t>
            </a:r>
            <a:r>
              <a:rPr lang="ru-RU" dirty="0">
                <a:latin typeface="Calibri" panose="020F0502020204030204" pitchFamily="34" charset="0"/>
              </a:rPr>
              <a:t> 11-ту </a:t>
            </a:r>
            <a:r>
              <a:rPr lang="ru-RU" dirty="0" err="1">
                <a:latin typeface="Calibri" panose="020F0502020204030204" pitchFamily="34" charset="0"/>
              </a:rPr>
              <a:t>сходинку</a:t>
            </a:r>
            <a:r>
              <a:rPr lang="ru-RU" dirty="0">
                <a:latin typeface="Calibri" panose="020F0502020204030204" pitchFamily="34" charset="0"/>
              </a:rPr>
              <a:t> в </a:t>
            </a:r>
            <a:r>
              <a:rPr lang="uk-UA" dirty="0">
                <a:latin typeface="Calibri" panose="020F0502020204030204" pitchFamily="34" charset="0"/>
              </a:rPr>
              <a:t>глобальному </a:t>
            </a:r>
            <a:r>
              <a:rPr lang="ru-RU" dirty="0">
                <a:latin typeface="Calibri" panose="020F0502020204030204" pitchFamily="34" charset="0"/>
              </a:rPr>
              <a:t>рейтингу </a:t>
            </a:r>
            <a:r>
              <a:rPr lang="en-US" dirty="0"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Quacquarelli Symonds 2022</a:t>
            </a:r>
            <a:r>
              <a:rPr lang="en-US" dirty="0">
                <a:latin typeface="Calibri" panose="020F0502020204030204" pitchFamily="34" charset="0"/>
              </a:rPr>
              <a:t> </a:t>
            </a:r>
            <a:r>
              <a:rPr lang="ru-RU" dirty="0" err="1">
                <a:latin typeface="Calibri" panose="020F0502020204030204" pitchFamily="34" charset="0"/>
              </a:rPr>
              <a:t>серед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вітчизняних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університетів</a:t>
            </a:r>
            <a:r>
              <a:rPr lang="ru-RU" dirty="0">
                <a:latin typeface="Calibri" panose="020F0502020204030204" pitchFamily="34" charset="0"/>
              </a:rPr>
              <a:t>.</a:t>
            </a:r>
            <a:r>
              <a:rPr lang="uk-UA" dirty="0">
                <a:latin typeface="Calibri" panose="020F0502020204030204" pitchFamily="34" charset="0"/>
              </a:rPr>
              <a:t> У 2021 р. ми вперше увійшли до </a:t>
            </a:r>
            <a:r>
              <a:rPr lang="en-US" dirty="0"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QS</a:t>
            </a:r>
            <a:r>
              <a:rPr lang="uk-UA" dirty="0">
                <a:latin typeface="Calibri" panose="020F0502020204030204" pitchFamily="34" charset="0"/>
              </a:rPr>
              <a:t>  і зберігаємо свої позиції.</a:t>
            </a:r>
          </a:p>
          <a:p>
            <a:pPr marL="285750" indent="-285750" algn="just">
              <a:spcAft>
                <a:spcPts val="10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uk-UA" dirty="0">
                <a:latin typeface="Calibri" panose="020F0502020204030204" pitchFamily="34" charset="0"/>
              </a:rPr>
              <a:t>За показниками </a:t>
            </a:r>
            <a:r>
              <a:rPr lang="uk-UA" dirty="0" err="1">
                <a:latin typeface="Calibri" panose="020F0502020204030204" pitchFamily="34" charset="0"/>
              </a:rPr>
              <a:t>наукометричної</a:t>
            </a:r>
            <a:r>
              <a:rPr lang="uk-UA" dirty="0">
                <a:latin typeface="Calibri" panose="020F0502020204030204" pitchFamily="34" charset="0"/>
              </a:rPr>
              <a:t> бази даних </a:t>
            </a:r>
            <a:r>
              <a:rPr lang="uk-UA" dirty="0" err="1">
                <a:latin typeface="Calibri" panose="020F0502020204030204" pitchFamily="34" charset="0"/>
              </a:rPr>
              <a:t>Scopus</a:t>
            </a:r>
            <a:r>
              <a:rPr lang="uk-UA" dirty="0">
                <a:latin typeface="Calibri" panose="020F0502020204030204" pitchFamily="34" charset="0"/>
              </a:rPr>
              <a:t>: 14-та сходинка</a:t>
            </a:r>
            <a:br>
              <a:rPr lang="uk-UA" dirty="0">
                <a:latin typeface="Calibri" panose="020F0502020204030204" pitchFamily="34" charset="0"/>
              </a:rPr>
            </a:br>
            <a:r>
              <a:rPr lang="uk-UA" dirty="0">
                <a:latin typeface="Calibri" panose="020F0502020204030204" pitchFamily="34" charset="0"/>
              </a:rPr>
              <a:t>в рейтингу українських ЗВО в 2023 році.</a:t>
            </a:r>
          </a:p>
          <a:p>
            <a:pPr marL="285750" indent="-285750" algn="just">
              <a:spcAft>
                <a:spcPts val="10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</a:rPr>
              <a:t>За </a:t>
            </a:r>
            <a:r>
              <a:rPr lang="ru-RU" dirty="0" err="1">
                <a:latin typeface="Calibri" panose="020F0502020204030204" pitchFamily="34" charset="0"/>
              </a:rPr>
              <a:t>даними</a:t>
            </a:r>
            <a:r>
              <a:rPr lang="ru-RU" dirty="0">
                <a:latin typeface="Calibri" panose="020F0502020204030204" pitchFamily="34" charset="0"/>
              </a:rPr>
              <a:t> рейтингу </a:t>
            </a:r>
            <a:r>
              <a:rPr lang="en-US" dirty="0">
                <a:latin typeface="Calibri" panose="020F0502020204030204" pitchFamily="34" charset="0"/>
              </a:rPr>
              <a:t>Webometrics</a:t>
            </a:r>
            <a:r>
              <a:rPr lang="uk-UA" dirty="0">
                <a:latin typeface="Calibri" panose="020F0502020204030204" pitchFamily="34" charset="0"/>
              </a:rPr>
              <a:t> (липень 2023)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ru-RU" dirty="0">
                <a:latin typeface="Calibri" panose="020F0502020204030204" pitchFamily="34" charset="0"/>
              </a:rPr>
              <a:t>ДНУ 16-й в </a:t>
            </a:r>
            <a:r>
              <a:rPr lang="ru-RU" dirty="0" err="1">
                <a:latin typeface="Calibri" panose="020F0502020204030204" pitchFamily="34" charset="0"/>
              </a:rPr>
              <a:t>Україні</a:t>
            </a:r>
            <a:r>
              <a:rPr lang="ru-RU" dirty="0">
                <a:latin typeface="Calibri" panose="020F0502020204030204" pitchFamily="34" charset="0"/>
              </a:rPr>
              <a:t> та </a:t>
            </a:r>
            <a:r>
              <a:rPr lang="ru-RU" dirty="0" err="1">
                <a:latin typeface="Calibri" panose="020F0502020204030204" pitchFamily="34" charset="0"/>
              </a:rPr>
              <a:t>лідер</a:t>
            </a:r>
            <a:r>
              <a:rPr lang="ru-RU" dirty="0">
                <a:latin typeface="Calibri" panose="020F0502020204030204" pitchFamily="34" charset="0"/>
              </a:rPr>
              <a:t> в </a:t>
            </a:r>
            <a:r>
              <a:rPr lang="ru-RU" dirty="0" err="1">
                <a:latin typeface="Calibri" panose="020F0502020204030204" pitchFamily="34" charset="0"/>
              </a:rPr>
              <a:t>Дніпровському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регіоні</a:t>
            </a:r>
            <a:r>
              <a:rPr lang="ru-RU" dirty="0">
                <a:latin typeface="Calibri" panose="020F0502020204030204" pitchFamily="34" charset="0"/>
              </a:rPr>
              <a:t> за </a:t>
            </a:r>
            <a:r>
              <a:rPr lang="ru-RU" dirty="0" err="1">
                <a:latin typeface="Calibri" panose="020F0502020204030204" pitchFamily="34" charset="0"/>
              </a:rPr>
              <a:t>представленістю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університетів</a:t>
            </a:r>
            <a:r>
              <a:rPr lang="ru-RU" dirty="0">
                <a:latin typeface="Calibri" panose="020F0502020204030204" pitchFamily="34" charset="0"/>
              </a:rPr>
              <a:t> у </a:t>
            </a:r>
            <a:r>
              <a:rPr lang="ru-RU" dirty="0" err="1">
                <a:latin typeface="Calibri" panose="020F0502020204030204" pitchFamily="34" charset="0"/>
              </a:rPr>
              <a:t>віртуальному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просторі</a:t>
            </a:r>
            <a:r>
              <a:rPr lang="ru-RU" dirty="0">
                <a:latin typeface="Calibri" panose="020F0502020204030204" pitchFamily="34" charset="0"/>
              </a:rPr>
              <a:t>.</a:t>
            </a:r>
          </a:p>
          <a:p>
            <a:pPr marL="285750" indent="-285750" algn="just">
              <a:spcAft>
                <a:spcPts val="10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uk-UA" dirty="0">
                <a:latin typeface="Calibri" panose="020F0502020204030204" pitchFamily="34" charset="0"/>
              </a:rPr>
              <a:t>За оцінками </a:t>
            </a:r>
            <a:r>
              <a:rPr lang="en-US" dirty="0" err="1">
                <a:latin typeface="Calibri" panose="020F0502020204030204" pitchFamily="34" charset="0"/>
              </a:rPr>
              <a:t>AcademicInfluence.com</a:t>
            </a:r>
            <a:r>
              <a:rPr lang="uk-UA" dirty="0">
                <a:latin typeface="Calibri" panose="020F0502020204030204" pitchFamily="34" charset="0"/>
              </a:rPr>
              <a:t> (рейтинг впливовості в </a:t>
            </a:r>
            <a:r>
              <a:rPr lang="ru-RU" dirty="0" err="1">
                <a:latin typeface="Calibri" panose="020F0502020204030204" pitchFamily="34" charset="0"/>
              </a:rPr>
              <a:t>академічному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світі</a:t>
            </a:r>
            <a:r>
              <a:rPr lang="ru-RU" dirty="0">
                <a:latin typeface="Calibri" panose="020F0502020204030204" pitchFamily="34" charset="0"/>
              </a:rPr>
              <a:t>), ДНУ </a:t>
            </a:r>
            <a:r>
              <a:rPr lang="ru-RU" dirty="0" err="1">
                <a:latin typeface="Calibri" panose="020F0502020204030204" pitchFamily="34" charset="0"/>
              </a:rPr>
              <a:t>увійшов</a:t>
            </a:r>
            <a:r>
              <a:rPr lang="ru-RU" dirty="0">
                <a:latin typeface="Calibri" panose="020F0502020204030204" pitchFamily="34" charset="0"/>
              </a:rPr>
              <a:t> до 300 </a:t>
            </a:r>
            <a:r>
              <a:rPr lang="ru-RU" dirty="0" err="1">
                <a:latin typeface="Calibri" panose="020F0502020204030204" pitchFamily="34" charset="0"/>
              </a:rPr>
              <a:t>найкращих</a:t>
            </a:r>
            <a:r>
              <a:rPr lang="ru-RU" dirty="0">
                <a:latin typeface="Calibri" panose="020F0502020204030204" pitchFamily="34" charset="0"/>
              </a:rPr>
              <a:t> ЗВО </a:t>
            </a:r>
            <a:r>
              <a:rPr lang="ru-RU" dirty="0" err="1">
                <a:latin typeface="Calibri" panose="020F0502020204030204" pitchFamily="34" charset="0"/>
              </a:rPr>
              <a:t>світу</a:t>
            </a:r>
            <a:r>
              <a:rPr lang="ru-RU" dirty="0">
                <a:latin typeface="Calibri" panose="020F0502020204030204" pitchFamily="34" charset="0"/>
              </a:rPr>
              <a:t> з </a:t>
            </a:r>
            <a:r>
              <a:rPr lang="ru-RU" dirty="0" err="1">
                <a:latin typeface="Calibri" panose="020F0502020204030204" pitchFamily="34" charset="0"/>
              </a:rPr>
              <a:t>підготовки</a:t>
            </a:r>
            <a:r>
              <a:rPr lang="ru-RU" dirty="0">
                <a:latin typeface="Calibri" panose="020F0502020204030204" pitchFamily="34" charset="0"/>
              </a:rPr>
              <a:t> у </a:t>
            </a:r>
            <a:r>
              <a:rPr lang="ru-RU" dirty="0" err="1">
                <a:latin typeface="Calibri" panose="020F0502020204030204" pitchFamily="34" charset="0"/>
              </a:rPr>
              <a:t>галузі</a:t>
            </a:r>
            <a:r>
              <a:rPr lang="ru-RU" dirty="0">
                <a:latin typeface="Calibri" panose="020F0502020204030204" pitchFamily="34" charset="0"/>
              </a:rPr>
              <a:t> математики.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uk-UA" dirty="0">
                <a:latin typeface="Calibri" panose="020F0502020204030204" pitchFamily="34" charset="0"/>
              </a:rPr>
              <a:t> Серед </a:t>
            </a:r>
            <a:r>
              <a:rPr lang="ru-RU" dirty="0">
                <a:latin typeface="Calibri" panose="020F0502020204030204" pitchFamily="34" charset="0"/>
              </a:rPr>
              <a:t>50 </a:t>
            </a:r>
            <a:r>
              <a:rPr lang="ru-RU" dirty="0" err="1">
                <a:latin typeface="Calibri" panose="020F0502020204030204" pitchFamily="34" charset="0"/>
              </a:rPr>
              <a:t>кращих</a:t>
            </a:r>
            <a:r>
              <a:rPr lang="ru-RU" dirty="0">
                <a:latin typeface="Calibri" panose="020F0502020204030204" pitchFamily="34" charset="0"/>
              </a:rPr>
              <a:t> ЗВО </a:t>
            </a:r>
            <a:r>
              <a:rPr lang="ru-RU" dirty="0" err="1">
                <a:latin typeface="Calibri" panose="020F0502020204030204" pitchFamily="34" charset="0"/>
              </a:rPr>
              <a:t>України</a:t>
            </a:r>
            <a:r>
              <a:rPr lang="ru-RU" dirty="0">
                <a:latin typeface="Calibri" panose="020F0502020204030204" pitchFamily="34" charset="0"/>
              </a:rPr>
              <a:t> за 2000-2022 роки, ДНУ </a:t>
            </a:r>
            <a:r>
              <a:rPr lang="ru-RU" dirty="0" err="1">
                <a:latin typeface="Calibri" panose="020F0502020204030204" pitchFamily="34" charset="0"/>
              </a:rPr>
              <a:t>посідає</a:t>
            </a:r>
            <a:r>
              <a:rPr lang="ru-RU" dirty="0">
                <a:latin typeface="Calibri" panose="020F0502020204030204" pitchFamily="34" charset="0"/>
              </a:rPr>
              <a:t> 11 </a:t>
            </a:r>
            <a:r>
              <a:rPr lang="ru-RU" dirty="0" err="1">
                <a:latin typeface="Calibri" panose="020F0502020204030204" pitchFamily="34" charset="0"/>
              </a:rPr>
              <a:t>місце</a:t>
            </a:r>
            <a:r>
              <a:rPr lang="ru-RU" dirty="0">
                <a:latin typeface="Calibri" panose="020F0502020204030204" pitchFamily="34" charset="0"/>
              </a:rPr>
              <a:t> (перший </a:t>
            </a:r>
            <a:r>
              <a:rPr lang="ru-RU" dirty="0" err="1">
                <a:latin typeface="Calibri" panose="020F0502020204030204" pitchFamily="34" charset="0"/>
              </a:rPr>
              <a:t>серед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регіональних</a:t>
            </a:r>
            <a:r>
              <a:rPr lang="ru-RU" dirty="0">
                <a:latin typeface="Calibri" panose="020F0502020204030204" pitchFamily="34" charset="0"/>
              </a:rPr>
              <a:t>).</a:t>
            </a:r>
            <a:endParaRPr lang="uk-UA" dirty="0">
              <a:latin typeface="Calibri" panose="020F0502020204030204" pitchFamily="34" charset="0"/>
            </a:endParaRPr>
          </a:p>
          <a:p>
            <a:pPr marL="285750" indent="-285750" algn="just">
              <a:spcAft>
                <a:spcPts val="10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</a:rPr>
              <a:t>За результатами </a:t>
            </a:r>
            <a:r>
              <a:rPr lang="ru-RU" dirty="0"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Консолідованого рейтингу закладів вищої освіти України 2023 року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</a:rPr>
              <a:t>складеного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</a:rPr>
              <a:t>інформаційним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</a:rPr>
              <a:t>освітнім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 ресурсом «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</a:rPr>
              <a:t>Освіта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UA»,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ДНУ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</a:rPr>
              <a:t>визнаний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</a:rPr>
              <a:t>найкращим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 ЗВО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</a:rPr>
              <a:t>Дніпра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 та Центрального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</a:rPr>
              <a:t>регіону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</a:rPr>
              <a:t>України</a:t>
            </a:r>
            <a:r>
              <a:rPr lang="uk-UA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 ДНУ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</a:rPr>
              <a:t>покращив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</a:rPr>
              <a:t>свої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</a:rPr>
              <a:t>позиції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 на 6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</a:rPr>
              <a:t>пунктів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, і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</a:rPr>
              <a:t>піднявся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 з 20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</a:rPr>
              <a:t>сходинки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 (2022 р.) на 14.</a:t>
            </a:r>
            <a:endParaRPr lang="x-none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B861D7-8013-FE3D-23F6-2122BF1BAA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911" y="2562420"/>
            <a:ext cx="2235271" cy="1396362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ка, снимок экрана, графический дизайн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FAC9F49F-D5A2-2456-CEF2-44DC64F969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905" y="1062585"/>
            <a:ext cx="2235271" cy="1257341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Шрифт, типограф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9FC57CC-74D9-6A3E-2120-55FAE693FF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911" y="4201276"/>
            <a:ext cx="2235272" cy="77253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66FBE04-6A42-EAA5-087C-4E3C826B4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911" y="5144372"/>
            <a:ext cx="2235272" cy="116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E489E9-C343-B526-8D10-471B5F38F5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3" y="333860"/>
            <a:ext cx="782279" cy="78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18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D7818D2-813D-4D38-97C0-BFEC010250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7" y="114417"/>
            <a:ext cx="782279" cy="78227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F665807-614E-4517-9F38-EE155DCBF662}"/>
              </a:ext>
            </a:extLst>
          </p:cNvPr>
          <p:cNvSpPr/>
          <p:nvPr/>
        </p:nvSpPr>
        <p:spPr>
          <a:xfrm>
            <a:off x="1099786" y="333860"/>
            <a:ext cx="99924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dirty="0">
                <a:cs typeface="Calibri" panose="020F0502020204030204" pitchFamily="34" charset="0"/>
              </a:rPr>
              <a:t>Міжнародна </a:t>
            </a:r>
            <a:r>
              <a:rPr lang="ru-RU" sz="2600" b="1" dirty="0" err="1">
                <a:latin typeface="+mn-lt"/>
                <a:cs typeface="Calibri" panose="020F0502020204030204" pitchFamily="34" charset="0"/>
              </a:rPr>
              <a:t>діяльність</a:t>
            </a:r>
            <a:r>
              <a:rPr lang="ru-RU" sz="2600" b="1" dirty="0">
                <a:latin typeface="+mn-lt"/>
                <a:cs typeface="Calibri" panose="020F0502020204030204" pitchFamily="34" charset="0"/>
              </a:rPr>
              <a:t> </a:t>
            </a:r>
            <a:endParaRPr lang="en-US" sz="2600" b="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8F6D10-3B0F-C68C-9C24-A7AA89FE93E8}"/>
              </a:ext>
            </a:extLst>
          </p:cNvPr>
          <p:cNvSpPr txBox="1"/>
          <p:nvPr/>
        </p:nvSpPr>
        <p:spPr>
          <a:xfrm>
            <a:off x="861934" y="896696"/>
            <a:ext cx="545573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uk-UA" sz="1600" b="1" spc="-1" dirty="0">
                <a:solidFill>
                  <a:srgbClr val="404040"/>
                </a:solidFill>
              </a:rPr>
              <a:t>Співробітники ДНУ здійснили 29 </a:t>
            </a:r>
            <a:r>
              <a:rPr lang="uk-UA" sz="1600" b="1" spc="-1" dirty="0" err="1">
                <a:solidFill>
                  <a:srgbClr val="404040"/>
                </a:solidFill>
              </a:rPr>
              <a:t>відряджень</a:t>
            </a:r>
            <a:r>
              <a:rPr lang="uk-UA" sz="1600" b="1" spc="-1" dirty="0">
                <a:solidFill>
                  <a:srgbClr val="404040"/>
                </a:solidFill>
              </a:rPr>
              <a:t>:</a:t>
            </a:r>
          </a:p>
          <a:p>
            <a:pPr>
              <a:lnSpc>
                <a:spcPct val="100000"/>
              </a:lnSpc>
              <a:buNone/>
            </a:pPr>
            <a:r>
              <a:rPr lang="uk-UA" sz="1600" b="1" spc="-1" dirty="0">
                <a:solidFill>
                  <a:srgbClr val="404040"/>
                </a:solidFill>
              </a:rPr>
              <a:t>– для налагодження партнерства – 9;</a:t>
            </a:r>
          </a:p>
          <a:p>
            <a:pPr>
              <a:lnSpc>
                <a:spcPct val="100000"/>
              </a:lnSpc>
              <a:buNone/>
            </a:pPr>
            <a:r>
              <a:rPr lang="uk-UA" sz="1600" b="1" spc="-1" dirty="0">
                <a:solidFill>
                  <a:srgbClr val="404040"/>
                </a:solidFill>
              </a:rPr>
              <a:t>– для проведення наукових досліджень – 6;</a:t>
            </a:r>
          </a:p>
          <a:p>
            <a:pPr>
              <a:lnSpc>
                <a:spcPct val="100000"/>
              </a:lnSpc>
              <a:buNone/>
            </a:pPr>
            <a:r>
              <a:rPr lang="uk-UA" sz="1600" b="1" spc="-1" dirty="0">
                <a:solidFill>
                  <a:srgbClr val="404040"/>
                </a:solidFill>
              </a:rPr>
              <a:t>– для участі у програмах обміну ЄС і США – 3;</a:t>
            </a:r>
          </a:p>
          <a:p>
            <a:pPr>
              <a:lnSpc>
                <a:spcPct val="100000"/>
              </a:lnSpc>
              <a:buNone/>
            </a:pPr>
            <a:r>
              <a:rPr lang="uk-UA" sz="1600" b="1" spc="-1" dirty="0">
                <a:solidFill>
                  <a:srgbClr val="404040"/>
                </a:solidFill>
              </a:rPr>
              <a:t>– для участі конференціях, конгресах – 5;</a:t>
            </a:r>
          </a:p>
          <a:p>
            <a:pPr>
              <a:lnSpc>
                <a:spcPct val="100000"/>
              </a:lnSpc>
              <a:buNone/>
            </a:pPr>
            <a:r>
              <a:rPr lang="uk-UA" sz="1600" b="1" spc="-1" dirty="0">
                <a:solidFill>
                  <a:srgbClr val="404040"/>
                </a:solidFill>
              </a:rPr>
              <a:t>– для участі в обмінах за угодою – 4;</a:t>
            </a:r>
          </a:p>
          <a:p>
            <a:pPr>
              <a:lnSpc>
                <a:spcPct val="100000"/>
              </a:lnSpc>
              <a:buNone/>
            </a:pPr>
            <a:r>
              <a:rPr lang="uk-UA" sz="1600" b="1" spc="-1" dirty="0">
                <a:solidFill>
                  <a:srgbClr val="404040"/>
                </a:solidFill>
              </a:rPr>
              <a:t>– для участі у творчих </a:t>
            </a:r>
            <a:r>
              <a:rPr lang="uk-UA" sz="1600" b="1" spc="-1" dirty="0" err="1">
                <a:solidFill>
                  <a:srgbClr val="404040"/>
                </a:solidFill>
              </a:rPr>
              <a:t>проєктах</a:t>
            </a:r>
            <a:r>
              <a:rPr lang="uk-UA" sz="1600" b="1" spc="-1" dirty="0">
                <a:solidFill>
                  <a:srgbClr val="404040"/>
                </a:solidFill>
              </a:rPr>
              <a:t> – 2.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F9DD1501-F407-48A1-E09E-90AE508955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7649178"/>
              </p:ext>
            </p:extLst>
          </p:nvPr>
        </p:nvGraphicFramePr>
        <p:xfrm>
          <a:off x="506334" y="3001303"/>
          <a:ext cx="5538866" cy="3617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BB64018-FF1F-0685-6D8E-482469FBE252}"/>
              </a:ext>
            </a:extLst>
          </p:cNvPr>
          <p:cNvSpPr txBox="1"/>
          <p:nvPr/>
        </p:nvSpPr>
        <p:spPr>
          <a:xfrm>
            <a:off x="6045200" y="333860"/>
            <a:ext cx="580783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uk-UA" sz="1600" b="1" spc="-1" dirty="0">
                <a:solidFill>
                  <a:srgbClr val="404040"/>
                </a:solidFill>
              </a:rPr>
              <a:t>За програмою </a:t>
            </a:r>
            <a:r>
              <a:rPr lang="uk-UA" sz="1600" b="1" spc="-1" dirty="0" err="1">
                <a:solidFill>
                  <a:srgbClr val="404040"/>
                </a:solidFill>
              </a:rPr>
              <a:t>Jean</a:t>
            </a:r>
            <a:r>
              <a:rPr lang="uk-UA" sz="1600" b="1" spc="-1" dirty="0">
                <a:solidFill>
                  <a:srgbClr val="404040"/>
                </a:solidFill>
              </a:rPr>
              <a:t> </a:t>
            </a:r>
            <a:r>
              <a:rPr lang="uk-UA" sz="1600" b="1" spc="-1" dirty="0" err="1">
                <a:solidFill>
                  <a:srgbClr val="404040"/>
                </a:solidFill>
              </a:rPr>
              <a:t>Monnet</a:t>
            </a:r>
            <a:r>
              <a:rPr lang="uk-UA" sz="1600" b="1" spc="-1" dirty="0">
                <a:solidFill>
                  <a:srgbClr val="404040"/>
                </a:solidFill>
              </a:rPr>
              <a:t> </a:t>
            </a:r>
            <a:r>
              <a:rPr lang="uk-UA" sz="1600" b="1" spc="-1" dirty="0" err="1">
                <a:solidFill>
                  <a:srgbClr val="404040"/>
                </a:solidFill>
              </a:rPr>
              <a:t>Actions</a:t>
            </a:r>
            <a:r>
              <a:rPr lang="uk-UA" sz="1600" b="1" spc="-1" dirty="0">
                <a:solidFill>
                  <a:srgbClr val="404040"/>
                </a:solidFill>
              </a:rPr>
              <a:t> подані 11 </a:t>
            </a:r>
            <a:r>
              <a:rPr lang="uk-UA" sz="1600" b="1" spc="-1" dirty="0" err="1">
                <a:solidFill>
                  <a:srgbClr val="404040"/>
                </a:solidFill>
              </a:rPr>
              <a:t>проєктів</a:t>
            </a:r>
            <a:r>
              <a:rPr lang="uk-UA" sz="1600" b="1" spc="-1" dirty="0">
                <a:solidFill>
                  <a:srgbClr val="404040"/>
                </a:solidFill>
              </a:rPr>
              <a:t> від</a:t>
            </a:r>
            <a:br>
              <a:rPr lang="uk-UA" sz="1600" b="1" spc="-1" dirty="0">
                <a:solidFill>
                  <a:srgbClr val="404040"/>
                </a:solidFill>
              </a:rPr>
            </a:br>
            <a:r>
              <a:rPr lang="uk-UA" sz="1600" b="1" spc="-1" dirty="0">
                <a:solidFill>
                  <a:srgbClr val="404040"/>
                </a:solidFill>
              </a:rPr>
              <a:t>8 факультетів. Фінансування отримав </a:t>
            </a:r>
            <a:r>
              <a:rPr lang="uk-UA" sz="1600" b="1" spc="-1" dirty="0" err="1">
                <a:solidFill>
                  <a:srgbClr val="404040"/>
                </a:solidFill>
              </a:rPr>
              <a:t>проєкт</a:t>
            </a:r>
            <a:r>
              <a:rPr lang="uk-UA" sz="1600" b="1" spc="-1" dirty="0">
                <a:solidFill>
                  <a:srgbClr val="404040"/>
                </a:solidFill>
              </a:rPr>
              <a:t> ІФ </a:t>
            </a:r>
            <a:r>
              <a:rPr lang="uk-UA" sz="1600" b="1" i="1" spc="-1" dirty="0" err="1">
                <a:solidFill>
                  <a:srgbClr val="404040"/>
                </a:solidFill>
              </a:rPr>
              <a:t>European</a:t>
            </a:r>
            <a:r>
              <a:rPr lang="uk-UA" sz="1600" b="1" i="1" spc="-1" dirty="0">
                <a:solidFill>
                  <a:srgbClr val="404040"/>
                </a:solidFill>
              </a:rPr>
              <a:t> </a:t>
            </a:r>
            <a:r>
              <a:rPr lang="uk-UA" sz="1600" b="1" i="1" spc="-1" dirty="0" err="1">
                <a:solidFill>
                  <a:srgbClr val="404040"/>
                </a:solidFill>
              </a:rPr>
              <a:t>multiculturalism</a:t>
            </a:r>
            <a:r>
              <a:rPr lang="uk-UA" sz="1600" b="1" i="1" spc="-1" dirty="0">
                <a:solidFill>
                  <a:srgbClr val="404040"/>
                </a:solidFill>
              </a:rPr>
              <a:t> </a:t>
            </a:r>
            <a:r>
              <a:rPr lang="uk-UA" sz="1600" b="1" i="1" spc="-1" dirty="0" err="1">
                <a:solidFill>
                  <a:srgbClr val="404040"/>
                </a:solidFill>
              </a:rPr>
              <a:t>as</a:t>
            </a:r>
            <a:r>
              <a:rPr lang="uk-UA" sz="1600" b="1" i="1" spc="-1" dirty="0">
                <a:solidFill>
                  <a:srgbClr val="404040"/>
                </a:solidFill>
              </a:rPr>
              <a:t> </a:t>
            </a:r>
            <a:r>
              <a:rPr lang="uk-UA" sz="1600" b="1" i="1" spc="-1" dirty="0" err="1">
                <a:solidFill>
                  <a:srgbClr val="404040"/>
                </a:solidFill>
              </a:rPr>
              <a:t>an</a:t>
            </a:r>
            <a:r>
              <a:rPr lang="uk-UA" sz="1600" b="1" i="1" spc="-1" dirty="0">
                <a:solidFill>
                  <a:srgbClr val="404040"/>
                </a:solidFill>
              </a:rPr>
              <a:t> </a:t>
            </a:r>
            <a:r>
              <a:rPr lang="uk-UA" sz="1600" b="1" i="1" spc="-1" dirty="0" err="1">
                <a:solidFill>
                  <a:srgbClr val="404040"/>
                </a:solidFill>
              </a:rPr>
              <a:t>experience</a:t>
            </a:r>
            <a:r>
              <a:rPr lang="uk-UA" sz="1600" b="1" i="1" spc="-1" dirty="0">
                <a:solidFill>
                  <a:srgbClr val="404040"/>
                </a:solidFill>
              </a:rPr>
              <a:t> </a:t>
            </a:r>
            <a:r>
              <a:rPr lang="uk-UA" sz="1600" b="1" i="1" spc="-1" dirty="0" err="1">
                <a:solidFill>
                  <a:srgbClr val="404040"/>
                </a:solidFill>
              </a:rPr>
              <a:t>and</a:t>
            </a:r>
            <a:r>
              <a:rPr lang="uk-UA" sz="1600" b="1" i="1" spc="-1" dirty="0">
                <a:solidFill>
                  <a:srgbClr val="404040"/>
                </a:solidFill>
              </a:rPr>
              <a:t> a </a:t>
            </a:r>
            <a:r>
              <a:rPr lang="uk-UA" sz="1600" b="1" i="1" spc="-1" dirty="0" err="1">
                <a:solidFill>
                  <a:srgbClr val="404040"/>
                </a:solidFill>
              </a:rPr>
              <a:t>path</a:t>
            </a:r>
            <a:r>
              <a:rPr lang="uk-UA" sz="1600" b="1" i="1" spc="-1" dirty="0">
                <a:solidFill>
                  <a:srgbClr val="404040"/>
                </a:solidFill>
              </a:rPr>
              <a:t> </a:t>
            </a:r>
            <a:r>
              <a:rPr lang="uk-UA" sz="1600" b="1" i="1" spc="-1" dirty="0" err="1">
                <a:solidFill>
                  <a:srgbClr val="404040"/>
                </a:solidFill>
              </a:rPr>
              <a:t>for</a:t>
            </a:r>
            <a:r>
              <a:rPr lang="uk-UA" sz="1600" b="1" i="1" spc="-1" dirty="0">
                <a:solidFill>
                  <a:srgbClr val="404040"/>
                </a:solidFill>
              </a:rPr>
              <a:t> </a:t>
            </a:r>
            <a:r>
              <a:rPr lang="uk-UA" sz="1600" b="1" i="1" spc="-1" dirty="0" err="1">
                <a:solidFill>
                  <a:srgbClr val="404040"/>
                </a:solidFill>
              </a:rPr>
              <a:t>Ukraine’s</a:t>
            </a:r>
            <a:r>
              <a:rPr lang="uk-UA" sz="1600" b="1" i="1" spc="-1" dirty="0">
                <a:solidFill>
                  <a:srgbClr val="404040"/>
                </a:solidFill>
              </a:rPr>
              <a:t> </a:t>
            </a:r>
            <a:r>
              <a:rPr lang="uk-UA" sz="1600" b="1" i="1" spc="-1" dirty="0" err="1">
                <a:solidFill>
                  <a:srgbClr val="404040"/>
                </a:solidFill>
              </a:rPr>
              <a:t>European</a:t>
            </a:r>
            <a:r>
              <a:rPr lang="uk-UA" sz="1600" b="1" i="1" spc="-1" dirty="0">
                <a:solidFill>
                  <a:srgbClr val="404040"/>
                </a:solidFill>
              </a:rPr>
              <a:t> </a:t>
            </a:r>
            <a:r>
              <a:rPr lang="uk-UA" sz="1600" b="1" i="1" spc="-1" dirty="0" err="1">
                <a:solidFill>
                  <a:srgbClr val="404040"/>
                </a:solidFill>
              </a:rPr>
              <a:t>integration</a:t>
            </a:r>
            <a:r>
              <a:rPr lang="uk-UA" sz="1600" b="1" spc="-1" dirty="0">
                <a:solidFill>
                  <a:srgbClr val="404040"/>
                </a:solidFill>
              </a:rPr>
              <a:t>.</a:t>
            </a:r>
          </a:p>
          <a:p>
            <a:pPr algn="just">
              <a:lnSpc>
                <a:spcPct val="100000"/>
              </a:lnSpc>
              <a:buNone/>
            </a:pPr>
            <a:r>
              <a:rPr lang="uk-UA" sz="1600" b="1" spc="-1" dirty="0">
                <a:solidFill>
                  <a:srgbClr val="404040"/>
                </a:solidFill>
              </a:rPr>
              <a:t>Два </a:t>
            </a:r>
            <a:r>
              <a:rPr lang="uk-UA" sz="1600" b="1" spc="-1" dirty="0" err="1">
                <a:solidFill>
                  <a:srgbClr val="404040"/>
                </a:solidFill>
              </a:rPr>
              <a:t>проєкти</a:t>
            </a:r>
            <a:r>
              <a:rPr lang="uk-UA" sz="1600" b="1" spc="-1" dirty="0">
                <a:solidFill>
                  <a:srgbClr val="404040"/>
                </a:solidFill>
              </a:rPr>
              <a:t> за напрямом </a:t>
            </a:r>
            <a:r>
              <a:rPr lang="uk-UA" sz="1600" b="1" spc="-1" dirty="0" err="1">
                <a:solidFill>
                  <a:srgbClr val="404040"/>
                </a:solidFill>
              </a:rPr>
              <a:t>Capacity</a:t>
            </a:r>
            <a:r>
              <a:rPr lang="uk-UA" sz="1600" b="1" spc="-1" dirty="0">
                <a:solidFill>
                  <a:srgbClr val="404040"/>
                </a:solidFill>
              </a:rPr>
              <a:t> </a:t>
            </a:r>
            <a:r>
              <a:rPr lang="uk-UA" sz="1600" b="1" spc="-1" dirty="0" err="1">
                <a:solidFill>
                  <a:srgbClr val="404040"/>
                </a:solidFill>
              </a:rPr>
              <a:t>Building</a:t>
            </a:r>
            <a:r>
              <a:rPr lang="uk-UA" sz="1600" b="1" spc="-1" dirty="0">
                <a:solidFill>
                  <a:srgbClr val="404040"/>
                </a:solidFill>
              </a:rPr>
              <a:t> подали ФУІФМ</a:t>
            </a:r>
            <a:br>
              <a:rPr lang="uk-UA" sz="1600" b="1" spc="-1" dirty="0">
                <a:solidFill>
                  <a:srgbClr val="404040"/>
                </a:solidFill>
              </a:rPr>
            </a:br>
            <a:r>
              <a:rPr lang="uk-UA" sz="1600" b="1" spc="-1" dirty="0">
                <a:solidFill>
                  <a:srgbClr val="404040"/>
                </a:solidFill>
              </a:rPr>
              <a:t>і ММФ. Фінансову підтримку надали </a:t>
            </a:r>
            <a:r>
              <a:rPr lang="uk-UA" sz="1600" b="1" spc="-1" dirty="0" err="1">
                <a:solidFill>
                  <a:srgbClr val="404040"/>
                </a:solidFill>
              </a:rPr>
              <a:t>проєкту</a:t>
            </a:r>
            <a:r>
              <a:rPr lang="uk-UA" sz="1600" b="1" spc="-1" dirty="0">
                <a:solidFill>
                  <a:srgbClr val="404040"/>
                </a:solidFill>
              </a:rPr>
              <a:t> </a:t>
            </a:r>
            <a:r>
              <a:rPr lang="uk-UA" sz="1600" b="1" i="1" spc="-1" dirty="0" err="1">
                <a:solidFill>
                  <a:srgbClr val="404040"/>
                </a:solidFill>
              </a:rPr>
              <a:t>Modernization</a:t>
            </a:r>
            <a:br>
              <a:rPr lang="uk-UA" sz="1600" b="1" i="1" spc="-1" dirty="0">
                <a:solidFill>
                  <a:srgbClr val="404040"/>
                </a:solidFill>
              </a:rPr>
            </a:br>
            <a:r>
              <a:rPr lang="uk-UA" sz="1600" b="1" i="1" spc="-1" dirty="0" err="1">
                <a:solidFill>
                  <a:srgbClr val="404040"/>
                </a:solidFill>
              </a:rPr>
              <a:t>of</a:t>
            </a:r>
            <a:r>
              <a:rPr lang="uk-UA" sz="1600" b="1" i="1" spc="-1" dirty="0">
                <a:solidFill>
                  <a:srgbClr val="404040"/>
                </a:solidFill>
              </a:rPr>
              <a:t> </a:t>
            </a:r>
            <a:r>
              <a:rPr lang="uk-UA" sz="1600" b="1" i="1" spc="-1" dirty="0" err="1">
                <a:solidFill>
                  <a:srgbClr val="404040"/>
                </a:solidFill>
              </a:rPr>
              <a:t>university</a:t>
            </a:r>
            <a:r>
              <a:rPr lang="uk-UA" sz="1600" b="1" i="1" spc="-1" dirty="0">
                <a:solidFill>
                  <a:srgbClr val="404040"/>
                </a:solidFill>
              </a:rPr>
              <a:t> </a:t>
            </a:r>
            <a:r>
              <a:rPr lang="uk-UA" sz="1600" b="1" i="1" spc="-1" dirty="0" err="1">
                <a:solidFill>
                  <a:srgbClr val="404040"/>
                </a:solidFill>
              </a:rPr>
              <a:t>education</a:t>
            </a:r>
            <a:r>
              <a:rPr lang="uk-UA" sz="1600" b="1" i="1" spc="-1" dirty="0">
                <a:solidFill>
                  <a:srgbClr val="404040"/>
                </a:solidFill>
              </a:rPr>
              <a:t> </a:t>
            </a:r>
            <a:r>
              <a:rPr lang="uk-UA" sz="1600" b="1" i="1" spc="-1" dirty="0" err="1">
                <a:solidFill>
                  <a:srgbClr val="404040"/>
                </a:solidFill>
              </a:rPr>
              <a:t>programmes</a:t>
            </a:r>
            <a:r>
              <a:rPr lang="uk-UA" sz="1600" b="1" i="1" spc="-1" dirty="0">
                <a:solidFill>
                  <a:srgbClr val="404040"/>
                </a:solidFill>
              </a:rPr>
              <a:t> </a:t>
            </a:r>
            <a:r>
              <a:rPr lang="uk-UA" sz="1600" b="1" i="1" spc="-1" dirty="0" err="1">
                <a:solidFill>
                  <a:srgbClr val="404040"/>
                </a:solidFill>
              </a:rPr>
              <a:t>in</a:t>
            </a:r>
            <a:r>
              <a:rPr lang="uk-UA" sz="1600" b="1" i="1" spc="-1" dirty="0">
                <a:solidFill>
                  <a:srgbClr val="404040"/>
                </a:solidFill>
              </a:rPr>
              <a:t> </a:t>
            </a:r>
            <a:r>
              <a:rPr lang="uk-UA" sz="1600" b="1" i="1" spc="-1" dirty="0" err="1">
                <a:solidFill>
                  <a:srgbClr val="404040"/>
                </a:solidFill>
              </a:rPr>
              <a:t>foreign</a:t>
            </a:r>
            <a:r>
              <a:rPr lang="uk-UA" sz="1600" b="1" i="1" spc="-1" dirty="0">
                <a:solidFill>
                  <a:srgbClr val="404040"/>
                </a:solidFill>
              </a:rPr>
              <a:t> </a:t>
            </a:r>
            <a:r>
              <a:rPr lang="uk-UA" sz="1600" b="1" i="1" spc="-1" dirty="0" err="1">
                <a:solidFill>
                  <a:srgbClr val="404040"/>
                </a:solidFill>
              </a:rPr>
              <a:t>languages</a:t>
            </a:r>
            <a:r>
              <a:rPr lang="uk-UA" sz="1600" b="1" i="1" spc="-1" dirty="0">
                <a:solidFill>
                  <a:srgbClr val="404040"/>
                </a:solidFill>
              </a:rPr>
              <a:t> </a:t>
            </a:r>
            <a:r>
              <a:rPr lang="uk-UA" sz="1600" b="1" i="1" spc="-1" dirty="0" err="1">
                <a:solidFill>
                  <a:srgbClr val="404040"/>
                </a:solidFill>
              </a:rPr>
              <a:t>by</a:t>
            </a:r>
            <a:r>
              <a:rPr lang="uk-UA" sz="1600" b="1" i="1" spc="-1" dirty="0">
                <a:solidFill>
                  <a:srgbClr val="404040"/>
                </a:solidFill>
              </a:rPr>
              <a:t> </a:t>
            </a:r>
            <a:r>
              <a:rPr lang="uk-UA" sz="1600" b="1" i="1" spc="-1" dirty="0" err="1">
                <a:solidFill>
                  <a:srgbClr val="404040"/>
                </a:solidFill>
              </a:rPr>
              <a:t>integrating</a:t>
            </a:r>
            <a:r>
              <a:rPr lang="uk-UA" sz="1600" b="1" i="1" spc="-1" dirty="0">
                <a:solidFill>
                  <a:srgbClr val="404040"/>
                </a:solidFill>
              </a:rPr>
              <a:t> </a:t>
            </a:r>
            <a:r>
              <a:rPr lang="uk-UA" sz="1600" b="1" i="1" spc="-1" dirty="0" err="1">
                <a:solidFill>
                  <a:srgbClr val="404040"/>
                </a:solidFill>
              </a:rPr>
              <a:t>information</a:t>
            </a:r>
            <a:r>
              <a:rPr lang="uk-UA" sz="1600" b="1" i="1" spc="-1" dirty="0">
                <a:solidFill>
                  <a:srgbClr val="404040"/>
                </a:solidFill>
              </a:rPr>
              <a:t> </a:t>
            </a:r>
            <a:r>
              <a:rPr lang="uk-UA" sz="1600" b="1" i="1" spc="-1" dirty="0" err="1">
                <a:solidFill>
                  <a:srgbClr val="404040"/>
                </a:solidFill>
              </a:rPr>
              <a:t>technologies</a:t>
            </a:r>
            <a:r>
              <a:rPr lang="uk-UA" sz="1600" b="1" spc="-1" dirty="0">
                <a:solidFill>
                  <a:srgbClr val="404040"/>
                </a:solidFill>
              </a:rPr>
              <a:t>, розробленому кафедрою англійської мови для нефілологічних спеціальностей.</a:t>
            </a:r>
          </a:p>
          <a:p>
            <a:pPr algn="just">
              <a:lnSpc>
                <a:spcPct val="100000"/>
              </a:lnSpc>
              <a:buNone/>
            </a:pPr>
            <a:r>
              <a:rPr lang="uk-UA" sz="1600" b="1" spc="-1" dirty="0">
                <a:solidFill>
                  <a:srgbClr val="404040"/>
                </a:solidFill>
              </a:rPr>
              <a:t>Також подані чотири </a:t>
            </a:r>
            <a:r>
              <a:rPr lang="uk-UA" sz="1600" b="1" spc="-1" dirty="0" err="1">
                <a:solidFill>
                  <a:srgbClr val="404040"/>
                </a:solidFill>
              </a:rPr>
              <a:t>проєкти</a:t>
            </a:r>
            <a:r>
              <a:rPr lang="uk-UA" sz="1600" b="1" spc="-1" dirty="0">
                <a:solidFill>
                  <a:srgbClr val="404040"/>
                </a:solidFill>
              </a:rPr>
              <a:t> </a:t>
            </a:r>
            <a:r>
              <a:rPr lang="uk-UA" sz="1600" b="1" spc="-1" dirty="0" err="1">
                <a:solidFill>
                  <a:srgbClr val="404040"/>
                </a:solidFill>
              </a:rPr>
              <a:t>Horizon</a:t>
            </a:r>
            <a:r>
              <a:rPr lang="uk-UA" sz="1600" b="1" spc="-1" dirty="0">
                <a:solidFill>
                  <a:srgbClr val="404040"/>
                </a:solidFill>
              </a:rPr>
              <a:t> </a:t>
            </a:r>
            <a:r>
              <a:rPr lang="uk-UA" sz="1600" b="1" spc="-1" dirty="0" err="1">
                <a:solidFill>
                  <a:srgbClr val="404040"/>
                </a:solidFill>
              </a:rPr>
              <a:t>Europe</a:t>
            </a:r>
            <a:r>
              <a:rPr lang="uk-UA" sz="1600" b="1" spc="-1" dirty="0">
                <a:solidFill>
                  <a:srgbClr val="404040"/>
                </a:solidFill>
              </a:rPr>
              <a:t>. На жаль, жодна</a:t>
            </a:r>
            <a:br>
              <a:rPr lang="uk-UA" sz="1600" b="1" spc="-1" dirty="0">
                <a:solidFill>
                  <a:srgbClr val="404040"/>
                </a:solidFill>
              </a:rPr>
            </a:br>
            <a:r>
              <a:rPr lang="uk-UA" sz="1600" b="1" spc="-1" dirty="0">
                <a:solidFill>
                  <a:srgbClr val="404040"/>
                </a:solidFill>
              </a:rPr>
              <a:t>з поданих заявок не була підтримана.</a:t>
            </a: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86028FAE-9780-9C00-FD95-69B5207967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1343909"/>
              </p:ext>
            </p:extLst>
          </p:nvPr>
        </p:nvGraphicFramePr>
        <p:xfrm>
          <a:off x="6676427" y="2992387"/>
          <a:ext cx="5299575" cy="3617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82820533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493759" y="6619098"/>
            <a:ext cx="698241" cy="238902"/>
          </a:xfrm>
        </p:spPr>
        <p:txBody>
          <a:bodyPr/>
          <a:lstStyle/>
          <a:p>
            <a:pPr rtl="0"/>
            <a:fld id="{E31375A4-56A4-47D6-9801-1991572033F7}" type="slidenum">
              <a:rPr lang="ru-RU" noProof="0" smtClean="0"/>
              <a:t>21</a:t>
            </a:fld>
            <a:endParaRPr lang="ru-RU" noProof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7818D2-813D-4D38-97C0-BFEC010250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7" y="114417"/>
            <a:ext cx="782279" cy="78227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F665807-614E-4517-9F38-EE155DCBF662}"/>
              </a:ext>
            </a:extLst>
          </p:cNvPr>
          <p:cNvSpPr/>
          <p:nvPr/>
        </p:nvSpPr>
        <p:spPr>
          <a:xfrm>
            <a:off x="1206664" y="215168"/>
            <a:ext cx="499621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dirty="0">
                <a:cs typeface="Calibri" panose="020F0502020204030204" pitchFamily="34" charset="0"/>
              </a:rPr>
              <a:t>Міжнародна </a:t>
            </a:r>
            <a:r>
              <a:rPr lang="ru-RU" sz="2600" b="1" dirty="0" err="1">
                <a:latin typeface="+mn-lt"/>
                <a:cs typeface="Calibri" panose="020F0502020204030204" pitchFamily="34" charset="0"/>
              </a:rPr>
              <a:t>діяльність</a:t>
            </a:r>
            <a:endParaRPr lang="en-US" sz="2600" b="1" dirty="0">
              <a:latin typeface="+mn-lt"/>
              <a:cs typeface="Calibri" panose="020F0502020204030204" pitchFamily="34" charset="0"/>
            </a:endParaRPr>
          </a:p>
          <a:p>
            <a:r>
              <a:rPr lang="uk-UA" sz="2000" b="1" dirty="0">
                <a:cs typeface="Calibri" panose="020F0502020204030204" pitchFamily="34" charset="0"/>
              </a:rPr>
              <a:t>Грантові надходження</a:t>
            </a:r>
            <a:endParaRPr lang="en-US" sz="2600" b="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8F6D10-3B0F-C68C-9C24-A7AA89FE93E8}"/>
              </a:ext>
            </a:extLst>
          </p:cNvPr>
          <p:cNvSpPr txBox="1"/>
          <p:nvPr/>
        </p:nvSpPr>
        <p:spPr>
          <a:xfrm>
            <a:off x="651386" y="1134079"/>
            <a:ext cx="10799636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uk-UA" sz="1600" b="1" spc="-1" dirty="0">
                <a:solidFill>
                  <a:srgbClr val="404040"/>
                </a:solidFill>
              </a:rPr>
              <a:t>Грантові надходження ДНУ у 2023 р. :</a:t>
            </a: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r>
              <a:rPr lang="uk-UA" sz="1600" b="1" spc="-1" dirty="0">
                <a:solidFill>
                  <a:srgbClr val="404040"/>
                </a:solidFill>
              </a:rPr>
              <a:t>– за </a:t>
            </a:r>
            <a:r>
              <a:rPr lang="uk-UA" sz="1600" b="1" spc="-1" dirty="0" err="1">
                <a:solidFill>
                  <a:srgbClr val="404040"/>
                </a:solidFill>
              </a:rPr>
              <a:t>проєктом</a:t>
            </a:r>
            <a:r>
              <a:rPr lang="uk-UA" sz="1600" b="1" spc="-1" dirty="0">
                <a:solidFill>
                  <a:srgbClr val="404040"/>
                </a:solidFill>
              </a:rPr>
              <a:t> </a:t>
            </a:r>
            <a:r>
              <a:rPr lang="uk-UA" sz="1600" b="1" i="1" spc="-1" dirty="0">
                <a:solidFill>
                  <a:srgbClr val="404040"/>
                </a:solidFill>
              </a:rPr>
              <a:t>Еразмус із розвитку потенціалу вищої освіти</a:t>
            </a:r>
            <a:r>
              <a:rPr lang="uk-UA" sz="1600" b="1" spc="-1" dirty="0">
                <a:solidFill>
                  <a:srgbClr val="404040"/>
                </a:solidFill>
              </a:rPr>
              <a:t> (факультет української й іноземної філології та мистецтвознавства) – 66 400 євро;</a:t>
            </a:r>
          </a:p>
          <a:p>
            <a:pPr>
              <a:spcAft>
                <a:spcPts val="600"/>
              </a:spcAft>
            </a:pPr>
            <a:r>
              <a:rPr lang="uk-UA" sz="1600" b="1" spc="-1" dirty="0">
                <a:solidFill>
                  <a:srgbClr val="404040"/>
                </a:solidFill>
              </a:rPr>
              <a:t>– за </a:t>
            </a:r>
            <a:r>
              <a:rPr lang="uk-UA" sz="1600" b="1" spc="-1" dirty="0" err="1">
                <a:solidFill>
                  <a:srgbClr val="404040"/>
                </a:solidFill>
              </a:rPr>
              <a:t>проєктом</a:t>
            </a:r>
            <a:r>
              <a:rPr lang="uk-UA" sz="1600" b="1" spc="-1" dirty="0">
                <a:solidFill>
                  <a:srgbClr val="404040"/>
                </a:solidFill>
              </a:rPr>
              <a:t> </a:t>
            </a:r>
            <a:r>
              <a:rPr lang="en-US" sz="1600" b="1" i="1" spc="-1" dirty="0">
                <a:solidFill>
                  <a:srgbClr val="404040"/>
                </a:solidFill>
              </a:rPr>
              <a:t>DAAD</a:t>
            </a:r>
            <a:r>
              <a:rPr lang="en-US" sz="1600" b="1" spc="-1" dirty="0">
                <a:solidFill>
                  <a:srgbClr val="404040"/>
                </a:solidFill>
              </a:rPr>
              <a:t> </a:t>
            </a:r>
            <a:r>
              <a:rPr lang="uk-UA" sz="1600" b="1" spc="-1" dirty="0">
                <a:solidFill>
                  <a:srgbClr val="404040"/>
                </a:solidFill>
              </a:rPr>
              <a:t>із </a:t>
            </a:r>
            <a:r>
              <a:rPr lang="uk-UA" sz="1600" b="1" spc="-1" dirty="0" err="1">
                <a:solidFill>
                  <a:srgbClr val="404040"/>
                </a:solidFill>
              </a:rPr>
              <a:t>Білефельдським</a:t>
            </a:r>
            <a:r>
              <a:rPr lang="uk-UA" sz="1600" b="1" spc="-1" dirty="0">
                <a:solidFill>
                  <a:srgbClr val="404040"/>
                </a:solidFill>
              </a:rPr>
              <a:t> університетом «Україна цифрова: Забезпечення академічного успіху у кризові часи (202</a:t>
            </a:r>
            <a:r>
              <a:rPr lang="en-US" sz="1600" b="1" spc="-1" dirty="0">
                <a:solidFill>
                  <a:srgbClr val="404040"/>
                </a:solidFill>
              </a:rPr>
              <a:t>3</a:t>
            </a:r>
            <a:r>
              <a:rPr lang="uk-UA" sz="1600" b="1" spc="-1" dirty="0">
                <a:solidFill>
                  <a:srgbClr val="404040"/>
                </a:solidFill>
              </a:rPr>
              <a:t>)», спрямованим на грошову підтримку науково-педагогічних працівників ДНУ (17 індивідуальних грантів по 3456 євро) – 58 752 євро (відділ по роботі з міжнародними організаціями та іноземними партнерами);</a:t>
            </a:r>
          </a:p>
          <a:p>
            <a:pPr>
              <a:spcAft>
                <a:spcPts val="600"/>
              </a:spcAft>
            </a:pPr>
            <a:r>
              <a:rPr lang="uk-UA" sz="1600" b="1" spc="-1" dirty="0">
                <a:solidFill>
                  <a:srgbClr val="404040"/>
                </a:solidFill>
              </a:rPr>
              <a:t>– за </a:t>
            </a:r>
            <a:r>
              <a:rPr lang="uk-UA" sz="1600" b="1" spc="-1" dirty="0" err="1">
                <a:solidFill>
                  <a:srgbClr val="404040"/>
                </a:solidFill>
              </a:rPr>
              <a:t>проєктом</a:t>
            </a:r>
            <a:r>
              <a:rPr lang="uk-UA" sz="1600" b="1" spc="-1" dirty="0">
                <a:solidFill>
                  <a:srgbClr val="404040"/>
                </a:solidFill>
              </a:rPr>
              <a:t> </a:t>
            </a:r>
            <a:r>
              <a:rPr lang="uk-UA" sz="1600" b="1" i="1" spc="-1" dirty="0">
                <a:solidFill>
                  <a:srgbClr val="404040"/>
                </a:solidFill>
              </a:rPr>
              <a:t>Жан Моне</a:t>
            </a:r>
            <a:r>
              <a:rPr lang="uk-UA" sz="1600" b="1" spc="-1" dirty="0">
                <a:solidFill>
                  <a:srgbClr val="404040"/>
                </a:solidFill>
              </a:rPr>
              <a:t> (історичний факультет) – 30 000 євро;</a:t>
            </a:r>
          </a:p>
          <a:p>
            <a:pPr>
              <a:lnSpc>
                <a:spcPct val="100000"/>
              </a:lnSpc>
              <a:buNone/>
            </a:pPr>
            <a:r>
              <a:rPr lang="uk-UA" sz="1600" b="1" spc="-1" dirty="0">
                <a:solidFill>
                  <a:srgbClr val="404040"/>
                </a:solidFill>
              </a:rPr>
              <a:t>– за </a:t>
            </a:r>
            <a:r>
              <a:rPr lang="uk-UA" sz="1600" b="1" spc="-1" dirty="0" err="1">
                <a:solidFill>
                  <a:srgbClr val="404040"/>
                </a:solidFill>
              </a:rPr>
              <a:t>проєктом</a:t>
            </a:r>
            <a:r>
              <a:rPr lang="uk-UA" sz="1600" b="1" spc="-1" dirty="0">
                <a:solidFill>
                  <a:srgbClr val="404040"/>
                </a:solidFill>
              </a:rPr>
              <a:t> із Карловим університетом, фінансованим </a:t>
            </a:r>
            <a:r>
              <a:rPr lang="ru-RU" sz="1600" b="1" i="1" spc="-1" dirty="0">
                <a:solidFill>
                  <a:srgbClr val="404040"/>
                </a:solidFill>
              </a:rPr>
              <a:t>МЗС </a:t>
            </a:r>
            <a:r>
              <a:rPr lang="ru-RU" sz="1600" b="1" i="1" spc="-1" dirty="0" err="1">
                <a:solidFill>
                  <a:srgbClr val="404040"/>
                </a:solidFill>
              </a:rPr>
              <a:t>Чеської</a:t>
            </a:r>
            <a:r>
              <a:rPr lang="ru-RU" sz="1600" b="1" i="1" spc="-1" dirty="0">
                <a:solidFill>
                  <a:srgbClr val="404040"/>
                </a:solidFill>
              </a:rPr>
              <a:t> </a:t>
            </a:r>
            <a:r>
              <a:rPr lang="ru-RU" sz="1600" b="1" i="1" spc="-1" dirty="0" err="1">
                <a:solidFill>
                  <a:srgbClr val="404040"/>
                </a:solidFill>
              </a:rPr>
              <a:t>Республіки</a:t>
            </a:r>
            <a:r>
              <a:rPr lang="uk-UA" sz="1600" b="1" spc="-1" dirty="0">
                <a:solidFill>
                  <a:srgbClr val="404040"/>
                </a:solidFill>
              </a:rPr>
              <a:t> – 16 000 євро.</a:t>
            </a:r>
          </a:p>
          <a:p>
            <a:pPr>
              <a:lnSpc>
                <a:spcPct val="100000"/>
              </a:lnSpc>
              <a:buNone/>
            </a:pPr>
            <a:endParaRPr lang="uk-UA" sz="1600" b="1" spc="-1" dirty="0">
              <a:solidFill>
                <a:srgbClr val="404040"/>
              </a:solidFill>
            </a:endParaRPr>
          </a:p>
          <a:p>
            <a:r>
              <a:rPr lang="ru-RU" b="1" dirty="0">
                <a:solidFill>
                  <a:srgbClr val="2A2079"/>
                </a:solidFill>
              </a:rPr>
              <a:t>З</a:t>
            </a:r>
            <a:r>
              <a:rPr lang="x-none" b="1" dirty="0">
                <a:solidFill>
                  <a:srgbClr val="2A2079"/>
                </a:solidFill>
              </a:rPr>
              <a:t>агалом надходжень                </a:t>
            </a:r>
          </a:p>
          <a:p>
            <a:r>
              <a:rPr lang="x-none" b="1" dirty="0">
                <a:solidFill>
                  <a:srgbClr val="2A2079"/>
                </a:solidFill>
              </a:rPr>
              <a:t>2023 р. </a:t>
            </a:r>
            <a:r>
              <a:rPr lang="uk-UA" b="1" dirty="0">
                <a:solidFill>
                  <a:srgbClr val="2A2079"/>
                </a:solidFill>
              </a:rPr>
              <a:t>			                                   </a:t>
            </a:r>
            <a:r>
              <a:rPr lang="x-none" b="1" dirty="0">
                <a:solidFill>
                  <a:srgbClr val="2A2079"/>
                </a:solidFill>
              </a:rPr>
              <a:t>171</a:t>
            </a:r>
            <a:r>
              <a:rPr lang="uk-UA" b="1" dirty="0">
                <a:solidFill>
                  <a:srgbClr val="2A2079"/>
                </a:solidFill>
              </a:rPr>
              <a:t> </a:t>
            </a:r>
            <a:r>
              <a:rPr lang="x-none" b="1" dirty="0">
                <a:solidFill>
                  <a:srgbClr val="2A2079"/>
                </a:solidFill>
              </a:rPr>
              <a:t>152 </a:t>
            </a:r>
            <a:r>
              <a:rPr lang="uk-UA" b="1" dirty="0">
                <a:solidFill>
                  <a:srgbClr val="2A2079"/>
                </a:solidFill>
              </a:rPr>
              <a:t>євро</a:t>
            </a:r>
          </a:p>
          <a:p>
            <a:r>
              <a:rPr lang="uk-UA" b="1" dirty="0">
                <a:solidFill>
                  <a:srgbClr val="2A2079"/>
                </a:solidFill>
              </a:rPr>
              <a:t>2022 р.                                        тривало подання заявок</a:t>
            </a:r>
          </a:p>
          <a:p>
            <a:r>
              <a:rPr lang="uk-UA" b="1" dirty="0">
                <a:solidFill>
                  <a:srgbClr val="2A2079"/>
                </a:solidFill>
              </a:rPr>
              <a:t>2021 р.                                                                              ---</a:t>
            </a:r>
          </a:p>
          <a:p>
            <a:pPr>
              <a:lnSpc>
                <a:spcPct val="100000"/>
              </a:lnSpc>
              <a:buNone/>
            </a:pPr>
            <a:endParaRPr lang="uk-UA" sz="1600" b="1" spc="-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39389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493759" y="6619098"/>
            <a:ext cx="698241" cy="238902"/>
          </a:xfrm>
        </p:spPr>
        <p:txBody>
          <a:bodyPr/>
          <a:lstStyle/>
          <a:p>
            <a:pPr rtl="0"/>
            <a:fld id="{E31375A4-56A4-47D6-9801-1991572033F7}" type="slidenum">
              <a:rPr lang="ru-RU" noProof="0" smtClean="0"/>
              <a:t>22</a:t>
            </a:fld>
            <a:endParaRPr lang="ru-RU" noProof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7818D2-813D-4D38-97C0-BFEC010250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7" y="215168"/>
            <a:ext cx="782279" cy="78227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F665807-614E-4517-9F38-EE155DCBF662}"/>
              </a:ext>
            </a:extLst>
          </p:cNvPr>
          <p:cNvSpPr/>
          <p:nvPr/>
        </p:nvSpPr>
        <p:spPr>
          <a:xfrm>
            <a:off x="1206664" y="215168"/>
            <a:ext cx="721970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dirty="0">
                <a:cs typeface="Calibri" panose="020F0502020204030204" pitchFamily="34" charset="0"/>
              </a:rPr>
              <a:t>Фінансово-економічна  </a:t>
            </a:r>
            <a:r>
              <a:rPr lang="ru-RU" sz="2600" b="1" dirty="0" err="1">
                <a:latin typeface="+mn-lt"/>
                <a:cs typeface="Calibri" panose="020F0502020204030204" pitchFamily="34" charset="0"/>
              </a:rPr>
              <a:t>діяльність</a:t>
            </a:r>
            <a:endParaRPr lang="en-US" sz="2600" b="1" dirty="0">
              <a:latin typeface="+mn-lt"/>
              <a:cs typeface="Calibri" panose="020F0502020204030204" pitchFamily="34" charset="0"/>
            </a:endParaRPr>
          </a:p>
          <a:p>
            <a:r>
              <a:rPr lang="uk-UA" sz="2000" b="1" dirty="0">
                <a:cs typeface="Calibri" panose="020F0502020204030204" pitchFamily="34" charset="0"/>
              </a:rPr>
              <a:t>Бюджетні програми ДНУ</a:t>
            </a:r>
            <a:r>
              <a:rPr lang="ru-UA" sz="2000" b="1" dirty="0">
                <a:cs typeface="Calibri" panose="020F0502020204030204" pitchFamily="34" charset="0"/>
              </a:rPr>
              <a:t> </a:t>
            </a:r>
            <a:endParaRPr lang="en-US" sz="2000" b="1" dirty="0">
              <a:cs typeface="Calibri" panose="020F050202020403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3328CFA-56FC-EBD5-0230-EF86D30F4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544132"/>
              </p:ext>
            </p:extLst>
          </p:nvPr>
        </p:nvGraphicFramePr>
        <p:xfrm>
          <a:off x="833378" y="1231665"/>
          <a:ext cx="10320758" cy="480266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7762005">
                  <a:extLst>
                    <a:ext uri="{9D8B030D-6E8A-4147-A177-3AD203B41FA5}">
                      <a16:colId xmlns:a16="http://schemas.microsoft.com/office/drawing/2014/main" val="238137854"/>
                    </a:ext>
                  </a:extLst>
                </a:gridCol>
                <a:gridCol w="2558753">
                  <a:extLst>
                    <a:ext uri="{9D8B030D-6E8A-4147-A177-3AD203B41FA5}">
                      <a16:colId xmlns:a16="http://schemas.microsoft.com/office/drawing/2014/main" val="4191163359"/>
                    </a:ext>
                  </a:extLst>
                </a:gridCol>
              </a:tblGrid>
              <a:tr h="5407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effectLst/>
                        </a:rPr>
                        <a:t>Назва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бюджетної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програми</a:t>
                      </a:r>
                      <a:endParaRPr lang="ru-UA" sz="1600" dirty="0"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Затверджено кошторисом на 2023</a:t>
                      </a:r>
                      <a:r>
                        <a:rPr lang="en-US" sz="1600">
                          <a:effectLst/>
                        </a:rPr>
                        <a:t> </a:t>
                      </a:r>
                      <a:r>
                        <a:rPr lang="ru-RU" sz="1600">
                          <a:effectLst/>
                        </a:rPr>
                        <a:t>р. за загальним фондом</a:t>
                      </a:r>
                      <a:endParaRPr lang="ru-UA" sz="1600"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/>
                </a:tc>
                <a:extLst>
                  <a:ext uri="{0D108BD9-81ED-4DB2-BD59-A6C34878D82A}">
                    <a16:rowId xmlns:a16="http://schemas.microsoft.com/office/drawing/2014/main" val="736962"/>
                  </a:ext>
                </a:extLst>
              </a:tr>
              <a:tr h="360488"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effectLst/>
                        </a:rPr>
                        <a:t>«</a:t>
                      </a:r>
                      <a:r>
                        <a:rPr lang="ru-RU" sz="1600" b="0" dirty="0" err="1">
                          <a:effectLst/>
                        </a:rPr>
                        <a:t>Підготовка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кадрів</a:t>
                      </a:r>
                      <a:r>
                        <a:rPr lang="ru-RU" sz="1600" b="0" dirty="0">
                          <a:effectLst/>
                        </a:rPr>
                        <a:t> закладами </a:t>
                      </a:r>
                      <a:r>
                        <a:rPr lang="ru-RU" sz="1600" b="0" dirty="0" err="1">
                          <a:effectLst/>
                        </a:rPr>
                        <a:t>вищої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освіти</a:t>
                      </a:r>
                      <a:r>
                        <a:rPr lang="ru-RU" sz="1600" b="0" dirty="0">
                          <a:effectLst/>
                        </a:rPr>
                        <a:t> та </a:t>
                      </a:r>
                      <a:r>
                        <a:rPr lang="ru-RU" sz="1600" b="0" dirty="0" err="1">
                          <a:effectLst/>
                        </a:rPr>
                        <a:t>забезпечення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діяльності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їх</a:t>
                      </a:r>
                      <a:r>
                        <a:rPr lang="ru-RU" sz="1600" b="0" dirty="0">
                          <a:effectLst/>
                        </a:rPr>
                        <a:t> баз практики»</a:t>
                      </a:r>
                    </a:p>
                    <a:p>
                      <a:pPr algn="just"/>
                      <a:endParaRPr lang="ru-UA" sz="1600" b="0" dirty="0"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R="408305" algn="r"/>
                      <a:r>
                        <a:rPr lang="en-US" sz="1600" dirty="0">
                          <a:effectLst/>
                        </a:rPr>
                        <a:t>193 348 680</a:t>
                      </a:r>
                      <a:endParaRPr lang="ru-UA" sz="1600" dirty="0"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/>
                </a:tc>
                <a:extLst>
                  <a:ext uri="{0D108BD9-81ED-4DB2-BD59-A6C34878D82A}">
                    <a16:rowId xmlns:a16="http://schemas.microsoft.com/office/drawing/2014/main" val="4219175691"/>
                  </a:ext>
                </a:extLst>
              </a:tr>
              <a:tr h="360488"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effectLst/>
                        </a:rPr>
                        <a:t>«</a:t>
                      </a:r>
                      <a:r>
                        <a:rPr lang="ru-RU" sz="1600" b="0" dirty="0" err="1">
                          <a:effectLst/>
                        </a:rPr>
                        <a:t>Наукова</a:t>
                      </a:r>
                      <a:r>
                        <a:rPr lang="ru-RU" sz="1600" b="0" dirty="0">
                          <a:effectLst/>
                        </a:rPr>
                        <a:t> і </a:t>
                      </a:r>
                      <a:r>
                        <a:rPr lang="ru-RU" sz="1600" b="0" dirty="0" err="1">
                          <a:effectLst/>
                        </a:rPr>
                        <a:t>науково-технічна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діяльність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закладів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вищої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освіти</a:t>
                      </a:r>
                      <a:r>
                        <a:rPr lang="ru-RU" sz="1600" b="0" dirty="0">
                          <a:effectLst/>
                        </a:rPr>
                        <a:t> та </a:t>
                      </a:r>
                      <a:r>
                        <a:rPr lang="ru-RU" sz="1600" b="0" dirty="0" err="1">
                          <a:effectLst/>
                        </a:rPr>
                        <a:t>наукових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установ</a:t>
                      </a:r>
                      <a:r>
                        <a:rPr lang="ru-RU" sz="1600" b="0" dirty="0">
                          <a:effectLst/>
                        </a:rPr>
                        <a:t>»</a:t>
                      </a:r>
                    </a:p>
                    <a:p>
                      <a:pPr algn="just"/>
                      <a:endParaRPr lang="ru-UA" sz="1600" b="0" dirty="0"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R="408305" algn="r"/>
                      <a:r>
                        <a:rPr lang="en-US" sz="1600">
                          <a:effectLst/>
                        </a:rPr>
                        <a:t>15 461 480</a:t>
                      </a:r>
                      <a:endParaRPr lang="ru-UA" sz="1600"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/>
                </a:tc>
                <a:extLst>
                  <a:ext uri="{0D108BD9-81ED-4DB2-BD59-A6C34878D82A}">
                    <a16:rowId xmlns:a16="http://schemas.microsoft.com/office/drawing/2014/main" val="1290202693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effectLst/>
                        </a:rPr>
                        <a:t>«</a:t>
                      </a:r>
                      <a:r>
                        <a:rPr lang="ru-RU" sz="1600" b="0" dirty="0" err="1">
                          <a:effectLst/>
                        </a:rPr>
                        <a:t>Підтримка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пріоритетних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напрямів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наукових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досліджень</a:t>
                      </a:r>
                      <a:r>
                        <a:rPr lang="ru-RU" sz="1600" b="0" dirty="0">
                          <a:effectLst/>
                        </a:rPr>
                        <a:t> і </a:t>
                      </a:r>
                      <a:r>
                        <a:rPr lang="ru-RU" sz="1600" b="0" dirty="0" err="1">
                          <a:effectLst/>
                        </a:rPr>
                        <a:t>науково-технічних</a:t>
                      </a:r>
                      <a:r>
                        <a:rPr lang="ru-RU" sz="1600" b="0" dirty="0">
                          <a:effectLst/>
                        </a:rPr>
                        <a:t> (</a:t>
                      </a:r>
                      <a:r>
                        <a:rPr lang="ru-RU" sz="1600" b="0" dirty="0" err="1">
                          <a:effectLst/>
                        </a:rPr>
                        <a:t>експериментальних</a:t>
                      </a:r>
                      <a:r>
                        <a:rPr lang="ru-RU" sz="1600" b="0" dirty="0">
                          <a:effectLst/>
                        </a:rPr>
                        <a:t>) </a:t>
                      </a:r>
                      <a:r>
                        <a:rPr lang="ru-RU" sz="1600" b="0" dirty="0" err="1">
                          <a:effectLst/>
                        </a:rPr>
                        <a:t>розробок</a:t>
                      </a:r>
                      <a:r>
                        <a:rPr lang="ru-RU" sz="1600" b="0" dirty="0">
                          <a:effectLst/>
                        </a:rPr>
                        <a:t> у закладах </a:t>
                      </a:r>
                      <a:r>
                        <a:rPr lang="ru-RU" sz="1600" b="0" dirty="0" err="1">
                          <a:effectLst/>
                        </a:rPr>
                        <a:t>вищої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освіти</a:t>
                      </a:r>
                      <a:r>
                        <a:rPr lang="ru-RU" sz="1600" b="0" dirty="0">
                          <a:effectLst/>
                        </a:rPr>
                        <a:t>»</a:t>
                      </a:r>
                    </a:p>
                    <a:p>
                      <a:pPr algn="just"/>
                      <a:endParaRPr lang="ru-UA" sz="1600" b="0" dirty="0"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R="408305" algn="r"/>
                      <a:r>
                        <a:rPr lang="en-US" sz="1600" dirty="0">
                          <a:effectLst/>
                        </a:rPr>
                        <a:t>154 400</a:t>
                      </a:r>
                      <a:endParaRPr lang="ru-UA" sz="1600" dirty="0"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/>
                </a:tc>
                <a:extLst>
                  <a:ext uri="{0D108BD9-81ED-4DB2-BD59-A6C34878D82A}">
                    <a16:rowId xmlns:a16="http://schemas.microsoft.com/office/drawing/2014/main" val="2943143009"/>
                  </a:ext>
                </a:extLst>
              </a:tr>
              <a:tr h="540732"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effectLst/>
                        </a:rPr>
                        <a:t>«</a:t>
                      </a:r>
                      <a:r>
                        <a:rPr lang="ru-RU" sz="1600" b="0" dirty="0" err="1">
                          <a:effectLst/>
                        </a:rPr>
                        <a:t>Державні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премії</a:t>
                      </a:r>
                      <a:r>
                        <a:rPr lang="ru-RU" sz="1600" b="0" dirty="0">
                          <a:effectLst/>
                        </a:rPr>
                        <a:t>, </a:t>
                      </a:r>
                      <a:r>
                        <a:rPr lang="ru-RU" sz="1600" b="0" dirty="0" err="1">
                          <a:effectLst/>
                        </a:rPr>
                        <a:t>стипендії</a:t>
                      </a:r>
                      <a:r>
                        <a:rPr lang="ru-RU" sz="1600" b="0" dirty="0">
                          <a:effectLst/>
                        </a:rPr>
                        <a:t> та </a:t>
                      </a:r>
                      <a:r>
                        <a:rPr lang="ru-RU" sz="1600" b="0" dirty="0" err="1">
                          <a:effectLst/>
                        </a:rPr>
                        <a:t>гранти</a:t>
                      </a:r>
                      <a:r>
                        <a:rPr lang="ru-RU" sz="1600" b="0" dirty="0">
                          <a:effectLst/>
                        </a:rPr>
                        <a:t> в </a:t>
                      </a:r>
                      <a:r>
                        <a:rPr lang="ru-RU" sz="1600" b="0" dirty="0" err="1">
                          <a:effectLst/>
                        </a:rPr>
                        <a:t>галузі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освіти</a:t>
                      </a:r>
                      <a:r>
                        <a:rPr lang="ru-RU" sz="1600" b="0" dirty="0">
                          <a:effectLst/>
                        </a:rPr>
                        <a:t>, науки і </a:t>
                      </a:r>
                      <a:r>
                        <a:rPr lang="ru-RU" sz="1600" b="0" dirty="0" err="1">
                          <a:effectLst/>
                        </a:rPr>
                        <a:t>техніки</a:t>
                      </a:r>
                      <a:r>
                        <a:rPr lang="ru-RU" sz="1600" b="0" dirty="0">
                          <a:effectLst/>
                        </a:rPr>
                        <a:t>, </a:t>
                      </a:r>
                      <a:r>
                        <a:rPr lang="ru-RU" sz="1600" b="0" dirty="0" err="1">
                          <a:effectLst/>
                        </a:rPr>
                        <a:t>стипендії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переможцям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міжнародних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конкурсів</a:t>
                      </a:r>
                      <a:r>
                        <a:rPr lang="ru-RU" sz="1600" b="0" dirty="0">
                          <a:effectLst/>
                        </a:rPr>
                        <a:t>»</a:t>
                      </a:r>
                    </a:p>
                    <a:p>
                      <a:pPr algn="just"/>
                      <a:endParaRPr lang="ru-UA" sz="1600" b="0" dirty="0"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R="408305" algn="r"/>
                      <a:r>
                        <a:rPr lang="en-US" sz="1600" dirty="0">
                          <a:effectLst/>
                        </a:rPr>
                        <a:t>96 624</a:t>
                      </a:r>
                      <a:endParaRPr lang="ru-UA" sz="1600" dirty="0"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/>
                </a:tc>
                <a:extLst>
                  <a:ext uri="{0D108BD9-81ED-4DB2-BD59-A6C34878D82A}">
                    <a16:rowId xmlns:a16="http://schemas.microsoft.com/office/drawing/2014/main" val="3583809550"/>
                  </a:ext>
                </a:extLst>
              </a:tr>
              <a:tr h="540732"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effectLst/>
                        </a:rPr>
                        <a:t>«</a:t>
                      </a:r>
                      <a:r>
                        <a:rPr lang="ru-RU" sz="1600" b="0" dirty="0" err="1">
                          <a:effectLst/>
                        </a:rPr>
                        <a:t>Виплата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академічних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стипендій</a:t>
                      </a:r>
                      <a:r>
                        <a:rPr lang="ru-RU" sz="1600" b="0" dirty="0">
                          <a:effectLst/>
                        </a:rPr>
                        <a:t> студентам (курсантам), </a:t>
                      </a:r>
                      <a:r>
                        <a:rPr lang="ru-RU" sz="1600" b="0" dirty="0" err="1">
                          <a:effectLst/>
                        </a:rPr>
                        <a:t>аспірантам</a:t>
                      </a:r>
                      <a:r>
                        <a:rPr lang="ru-RU" sz="1600" b="0" dirty="0">
                          <a:effectLst/>
                        </a:rPr>
                        <a:t>, докторантам </a:t>
                      </a:r>
                      <a:r>
                        <a:rPr lang="ru-RU" sz="1600" b="0" dirty="0" err="1">
                          <a:effectLst/>
                        </a:rPr>
                        <a:t>закладів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фахової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передвищої</a:t>
                      </a:r>
                      <a:r>
                        <a:rPr lang="ru-RU" sz="1600" b="0" dirty="0">
                          <a:effectLst/>
                        </a:rPr>
                        <a:t> та </a:t>
                      </a:r>
                      <a:r>
                        <a:rPr lang="ru-RU" sz="1600" b="0" dirty="0" err="1">
                          <a:effectLst/>
                        </a:rPr>
                        <a:t>вищої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освіти</a:t>
                      </a:r>
                      <a:r>
                        <a:rPr lang="ru-RU" sz="1600" b="0" dirty="0">
                          <a:effectLst/>
                        </a:rPr>
                        <a:t>»</a:t>
                      </a:r>
                    </a:p>
                    <a:p>
                      <a:pPr algn="just"/>
                      <a:endParaRPr lang="ru-UA" sz="1600" b="0" dirty="0"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R="408305" algn="r"/>
                      <a:r>
                        <a:rPr lang="en-US" sz="1600" dirty="0">
                          <a:effectLst/>
                        </a:rPr>
                        <a:t>49 762 200</a:t>
                      </a:r>
                      <a:endParaRPr lang="ru-UA" sz="1600" dirty="0"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/>
                </a:tc>
                <a:extLst>
                  <a:ext uri="{0D108BD9-81ED-4DB2-BD59-A6C34878D82A}">
                    <a16:rowId xmlns:a16="http://schemas.microsoft.com/office/drawing/2014/main" val="2522515937"/>
                  </a:ext>
                </a:extLst>
              </a:tr>
              <a:tr h="901220"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effectLst/>
                        </a:rPr>
                        <a:t>«</a:t>
                      </a:r>
                      <a:r>
                        <a:rPr lang="ru-RU" sz="1600" b="0" dirty="0" err="1">
                          <a:effectLst/>
                        </a:rPr>
                        <a:t>Надання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компенсації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об’єктам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державної</a:t>
                      </a:r>
                      <a:r>
                        <a:rPr lang="ru-RU" sz="1600" b="0" dirty="0">
                          <a:effectLst/>
                        </a:rPr>
                        <a:t> та </a:t>
                      </a:r>
                      <a:r>
                        <a:rPr lang="ru-RU" sz="1600" b="0" dirty="0" err="1">
                          <a:effectLst/>
                        </a:rPr>
                        <a:t>приватної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власності</a:t>
                      </a:r>
                      <a:r>
                        <a:rPr lang="ru-RU" sz="1600" b="0" dirty="0">
                          <a:effectLst/>
                        </a:rPr>
                        <a:t>, у </a:t>
                      </a:r>
                      <a:r>
                        <a:rPr lang="ru-RU" sz="1600" b="0" dirty="0" err="1">
                          <a:effectLst/>
                        </a:rPr>
                        <a:t>будівлях</a:t>
                      </a:r>
                      <a:r>
                        <a:rPr lang="ru-RU" sz="1600" b="0" dirty="0">
                          <a:effectLst/>
                        </a:rPr>
                        <a:t> (</a:t>
                      </a:r>
                      <a:r>
                        <a:rPr lang="ru-RU" sz="1600" b="0" dirty="0" err="1">
                          <a:effectLst/>
                        </a:rPr>
                        <a:t>приміщеннях</a:t>
                      </a:r>
                      <a:r>
                        <a:rPr lang="ru-RU" sz="1600" b="0" dirty="0">
                          <a:effectLst/>
                        </a:rPr>
                        <a:t>) яких в </a:t>
                      </a:r>
                      <a:r>
                        <a:rPr lang="ru-RU" sz="1600" b="0" dirty="0" err="1">
                          <a:effectLst/>
                        </a:rPr>
                        <a:t>умовах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воєнного</a:t>
                      </a:r>
                      <a:r>
                        <a:rPr lang="ru-RU" sz="1600" b="0" dirty="0">
                          <a:effectLst/>
                        </a:rPr>
                        <a:t> стану на </a:t>
                      </a:r>
                      <a:r>
                        <a:rPr lang="ru-RU" sz="1600" b="0" dirty="0" err="1">
                          <a:effectLst/>
                        </a:rPr>
                        <a:t>безоплатній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основі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розміщувалися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внутрішньо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переміщені</a:t>
                      </a:r>
                      <a:r>
                        <a:rPr lang="ru-RU" sz="1600" b="0" dirty="0">
                          <a:effectLst/>
                        </a:rPr>
                        <a:t> особи»</a:t>
                      </a:r>
                      <a:endParaRPr lang="ru-UA" sz="1600" b="0" dirty="0"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R="408305" algn="r"/>
                      <a:r>
                        <a:rPr lang="en-US" sz="1600" dirty="0">
                          <a:effectLst/>
                        </a:rPr>
                        <a:t>213 911</a:t>
                      </a:r>
                      <a:endParaRPr lang="ru-UA" sz="1600" dirty="0"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/>
                </a:tc>
                <a:extLst>
                  <a:ext uri="{0D108BD9-81ED-4DB2-BD59-A6C34878D82A}">
                    <a16:rowId xmlns:a16="http://schemas.microsoft.com/office/drawing/2014/main" val="1757081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011192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2774" y="426325"/>
            <a:ext cx="9449296" cy="677581"/>
          </a:xfrm>
        </p:spPr>
        <p:txBody>
          <a:bodyPr rtlCol="0" anchor="b">
            <a:noAutofit/>
          </a:bodyPr>
          <a:lstStyle/>
          <a:p>
            <a:pPr algn="l"/>
            <a:r>
              <a:rPr lang="uk-UA" sz="2600" b="1" dirty="0">
                <a:latin typeface="+mn-lt"/>
              </a:rPr>
              <a:t>Фінансово-економічна діяльність</a:t>
            </a:r>
            <a:br>
              <a:rPr lang="uk-UA" sz="2600" b="1" dirty="0">
                <a:latin typeface="+mn-lt"/>
              </a:rPr>
            </a:br>
            <a:r>
              <a:rPr lang="uk-UA" sz="2000" b="1" dirty="0">
                <a:latin typeface="+mn-lt"/>
                <a:cs typeface="Times New Roman" panose="02020603050405020304" pitchFamily="18" charset="0"/>
              </a:rPr>
              <a:t>Бюджетні програми ДНУ</a:t>
            </a:r>
            <a:r>
              <a:rPr lang="ru-UA" sz="2000" b="1" dirty="0">
                <a:latin typeface="+mn-lt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437219-C21A-BF6E-E65A-32D4B80391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8" y="321627"/>
            <a:ext cx="782279" cy="7822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D499C6-38A9-731D-9583-4C3F9E49FCE9}"/>
              </a:ext>
            </a:extLst>
          </p:cNvPr>
          <p:cNvSpPr txBox="1"/>
          <p:nvPr/>
        </p:nvSpPr>
        <p:spPr>
          <a:xfrm>
            <a:off x="1203767" y="1570036"/>
            <a:ext cx="96053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cs typeface="Calibri" panose="020F0502020204030204" pitchFamily="34" charset="0"/>
              </a:rPr>
              <a:t>До спеціального фонду за програмою з підготовки кадрів на 01.12.2023 р. </a:t>
            </a:r>
          </a:p>
          <a:p>
            <a:pPr algn="just"/>
            <a:r>
              <a:rPr lang="uk-UA" b="1" dirty="0">
                <a:cs typeface="Calibri" panose="020F0502020204030204" pitchFamily="34" charset="0"/>
              </a:rPr>
              <a:t>зараховано 126 677 804 </a:t>
            </a:r>
            <a:r>
              <a:rPr lang="uk-UA" dirty="0">
                <a:cs typeface="Calibri" panose="020F0502020204030204" pitchFamily="34" charset="0"/>
              </a:rPr>
              <a:t>грн:</a:t>
            </a:r>
          </a:p>
          <a:p>
            <a:pPr algn="just"/>
            <a:r>
              <a:rPr lang="uk-UA" dirty="0">
                <a:cs typeface="Calibri" panose="020F0502020204030204" pitchFamily="34" charset="0"/>
              </a:rPr>
              <a:t>- освітні послуги – 106 014 401 грн. (83,7%)  </a:t>
            </a:r>
          </a:p>
          <a:p>
            <a:pPr algn="just"/>
            <a:r>
              <a:rPr lang="uk-UA" dirty="0">
                <a:cs typeface="Calibri" panose="020F0502020204030204" pitchFamily="34" charset="0"/>
              </a:rPr>
              <a:t>- інше (оренда приміщень і обладнання, сплата за проживання у гуртожитках, доходи від додаткової (господарської) діяльності, спонсорська допомога, гранти, суми за дорученням).  </a:t>
            </a:r>
          </a:p>
          <a:p>
            <a:pPr algn="just"/>
            <a:endParaRPr lang="ru-UA" dirty="0">
              <a:cs typeface="Calibri" panose="020F0502020204030204" pitchFamily="34" charset="0"/>
            </a:endParaRPr>
          </a:p>
          <a:p>
            <a:pPr algn="just"/>
            <a:r>
              <a:rPr lang="uk-UA" b="1" dirty="0">
                <a:cs typeface="Calibri" panose="020F0502020204030204" pitchFamily="34" charset="0"/>
              </a:rPr>
              <a:t>Витрати на заробітну плату і нарахування, оплату комунальних послуг складають 97% усіх видатків кошторису за спеціальним фондом. </a:t>
            </a:r>
          </a:p>
          <a:p>
            <a:pPr algn="just"/>
            <a:r>
              <a:rPr lang="uk-UA" dirty="0">
                <a:cs typeface="Calibri" panose="020F0502020204030204" pitchFamily="34" charset="0"/>
              </a:rPr>
              <a:t>Серед комунальних послуг і енергоносіїв особливе місце посідає природний газ. </a:t>
            </a:r>
          </a:p>
          <a:p>
            <a:pPr algn="just"/>
            <a:endParaRPr lang="uk-UA" sz="1800" b="1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11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F665807-614E-4517-9F38-EE155DCBF662}"/>
              </a:ext>
            </a:extLst>
          </p:cNvPr>
          <p:cNvSpPr/>
          <p:nvPr/>
        </p:nvSpPr>
        <p:spPr>
          <a:xfrm>
            <a:off x="1099786" y="333860"/>
            <a:ext cx="99924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dirty="0">
                <a:cs typeface="Calibri" panose="020F0502020204030204" pitchFamily="34" charset="0"/>
              </a:rPr>
              <a:t>Яскраві події 2023 року</a:t>
            </a:r>
            <a:endParaRPr lang="en-US" sz="2600" b="1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7818D2-813D-4D38-97C0-BFEC010250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7" y="114417"/>
            <a:ext cx="782279" cy="7822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928" y="576679"/>
            <a:ext cx="3351418" cy="23407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8131" y="896696"/>
            <a:ext cx="8154785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Подяка Національної академії наук України для колективу ДНУ</a:t>
            </a:r>
            <a:endParaRPr lang="uk-UA" sz="2000" b="1" dirty="0"/>
          </a:p>
          <a:p>
            <a:pPr algn="just"/>
            <a:r>
              <a:rPr lang="uk-UA" dirty="0"/>
              <a:t>Із нагоди Всесвітнього дня науки в ім'я миру та розвитку трудовий колектив ДНУ відзначений Подякою Президії Національної академії наук України. </a:t>
            </a:r>
            <a:endParaRPr lang="uk-UA" sz="2000" b="1" dirty="0"/>
          </a:p>
          <a:p>
            <a:pPr algn="just"/>
            <a:br>
              <a:rPr lang="uk-UA" sz="2000" dirty="0"/>
            </a:br>
            <a:r>
              <a:rPr lang="uk-UA" dirty="0"/>
              <a:t>Також 4 науковці ДНУ обрані членами Національний комітет України з теоретичної і прикладної механіки:</a:t>
            </a:r>
            <a:endParaRPr lang="uk-UA" sz="2000" b="1" dirty="0"/>
          </a:p>
          <a:p>
            <a:pPr algn="just"/>
            <a:r>
              <a:rPr lang="uk-UA" b="1" i="1" dirty="0"/>
              <a:t>Наталія Анатоліївна Гук</a:t>
            </a:r>
            <a:r>
              <a:rPr lang="uk-UA" b="1" dirty="0"/>
              <a:t> – </a:t>
            </a:r>
            <a:r>
              <a:rPr lang="uk-UA" dirty="0"/>
              <a:t>в.о. проректора з науково-педагогічної роботи – </a:t>
            </a:r>
            <a:r>
              <a:rPr lang="uk-UA" dirty="0" err="1"/>
              <a:t>докторка</a:t>
            </a:r>
            <a:r>
              <a:rPr lang="uk-UA" dirty="0"/>
              <a:t> фізико-математичних наук, професорка кафедри комп'ютерних технологій;</a:t>
            </a:r>
            <a:endParaRPr lang="uk-UA" sz="2000" b="1" dirty="0"/>
          </a:p>
          <a:p>
            <a:pPr algn="just"/>
            <a:r>
              <a:rPr lang="uk-UA" b="1" i="1" dirty="0" err="1"/>
              <a:t>Етері</a:t>
            </a:r>
            <a:r>
              <a:rPr lang="uk-UA" b="1" i="1" dirty="0"/>
              <a:t> Лаврентіївна</a:t>
            </a:r>
            <a:r>
              <a:rPr lang="uk-UA" i="1" dirty="0"/>
              <a:t> </a:t>
            </a:r>
            <a:r>
              <a:rPr lang="uk-UA" b="1" i="1" dirty="0"/>
              <a:t>Гарт</a:t>
            </a:r>
            <a:r>
              <a:rPr lang="uk-UA" b="1" dirty="0"/>
              <a:t> </a:t>
            </a:r>
            <a:r>
              <a:rPr lang="uk-UA" dirty="0"/>
              <a:t>– </a:t>
            </a:r>
            <a:r>
              <a:rPr lang="uk-UA" dirty="0" err="1"/>
              <a:t>докторка</a:t>
            </a:r>
            <a:r>
              <a:rPr lang="uk-UA" dirty="0"/>
              <a:t> фізико-математичних наук, професорка кафедри теоретичної та комп'ютерної механіки;</a:t>
            </a:r>
            <a:endParaRPr lang="uk-UA" sz="2000" b="1" dirty="0"/>
          </a:p>
          <a:p>
            <a:pPr algn="just"/>
            <a:r>
              <a:rPr lang="uk-UA" b="1" i="1" dirty="0"/>
              <a:t>Юрій Михайлович</a:t>
            </a:r>
            <a:r>
              <a:rPr lang="uk-UA" i="1" dirty="0"/>
              <a:t> </a:t>
            </a:r>
            <a:r>
              <a:rPr lang="uk-UA" b="1" i="1" dirty="0"/>
              <a:t>Селіванов</a:t>
            </a:r>
            <a:r>
              <a:rPr lang="uk-UA" b="1" dirty="0"/>
              <a:t> </a:t>
            </a:r>
            <a:r>
              <a:rPr lang="uk-UA" dirty="0"/>
              <a:t>– доктора технічних наук, професора кафедри </a:t>
            </a:r>
            <a:r>
              <a:rPr lang="uk-UA" dirty="0" err="1"/>
              <a:t>кібербезпеки</a:t>
            </a:r>
            <a:r>
              <a:rPr lang="uk-UA" dirty="0"/>
              <a:t> та комп’ютерно-інтегрованих технологій, старшого наукового співробітника;</a:t>
            </a:r>
            <a:endParaRPr lang="uk-UA" sz="2000" b="1" dirty="0"/>
          </a:p>
          <a:p>
            <a:pPr algn="just"/>
            <a:r>
              <a:rPr lang="uk-UA" b="1" i="1" dirty="0"/>
              <a:t>Андрій Юлійович</a:t>
            </a:r>
            <a:r>
              <a:rPr lang="uk-UA" i="1" dirty="0"/>
              <a:t> </a:t>
            </a:r>
            <a:r>
              <a:rPr lang="uk-UA" b="1" i="1" dirty="0" err="1"/>
              <a:t>Дреус</a:t>
            </a:r>
            <a:r>
              <a:rPr lang="uk-UA" b="1" dirty="0"/>
              <a:t> </a:t>
            </a:r>
            <a:r>
              <a:rPr lang="uk-UA" dirty="0"/>
              <a:t>– доктор технічних наук, професор, завідувач кафедри </a:t>
            </a:r>
            <a:r>
              <a:rPr lang="uk-UA" dirty="0" err="1"/>
              <a:t>аерогідромеханіки</a:t>
            </a:r>
            <a:r>
              <a:rPr lang="uk-UA" dirty="0"/>
              <a:t> та </a:t>
            </a:r>
            <a:r>
              <a:rPr lang="uk-UA" dirty="0" err="1"/>
              <a:t>енергомасопереносу</a:t>
            </a:r>
            <a:r>
              <a:rPr lang="uk-UA" dirty="0"/>
              <a:t>;</a:t>
            </a:r>
            <a:endParaRPr lang="uk-UA" sz="2000" b="1" dirty="0"/>
          </a:p>
          <a:p>
            <a:pPr algn="just"/>
            <a:r>
              <a:rPr lang="uk-UA" b="1" i="1" dirty="0"/>
              <a:t>Алла Євгенівна</a:t>
            </a:r>
            <a:r>
              <a:rPr lang="uk-UA" i="1" dirty="0"/>
              <a:t> </a:t>
            </a:r>
            <a:r>
              <a:rPr lang="uk-UA" b="1" i="1" dirty="0" err="1"/>
              <a:t>Шевельова</a:t>
            </a:r>
            <a:r>
              <a:rPr lang="uk-UA" b="1" dirty="0"/>
              <a:t> </a:t>
            </a:r>
            <a:r>
              <a:rPr lang="uk-UA" dirty="0"/>
              <a:t>– </a:t>
            </a:r>
            <a:r>
              <a:rPr lang="uk-UA" dirty="0" err="1"/>
              <a:t>докторка</a:t>
            </a:r>
            <a:r>
              <a:rPr lang="uk-UA" dirty="0"/>
              <a:t> фізико-математичних наук, професорка, професорка кафедри обчислювальної математики та математичної кібернетики</a:t>
            </a:r>
            <a:r>
              <a:rPr lang="ru-RU" dirty="0"/>
              <a:t>.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928" y="3034221"/>
            <a:ext cx="3351418" cy="15814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742" y="4732457"/>
            <a:ext cx="2057790" cy="146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84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F665807-614E-4517-9F38-EE155DCBF662}"/>
              </a:ext>
            </a:extLst>
          </p:cNvPr>
          <p:cNvSpPr/>
          <p:nvPr/>
        </p:nvSpPr>
        <p:spPr>
          <a:xfrm>
            <a:off x="1099786" y="333860"/>
            <a:ext cx="99924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dirty="0">
                <a:cs typeface="Calibri" panose="020F0502020204030204" pitchFamily="34" charset="0"/>
              </a:rPr>
              <a:t>Яскраві події 2023 року</a:t>
            </a:r>
            <a:endParaRPr lang="en-US" sz="2600" b="1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7818D2-813D-4D38-97C0-BFEC010250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7" y="114417"/>
            <a:ext cx="782279" cy="7822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742" y="1526226"/>
            <a:ext cx="2807697" cy="3625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178" y="1526226"/>
            <a:ext cx="2932131" cy="362559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18374" y="1630861"/>
            <a:ext cx="467062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Відзнака від Національної академії наук України</a:t>
            </a:r>
          </a:p>
          <a:p>
            <a:pPr algn="just"/>
            <a:r>
              <a:rPr lang="uk-UA" dirty="0"/>
              <a:t>До Всесвітнього дня науки в ім’я миру та розвитку </a:t>
            </a:r>
            <a:r>
              <a:rPr lang="uk-UA" dirty="0" err="1"/>
              <a:t>деканеса</a:t>
            </a:r>
            <a:r>
              <a:rPr lang="uk-UA" dirty="0"/>
              <a:t> факультету прикладної математики ДНУ, член-кореспондент НАН України </a:t>
            </a:r>
            <a:r>
              <a:rPr lang="uk-UA" b="1" i="1" dirty="0"/>
              <a:t>Олена Михайлівна </a:t>
            </a:r>
            <a:r>
              <a:rPr lang="uk-UA" b="1" i="1" dirty="0" err="1"/>
              <a:t>Кісельова</a:t>
            </a:r>
            <a:r>
              <a:rPr lang="uk-UA" b="1" i="1" dirty="0"/>
              <a:t> </a:t>
            </a:r>
            <a:r>
              <a:rPr lang="uk-UA" dirty="0"/>
              <a:t>нагороджена відзнакою «За підготовку наукової зміни» від Президії Національної академії наук України.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Подяку представниці ДНУ вручив академік-секретар відділення механіки, член Президії НАН України Анатолій Булат.</a:t>
            </a:r>
            <a:endParaRPr lang="uk-UA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23525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F665807-614E-4517-9F38-EE155DCBF662}"/>
              </a:ext>
            </a:extLst>
          </p:cNvPr>
          <p:cNvSpPr/>
          <p:nvPr/>
        </p:nvSpPr>
        <p:spPr>
          <a:xfrm>
            <a:off x="1099786" y="333860"/>
            <a:ext cx="99924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dirty="0">
                <a:cs typeface="Calibri" panose="020F0502020204030204" pitchFamily="34" charset="0"/>
              </a:rPr>
              <a:t>Яскраві події 2023 року</a:t>
            </a:r>
            <a:endParaRPr lang="en-US" sz="2600" b="1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7818D2-813D-4D38-97C0-BFEC010250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7" y="114417"/>
            <a:ext cx="782279" cy="78227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58980" y="1015344"/>
            <a:ext cx="81628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Президентська стипендія у </a:t>
            </a:r>
            <a:r>
              <a:rPr lang="uk-UA" b="1" dirty="0" err="1"/>
              <a:t>мисткині</a:t>
            </a:r>
            <a:r>
              <a:rPr lang="uk-UA" b="1" dirty="0"/>
              <a:t> ДНУ</a:t>
            </a:r>
          </a:p>
          <a:p>
            <a:pPr algn="just"/>
            <a:r>
              <a:rPr lang="uk-UA" dirty="0"/>
              <a:t>Член Національної спілки художників України </a:t>
            </a:r>
            <a:r>
              <a:rPr lang="uk-UA" b="1" i="1" dirty="0"/>
              <a:t>Ольга Ігорівна Бобир</a:t>
            </a:r>
            <a:r>
              <a:rPr lang="uk-UA" dirty="0"/>
              <a:t> – </a:t>
            </a:r>
            <a:r>
              <a:rPr lang="uk-UA" dirty="0" err="1"/>
              <a:t>доцентка</a:t>
            </a:r>
            <a:r>
              <a:rPr lang="uk-UA" dirty="0"/>
              <a:t> кафедри образотворчого мистецтва і дизайну ДНУ удостоєна стипендії Президента України для молодих письменників і митців у сфері музичного, театрального, образотворчого, хореографічного, естрадно-циркового мистецтва та кіномистецтва.</a:t>
            </a:r>
            <a:endParaRPr lang="uk-UA" b="1" dirty="0">
              <a:effectLst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697" y="505556"/>
            <a:ext cx="2536585" cy="276755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8980" y="2888318"/>
            <a:ext cx="7886437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C</a:t>
            </a:r>
            <a:r>
              <a:rPr lang="uk-UA" b="1" dirty="0" err="1"/>
              <a:t>типендії</a:t>
            </a:r>
            <a:r>
              <a:rPr lang="ru-RU" b="1" dirty="0"/>
              <a:t> Президента </a:t>
            </a:r>
            <a:r>
              <a:rPr lang="ru-RU" b="1" dirty="0" err="1"/>
              <a:t>України</a:t>
            </a:r>
            <a:r>
              <a:rPr lang="ru-RU" b="1" dirty="0"/>
              <a:t> для </a:t>
            </a:r>
            <a:r>
              <a:rPr lang="ru-RU" b="1" dirty="0" err="1"/>
              <a:t>МАНівців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ДНУ</a:t>
            </a:r>
            <a:endParaRPr lang="ru-RU" sz="1600" b="1" dirty="0"/>
          </a:p>
          <a:p>
            <a:pPr algn="just"/>
            <a:r>
              <a:rPr lang="ru-RU" dirty="0"/>
              <a:t>2 </a:t>
            </a:r>
            <a:r>
              <a:rPr lang="ru-RU" dirty="0" err="1"/>
              <a:t>студенти</a:t>
            </a:r>
            <a:r>
              <a:rPr lang="ru-RU" dirty="0"/>
              <a:t> ДНУ та </a:t>
            </a:r>
            <a:r>
              <a:rPr lang="ru-RU" dirty="0" err="1"/>
              <a:t>учень</a:t>
            </a:r>
            <a:r>
              <a:rPr lang="ru-RU" dirty="0"/>
              <a:t> ДНЛІТ при ДНУ </a:t>
            </a:r>
            <a:r>
              <a:rPr lang="ru-RU" dirty="0" err="1"/>
              <a:t>здобули</a:t>
            </a:r>
            <a:r>
              <a:rPr lang="ru-RU" dirty="0"/>
              <a:t> </a:t>
            </a:r>
            <a:r>
              <a:rPr lang="ru-RU" dirty="0" err="1"/>
              <a:t>стипендії</a:t>
            </a:r>
            <a:r>
              <a:rPr lang="ru-RU" dirty="0"/>
              <a:t> Президента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r>
              <a:rPr lang="ru-RU" dirty="0" err="1"/>
              <a:t>Стипендії</a:t>
            </a:r>
            <a:r>
              <a:rPr lang="ru-RU" dirty="0"/>
              <a:t> </a:t>
            </a:r>
            <a:r>
              <a:rPr lang="ru-RU" dirty="0" err="1"/>
              <a:t>призначені</a:t>
            </a:r>
            <a:r>
              <a:rPr lang="ru-RU" dirty="0"/>
              <a:t> за перемогу у </a:t>
            </a:r>
            <a:r>
              <a:rPr lang="en-US" dirty="0"/>
              <a:t>III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Всеукраїнського</a:t>
            </a:r>
            <a:r>
              <a:rPr lang="ru-RU" dirty="0"/>
              <a:t> конкурсу-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науково-дослідницьких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учнів-членів</a:t>
            </a:r>
            <a:r>
              <a:rPr lang="ru-RU" dirty="0"/>
              <a:t> </a:t>
            </a:r>
            <a:r>
              <a:rPr lang="ru-RU" dirty="0" err="1"/>
              <a:t>Малої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 наук </a:t>
            </a:r>
            <a:r>
              <a:rPr lang="ru-RU" dirty="0" err="1"/>
              <a:t>України</a:t>
            </a:r>
            <a:r>
              <a:rPr lang="ru-RU" dirty="0"/>
              <a:t> у 2022/2023 </a:t>
            </a:r>
            <a:r>
              <a:rPr lang="ru-RU" dirty="0" err="1"/>
              <a:t>навчальному</a:t>
            </a:r>
            <a:r>
              <a:rPr lang="ru-RU" dirty="0"/>
              <a:t> </a:t>
            </a:r>
            <a:r>
              <a:rPr lang="ru-RU" dirty="0" err="1"/>
              <a:t>році</a:t>
            </a:r>
            <a:r>
              <a:rPr lang="ru-RU" dirty="0"/>
              <a:t>.</a:t>
            </a:r>
            <a:endParaRPr lang="en-US" dirty="0"/>
          </a:p>
          <a:p>
            <a:pPr algn="just"/>
            <a:endParaRPr lang="en-US" sz="1600" b="1" dirty="0">
              <a:effectLst/>
            </a:endParaRPr>
          </a:p>
          <a:p>
            <a:pPr algn="just"/>
            <a:r>
              <a:rPr lang="uk-UA" dirty="0"/>
              <a:t>Президентську відзнаку від Дніпропетровського відділення МАН України отримали: </a:t>
            </a:r>
            <a:endParaRPr lang="uk-UA" sz="1600" b="1" dirty="0"/>
          </a:p>
          <a:p>
            <a:pPr algn="just"/>
            <a:r>
              <a:rPr lang="uk-UA" dirty="0"/>
              <a:t>студенти</a:t>
            </a:r>
            <a:r>
              <a:rPr lang="ru-RU" dirty="0"/>
              <a:t> ДНУ – </a:t>
            </a:r>
            <a:r>
              <a:rPr lang="ru-RU" b="1" i="1" dirty="0"/>
              <a:t>Артур Ткаченко</a:t>
            </a:r>
            <a:r>
              <a:rPr lang="ru-RU" dirty="0"/>
              <a:t> і </a:t>
            </a:r>
            <a:r>
              <a:rPr lang="ru-RU" b="1" i="1" dirty="0"/>
              <a:t>Ярослав </a:t>
            </a:r>
            <a:r>
              <a:rPr lang="ru-RU" b="1" i="1" dirty="0" err="1"/>
              <a:t>Рижко</a:t>
            </a:r>
            <a:endParaRPr lang="ru-UA" b="1" i="1" dirty="0"/>
          </a:p>
          <a:p>
            <a:pPr algn="just"/>
            <a:r>
              <a:rPr lang="uk-UA" dirty="0"/>
              <a:t>учень</a:t>
            </a:r>
            <a:r>
              <a:rPr lang="ru-RU" dirty="0"/>
              <a:t> ДНЛІТ – </a:t>
            </a:r>
            <a:r>
              <a:rPr lang="ru-RU" b="1" i="1" dirty="0"/>
              <a:t>Данило Носов</a:t>
            </a:r>
            <a:endParaRPr lang="ru-RU" sz="1600" b="1" dirty="0">
              <a:effectLst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31" y="3671248"/>
            <a:ext cx="3210795" cy="214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06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F665807-614E-4517-9F38-EE155DCBF662}"/>
              </a:ext>
            </a:extLst>
          </p:cNvPr>
          <p:cNvSpPr/>
          <p:nvPr/>
        </p:nvSpPr>
        <p:spPr>
          <a:xfrm>
            <a:off x="1099786" y="333860"/>
            <a:ext cx="99924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dirty="0">
                <a:cs typeface="Calibri" panose="020F0502020204030204" pitchFamily="34" charset="0"/>
              </a:rPr>
              <a:t>Яскраві події 2023 року</a:t>
            </a:r>
            <a:endParaRPr lang="en-US" sz="2600" b="1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7818D2-813D-4D38-97C0-BFEC010250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7" y="114417"/>
            <a:ext cx="782279" cy="7822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45507" y="1657807"/>
            <a:ext cx="508971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Вручення</a:t>
            </a:r>
            <a:r>
              <a:rPr lang="ru-RU" b="1" dirty="0"/>
              <a:t> </a:t>
            </a:r>
            <a:r>
              <a:rPr lang="ru-RU" b="1" dirty="0" err="1"/>
              <a:t>іменних</a:t>
            </a:r>
            <a:r>
              <a:rPr lang="ru-RU" b="1" dirty="0"/>
              <a:t> </a:t>
            </a:r>
            <a:r>
              <a:rPr lang="ru-RU" b="1" dirty="0" err="1"/>
              <a:t>стипендій</a:t>
            </a:r>
            <a:r>
              <a:rPr lang="ru-RU" b="1" dirty="0"/>
              <a:t> </a:t>
            </a:r>
            <a:r>
              <a:rPr lang="ru-RU" b="1" dirty="0" err="1"/>
              <a:t>Президентського</a:t>
            </a:r>
            <a:r>
              <a:rPr lang="ru-RU" b="1" dirty="0"/>
              <a:t> фонду </a:t>
            </a:r>
            <a:r>
              <a:rPr lang="ru-RU" b="1" dirty="0" err="1"/>
              <a:t>Леоніда</a:t>
            </a:r>
            <a:r>
              <a:rPr lang="ru-RU" b="1" dirty="0"/>
              <a:t> </a:t>
            </a:r>
            <a:r>
              <a:rPr lang="ru-RU" b="1" dirty="0" err="1"/>
              <a:t>Кучми</a:t>
            </a:r>
            <a:r>
              <a:rPr lang="ru-RU" b="1" dirty="0"/>
              <a:t> «</a:t>
            </a:r>
            <a:r>
              <a:rPr lang="ru-RU" b="1" dirty="0" err="1"/>
              <a:t>Україна</a:t>
            </a:r>
            <a:r>
              <a:rPr lang="ru-RU" b="1" dirty="0"/>
              <a:t>»</a:t>
            </a:r>
          </a:p>
          <a:p>
            <a:pPr algn="just"/>
            <a:r>
              <a:rPr lang="ru-RU" dirty="0"/>
              <a:t>7 </a:t>
            </a:r>
            <a:r>
              <a:rPr lang="ru-RU" dirty="0" err="1"/>
              <a:t>студентів</a:t>
            </a:r>
            <a:r>
              <a:rPr lang="ru-RU" dirty="0"/>
              <a:t> </a:t>
            </a:r>
            <a:r>
              <a:rPr lang="ru-RU" dirty="0" err="1"/>
              <a:t>фізико-технічного</a:t>
            </a:r>
            <a:r>
              <a:rPr lang="ru-RU" dirty="0"/>
              <a:t> факультету ДНУ стали </a:t>
            </a:r>
            <a:r>
              <a:rPr lang="ru-RU" dirty="0" err="1"/>
              <a:t>стипендіатами</a:t>
            </a:r>
            <a:r>
              <a:rPr lang="ru-RU" dirty="0"/>
              <a:t> </a:t>
            </a:r>
            <a:r>
              <a:rPr lang="ru-RU" dirty="0" err="1"/>
              <a:t>Благодійної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«</a:t>
            </a:r>
            <a:r>
              <a:rPr lang="ru-RU" dirty="0" err="1"/>
              <a:t>Президентський</a:t>
            </a:r>
            <a:r>
              <a:rPr lang="ru-RU" dirty="0"/>
              <a:t> фонд “</a:t>
            </a:r>
            <a:r>
              <a:rPr lang="ru-RU" dirty="0" err="1"/>
              <a:t>Україна</a:t>
            </a:r>
            <a:r>
              <a:rPr lang="ru-RU" dirty="0"/>
              <a:t>”».</a:t>
            </a:r>
          </a:p>
          <a:p>
            <a:pPr algn="just"/>
            <a:br>
              <a:rPr lang="ru-RU" dirty="0"/>
            </a:br>
            <a:r>
              <a:rPr lang="ru-RU" dirty="0" err="1"/>
              <a:t>Іменні</a:t>
            </a:r>
            <a:r>
              <a:rPr lang="ru-RU" dirty="0"/>
              <a:t> </a:t>
            </a:r>
            <a:r>
              <a:rPr lang="ru-RU" dirty="0" err="1"/>
              <a:t>стипендії</a:t>
            </a:r>
            <a:r>
              <a:rPr lang="ru-RU" dirty="0"/>
              <a:t> на 2024/2025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здобули</a:t>
            </a:r>
            <a:r>
              <a:rPr lang="ru-RU" dirty="0"/>
              <a:t>: </a:t>
            </a:r>
            <a:r>
              <a:rPr lang="ru-RU" dirty="0" err="1"/>
              <a:t>п’ятикурсники</a:t>
            </a:r>
            <a:r>
              <a:rPr lang="ru-RU" dirty="0"/>
              <a:t> </a:t>
            </a:r>
            <a:r>
              <a:rPr lang="ru-RU" b="1" i="1" dirty="0" err="1"/>
              <a:t>Олександр</a:t>
            </a:r>
            <a:r>
              <a:rPr lang="ru-RU" b="1" i="1" dirty="0"/>
              <a:t> </a:t>
            </a:r>
            <a:r>
              <a:rPr lang="ru-RU" b="1" i="1" dirty="0" err="1"/>
              <a:t>Акіншев</a:t>
            </a:r>
            <a:r>
              <a:rPr lang="ru-RU" b="1" i="1" dirty="0"/>
              <a:t> </a:t>
            </a:r>
            <a:r>
              <a:rPr lang="ru-RU" dirty="0"/>
              <a:t>(ТА-23м-1), </a:t>
            </a:r>
            <a:r>
              <a:rPr lang="ru-RU" b="1" i="1" dirty="0" err="1"/>
              <a:t>Дмитро</a:t>
            </a:r>
            <a:r>
              <a:rPr lang="ru-RU" b="1" i="1" dirty="0"/>
              <a:t> </a:t>
            </a:r>
            <a:r>
              <a:rPr lang="ru-RU" b="1" i="1" dirty="0" err="1"/>
              <a:t>Тіщенко</a:t>
            </a:r>
            <a:r>
              <a:rPr lang="ru-RU" b="1" i="1" dirty="0"/>
              <a:t> </a:t>
            </a:r>
            <a:r>
              <a:rPr lang="ru-RU" dirty="0"/>
              <a:t>(ТБ-23м-1), </a:t>
            </a:r>
            <a:r>
              <a:rPr lang="ru-RU" b="1" i="1" dirty="0" err="1"/>
              <a:t>Дмитро</a:t>
            </a:r>
            <a:r>
              <a:rPr lang="ru-RU" b="1" i="1" dirty="0"/>
              <a:t> Герасимов </a:t>
            </a:r>
            <a:r>
              <a:rPr lang="ru-RU" dirty="0"/>
              <a:t>(ТБ-23м-1), </a:t>
            </a:r>
            <a:r>
              <a:rPr lang="ru-RU" b="1" i="1" dirty="0" err="1"/>
              <a:t>Іван</a:t>
            </a:r>
            <a:r>
              <a:rPr lang="ru-RU" b="1" i="1" dirty="0"/>
              <a:t> </a:t>
            </a:r>
            <a:r>
              <a:rPr lang="ru-RU" b="1" i="1" dirty="0" err="1"/>
              <a:t>Михайлюк</a:t>
            </a:r>
            <a:r>
              <a:rPr lang="ru-RU" b="1" i="1" dirty="0"/>
              <a:t> </a:t>
            </a:r>
            <a:r>
              <a:rPr lang="ru-RU" dirty="0"/>
              <a:t>(ТД-23м-1), </a:t>
            </a:r>
            <a:r>
              <a:rPr lang="ru-RU" dirty="0" err="1"/>
              <a:t>чотирикурсник</a:t>
            </a:r>
            <a:r>
              <a:rPr lang="ru-RU" dirty="0"/>
              <a:t> </a:t>
            </a:r>
            <a:r>
              <a:rPr lang="ru-RU" b="1" i="1" dirty="0"/>
              <a:t>Михайло Лобанов </a:t>
            </a:r>
            <a:r>
              <a:rPr lang="ru-RU" dirty="0"/>
              <a:t>(ТК-20-1) та </a:t>
            </a:r>
            <a:r>
              <a:rPr lang="ru-RU" dirty="0" err="1"/>
              <a:t>третьокурсники</a:t>
            </a:r>
            <a:r>
              <a:rPr lang="ru-RU" dirty="0"/>
              <a:t> </a:t>
            </a:r>
            <a:r>
              <a:rPr lang="ru-RU" b="1" i="1" dirty="0"/>
              <a:t>Ярослав </a:t>
            </a:r>
            <a:r>
              <a:rPr lang="ru-RU" b="1" i="1" dirty="0" err="1"/>
              <a:t>Ігнатенко</a:t>
            </a:r>
            <a:r>
              <a:rPr lang="ru-RU" b="1" i="1" dirty="0"/>
              <a:t> </a:t>
            </a:r>
            <a:r>
              <a:rPr lang="ru-RU" dirty="0"/>
              <a:t>(ТН-21-1) і </a:t>
            </a:r>
            <a:r>
              <a:rPr lang="ru-RU" b="1" i="1" dirty="0" err="1"/>
              <a:t>Дар’я</a:t>
            </a:r>
            <a:r>
              <a:rPr lang="ru-RU" b="1" i="1" dirty="0"/>
              <a:t> </a:t>
            </a:r>
            <a:r>
              <a:rPr lang="ru-RU" b="1" i="1" dirty="0" err="1"/>
              <a:t>Мартинко</a:t>
            </a:r>
            <a:r>
              <a:rPr lang="ru-RU" b="1" i="1" dirty="0"/>
              <a:t> </a:t>
            </a:r>
            <a:r>
              <a:rPr lang="ru-RU" dirty="0"/>
              <a:t>(ТС-21-1).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13" y="2167794"/>
            <a:ext cx="2878484" cy="21728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090" y="2167794"/>
            <a:ext cx="3197719" cy="21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28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F665807-614E-4517-9F38-EE155DCBF662}"/>
              </a:ext>
            </a:extLst>
          </p:cNvPr>
          <p:cNvSpPr/>
          <p:nvPr/>
        </p:nvSpPr>
        <p:spPr>
          <a:xfrm>
            <a:off x="1099786" y="333860"/>
            <a:ext cx="99924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dirty="0">
                <a:cs typeface="Calibri" panose="020F0502020204030204" pitchFamily="34" charset="0"/>
              </a:rPr>
              <a:t>Яскраві події 2023 року</a:t>
            </a:r>
            <a:endParaRPr lang="en-US" sz="2600" b="1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7818D2-813D-4D38-97C0-BFEC010250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7" y="114417"/>
            <a:ext cx="782279" cy="78227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99787" y="930678"/>
            <a:ext cx="107282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Іменні стипендії Героїв Небесної Сотні – молодим ученим ДНУ</a:t>
            </a:r>
          </a:p>
          <a:p>
            <a:pPr algn="just"/>
            <a:r>
              <a:rPr lang="uk-UA" dirty="0"/>
              <a:t>До Дня Гідності і Свободи 2 молоді вчені ДНУ відзначені річними іменними стипендіями Героїв Небесної Сотні від МОНУ. Державні стипендії за вагомий внесок у розвиток української науки, посилення міжнародного авторитету України та внесок у розвиток демократичних і гуманістичних цінностей у сфері науки і освіти здобули:</a:t>
            </a:r>
            <a:endParaRPr lang="uk-UA" b="1" dirty="0"/>
          </a:p>
          <a:p>
            <a:pPr algn="just"/>
            <a:r>
              <a:rPr lang="uk-UA" b="1" i="1" dirty="0"/>
              <a:t>Олег Миколайович </a:t>
            </a:r>
            <a:r>
              <a:rPr lang="uk-UA" b="1" i="1" dirty="0" err="1"/>
              <a:t>Маренков</a:t>
            </a:r>
            <a:r>
              <a:rPr lang="uk-UA" dirty="0"/>
              <a:t> – проректор з наукової роботи ДНУ, кандидат біологічних наук, доцент;</a:t>
            </a:r>
            <a:endParaRPr lang="uk-UA" b="1" dirty="0"/>
          </a:p>
          <a:p>
            <a:pPr algn="just"/>
            <a:r>
              <a:rPr lang="uk-UA" b="1" i="1" dirty="0"/>
              <a:t>Євгенія Анатоліївна </a:t>
            </a:r>
            <a:r>
              <a:rPr lang="uk-UA" b="1" i="1" dirty="0" err="1"/>
              <a:t>Кобрусєва</a:t>
            </a:r>
            <a:r>
              <a:rPr lang="uk-UA" dirty="0"/>
              <a:t> – професорка кафедри адміністративного і кримінального права юридичного факультету ДНУ, </a:t>
            </a:r>
            <a:r>
              <a:rPr lang="uk-UA" dirty="0" err="1"/>
              <a:t>докторка</a:t>
            </a:r>
            <a:r>
              <a:rPr lang="uk-UA" dirty="0"/>
              <a:t> юридичних наук, </a:t>
            </a:r>
            <a:r>
              <a:rPr lang="uk-UA" dirty="0" err="1"/>
              <a:t>доцентка</a:t>
            </a:r>
            <a:r>
              <a:rPr lang="uk-UA" dirty="0"/>
              <a:t>.</a:t>
            </a:r>
          </a:p>
          <a:p>
            <a:r>
              <a:rPr lang="ru-RU" dirty="0"/>
              <a:t> </a:t>
            </a:r>
            <a:endParaRPr lang="ru-RU" b="1" dirty="0"/>
          </a:p>
          <a:p>
            <a:endParaRPr lang="ru-RU" b="1" dirty="0"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99786" y="3291534"/>
            <a:ext cx="107282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Державні стипендії для видатних діячів науки</a:t>
            </a:r>
          </a:p>
          <a:p>
            <a:pPr algn="just"/>
            <a:r>
              <a:rPr lang="uk-UA" dirty="0"/>
              <a:t>2 науковці ДНУ стали володарями державних стипендій МОНУ для видатних діячів науки.</a:t>
            </a:r>
            <a:endParaRPr lang="uk-UA" b="1" dirty="0"/>
          </a:p>
          <a:p>
            <a:pPr algn="just"/>
            <a:r>
              <a:rPr lang="uk-UA" dirty="0"/>
              <a:t>Представники університету отримали:</a:t>
            </a:r>
            <a:endParaRPr lang="uk-UA" b="1" dirty="0"/>
          </a:p>
          <a:p>
            <a:pPr algn="just"/>
            <a:r>
              <a:rPr lang="uk-UA" b="1" i="1" dirty="0"/>
              <a:t>довічну стипендію</a:t>
            </a:r>
            <a:r>
              <a:rPr lang="uk-UA" dirty="0"/>
              <a:t> – </a:t>
            </a:r>
            <a:r>
              <a:rPr lang="uk-UA" b="1" dirty="0"/>
              <a:t>Леонід Андрійович</a:t>
            </a:r>
            <a:r>
              <a:rPr lang="uk-UA" dirty="0"/>
              <a:t> </a:t>
            </a:r>
            <a:r>
              <a:rPr lang="uk-UA" b="1" dirty="0" err="1"/>
              <a:t>Курдаченко</a:t>
            </a:r>
            <a:r>
              <a:rPr lang="uk-UA" b="1" dirty="0"/>
              <a:t> </a:t>
            </a:r>
            <a:r>
              <a:rPr lang="uk-UA" dirty="0"/>
              <a:t>– професор кафедри геометрії та алгебри механіко-математичного факультету ДНУ – відомий фахівець з алгебри, теорії груп та теорії модулів – доктор фізико-математичних наук, професор, академік Академії Вищої Школи України, заслужений діяч науки і техніки України;</a:t>
            </a:r>
            <a:endParaRPr lang="uk-UA" b="1" dirty="0"/>
          </a:p>
          <a:p>
            <a:pPr algn="just"/>
            <a:r>
              <a:rPr lang="uk-UA" b="1" i="1" dirty="0"/>
              <a:t>дворічну стипендію</a:t>
            </a:r>
            <a:r>
              <a:rPr lang="uk-UA" dirty="0"/>
              <a:t> – </a:t>
            </a:r>
            <a:r>
              <a:rPr lang="uk-UA" b="1" dirty="0"/>
              <a:t>Микола Михайлович</a:t>
            </a:r>
            <a:r>
              <a:rPr lang="uk-UA" dirty="0"/>
              <a:t> </a:t>
            </a:r>
            <a:r>
              <a:rPr lang="uk-UA" b="1" dirty="0" err="1"/>
              <a:t>Дронь</a:t>
            </a:r>
            <a:r>
              <a:rPr lang="uk-UA" b="1" dirty="0"/>
              <a:t> </a:t>
            </a:r>
            <a:r>
              <a:rPr lang="uk-UA" dirty="0"/>
              <a:t>– професор кафедри ракетно-космічних та інноваційних технологій фізико-технічного факультету ДНУ, доктор технічних наук, професор, заслужений діяч науки і техніки України, лауреат Державної премії у галузі новітніх технологій</a:t>
            </a:r>
            <a:r>
              <a:rPr lang="ru-RU" dirty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35820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F665807-614E-4517-9F38-EE155DCBF662}"/>
              </a:ext>
            </a:extLst>
          </p:cNvPr>
          <p:cNvSpPr/>
          <p:nvPr/>
        </p:nvSpPr>
        <p:spPr>
          <a:xfrm>
            <a:off x="1099786" y="333860"/>
            <a:ext cx="99924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dirty="0">
                <a:cs typeface="Calibri" panose="020F0502020204030204" pitchFamily="34" charset="0"/>
              </a:rPr>
              <a:t>Яскраві події 2023 року</a:t>
            </a:r>
            <a:endParaRPr lang="en-US" sz="2600" b="1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7818D2-813D-4D38-97C0-BFEC010250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7" y="114417"/>
            <a:ext cx="782279" cy="78227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31057" y="1460310"/>
            <a:ext cx="70912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/>
              <a:t>«Науковець року ДНУ»</a:t>
            </a:r>
          </a:p>
          <a:p>
            <a:pPr algn="just"/>
            <a:r>
              <a:rPr lang="uk-UA" sz="2400" dirty="0"/>
              <a:t>За професійні досягнення у 2022 році 8 науково-педагогічних працівників ДНУ нагороджені нагрудним знаком «Науковець року». </a:t>
            </a:r>
            <a:br>
              <a:rPr lang="uk-UA" sz="2400" dirty="0"/>
            </a:br>
            <a:br>
              <a:rPr lang="uk-UA" sz="2400" dirty="0"/>
            </a:br>
            <a:r>
              <a:rPr lang="uk-UA" sz="2400" dirty="0"/>
              <a:t>Ще 5 науковців університету відзначені грамотами Департаменту освіти і науки Дніпровської обласної державної адміністрації.</a:t>
            </a:r>
            <a:endParaRPr lang="uk-UA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48" y="3426881"/>
            <a:ext cx="3641177" cy="23848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48" y="1023582"/>
            <a:ext cx="3641177" cy="240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67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8625" y="420146"/>
            <a:ext cx="9359695" cy="415291"/>
          </a:xfrm>
        </p:spPr>
        <p:txBody>
          <a:bodyPr rtlCol="0"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uk-UA" sz="2600" b="1" dirty="0">
                <a:latin typeface="+mn-lt"/>
                <a:cs typeface="Times New Roman" panose="02020603050405020304" pitchFamily="18" charset="0"/>
              </a:rPr>
              <a:t>ДНУ – регіональний лідер у світових та  вітчизняних рейтингах</a:t>
            </a:r>
            <a:endParaRPr lang="ru-RU" sz="2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52CE33-BFB4-A8F5-3424-C80D968CFD20}"/>
              </a:ext>
            </a:extLst>
          </p:cNvPr>
          <p:cNvSpPr/>
          <p:nvPr/>
        </p:nvSpPr>
        <p:spPr>
          <a:xfrm>
            <a:off x="664312" y="906050"/>
            <a:ext cx="8605520" cy="544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0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uk-UA" dirty="0">
                <a:latin typeface="Calibri" panose="020F0502020204030204" pitchFamily="34" charset="0"/>
              </a:rPr>
              <a:t>Третій рік поспіль у рейтингу кращих університетів світу за версією британського журналу  </a:t>
            </a:r>
            <a:r>
              <a:rPr lang="en-US" dirty="0">
                <a:latin typeface="Calibri" panose="020F0502020204030204" pitchFamily="34" charset="0"/>
              </a:rPr>
              <a:t>Times Higher Education – World University Rankings 2024 </a:t>
            </a:r>
            <a:r>
              <a:rPr lang="uk-UA" dirty="0">
                <a:latin typeface="Calibri" panose="020F0502020204030204" pitchFamily="34" charset="0"/>
              </a:rPr>
              <a:t>ДНУ є єдиним представником регіональних дніпровських ЗВО та впевнено утримує 4-у позицію в національній таблиці рейтингу.</a:t>
            </a:r>
          </a:p>
          <a:p>
            <a:pPr marL="285750" indent="-285750" algn="just">
              <a:spcAft>
                <a:spcPts val="10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</a:rPr>
              <a:t>У рейтингу </a:t>
            </a:r>
            <a:r>
              <a:rPr lang="ru-RU" dirty="0" err="1">
                <a:latin typeface="Calibri" panose="020F0502020204030204" pitchFamily="34" charset="0"/>
              </a:rPr>
              <a:t>кращих</a:t>
            </a:r>
            <a:r>
              <a:rPr lang="ru-RU" dirty="0">
                <a:latin typeface="Calibri" panose="020F0502020204030204" pitchFamily="34" charset="0"/>
              </a:rPr>
              <a:t> ЗВО для </a:t>
            </a:r>
            <a:r>
              <a:rPr lang="ru-RU" dirty="0" err="1">
                <a:latin typeface="Calibri" panose="020F0502020204030204" pitchFamily="34" charset="0"/>
              </a:rPr>
              <a:t>навчання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іноземних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студентів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World Rankings for Best Universities for International Students 2023-2024 </a:t>
            </a:r>
            <a:r>
              <a:rPr lang="ru-RU" dirty="0" err="1">
                <a:latin typeface="Calibri" panose="020F0502020204030204" pitchFamily="34" charset="0"/>
              </a:rPr>
              <a:t>від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південнокорейського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вебпорталу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Study Abroad Aid </a:t>
            </a:r>
            <a:r>
              <a:rPr lang="ru-RU" dirty="0">
                <a:latin typeface="Calibri" panose="020F0502020204030204" pitchFamily="34" charset="0"/>
              </a:rPr>
              <a:t>ДНУ – 11-й у ТОП-25 </a:t>
            </a:r>
            <a:r>
              <a:rPr lang="ru-RU" dirty="0" err="1">
                <a:latin typeface="Calibri" panose="020F0502020204030204" pitchFamily="34" charset="0"/>
              </a:rPr>
              <a:t>університетів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України</a:t>
            </a:r>
            <a:r>
              <a:rPr lang="ru-RU" dirty="0">
                <a:latin typeface="Calibri" panose="020F0502020204030204" pitchFamily="34" charset="0"/>
              </a:rPr>
              <a:t>.</a:t>
            </a:r>
          </a:p>
          <a:p>
            <a:pPr marL="285750" indent="-285750" algn="just">
              <a:spcAft>
                <a:spcPts val="10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uk-UA" dirty="0"/>
              <a:t>У рейтингу кращих ректорів та університетів від міжнародного агентства державних, корпоративних і приватних рейтингів </a:t>
            </a:r>
            <a:r>
              <a:rPr lang="uk-UA" i="1" dirty="0"/>
              <a:t>IHBI</a:t>
            </a:r>
            <a:r>
              <a:rPr lang="uk-UA" dirty="0"/>
              <a:t> в 2023 році ректор ДНУ Сергій </a:t>
            </a:r>
            <a:r>
              <a:rPr lang="uk-UA" dirty="0" err="1"/>
              <a:t>Оковитий</a:t>
            </a:r>
            <a:r>
              <a:rPr lang="uk-UA" dirty="0"/>
              <a:t> увійшов до ТОП-1000 кращих ректорів світу та визнаний 7-м серед кращих ректорів України. </a:t>
            </a:r>
            <a:endParaRPr lang="ru-RU" dirty="0">
              <a:latin typeface="Calibri" panose="020F0502020204030204" pitchFamily="34" charset="0"/>
            </a:endParaRPr>
          </a:p>
          <a:p>
            <a:pPr marL="285750" indent="-285750" algn="just">
              <a:spcAft>
                <a:spcPts val="10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uk-UA" dirty="0">
                <a:latin typeface="Calibri" panose="020F0502020204030204" pitchFamily="34" charset="0"/>
              </a:rPr>
              <a:t>В академічному рейтингу ЗВО «ТОП-200 Україна 2023» із сумою індексів – 14,3 ДНУ увійшов до 20 кращих університетів України – 17-е місце у загальнонаціональній таблиці.</a:t>
            </a:r>
          </a:p>
          <a:p>
            <a:pPr marL="285750" indent="-285750" algn="just">
              <a:spcAft>
                <a:spcPts val="10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</a:rPr>
              <a:t>У </a:t>
            </a:r>
            <a:r>
              <a:rPr lang="ru-RU" dirty="0" err="1">
                <a:latin typeface="Calibri" panose="020F0502020204030204" pitchFamily="34" charset="0"/>
              </a:rPr>
              <a:t>відновленому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національному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щорічному</a:t>
            </a:r>
            <a:r>
              <a:rPr lang="ru-RU" dirty="0">
                <a:latin typeface="Calibri" panose="020F0502020204030204" pitchFamily="34" charset="0"/>
              </a:rPr>
              <a:t> рейтингу ІТ-</a:t>
            </a:r>
            <a:r>
              <a:rPr lang="ru-RU" dirty="0" err="1">
                <a:latin typeface="Calibri" panose="020F0502020204030204" pitchFamily="34" charset="0"/>
              </a:rPr>
              <a:t>університетів</a:t>
            </a:r>
            <a:r>
              <a:rPr lang="ru-RU" dirty="0">
                <a:latin typeface="Calibri" panose="020F0502020204030204" pitchFamily="34" charset="0"/>
              </a:rPr>
              <a:t> DOU ДНУ </a:t>
            </a:r>
            <a:r>
              <a:rPr lang="ru-RU" dirty="0" err="1">
                <a:latin typeface="Calibri" panose="020F0502020204030204" pitchFamily="34" charset="0"/>
              </a:rPr>
              <a:t>посів</a:t>
            </a:r>
            <a:r>
              <a:rPr lang="ru-RU" dirty="0">
                <a:latin typeface="Calibri" panose="020F0502020204030204" pitchFamily="34" charset="0"/>
              </a:rPr>
              <a:t> 12-е </a:t>
            </a:r>
            <a:r>
              <a:rPr lang="ru-RU" dirty="0" err="1">
                <a:latin typeface="Calibri" panose="020F0502020204030204" pitchFamily="34" charset="0"/>
              </a:rPr>
              <a:t>місце</a:t>
            </a:r>
            <a:r>
              <a:rPr lang="ru-RU" dirty="0">
                <a:latin typeface="Calibri" panose="020F0502020204030204" pitchFamily="34" charset="0"/>
              </a:rPr>
              <a:t> в </a:t>
            </a:r>
            <a:r>
              <a:rPr lang="ru-RU" dirty="0" err="1">
                <a:latin typeface="Calibri" panose="020F0502020204030204" pitchFamily="34" charset="0"/>
              </a:rPr>
              <a:t>Україні</a:t>
            </a:r>
            <a:r>
              <a:rPr lang="ru-RU" dirty="0">
                <a:latin typeface="Calibri" panose="020F0502020204030204" pitchFamily="34" charset="0"/>
              </a:rPr>
              <a:t>.</a:t>
            </a:r>
          </a:p>
          <a:p>
            <a:pPr marL="285750" indent="-285750" algn="just">
              <a:spcAft>
                <a:spcPts val="1000"/>
              </a:spcAft>
              <a:buFont typeface="Wingdings" pitchFamily="2" charset="2"/>
              <a:buChar char="Ø"/>
              <a:tabLst>
                <a:tab pos="457200" algn="l"/>
              </a:tabLst>
            </a:pPr>
            <a:endParaRPr lang="uk-UA" dirty="0">
              <a:latin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E489E9-C343-B526-8D10-471B5F38F5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3" y="333860"/>
            <a:ext cx="782279" cy="7822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697" y="941395"/>
            <a:ext cx="2238485" cy="1491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697" y="2522392"/>
            <a:ext cx="2238485" cy="1259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697" y="3871418"/>
            <a:ext cx="2238485" cy="11856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697" y="5146994"/>
            <a:ext cx="2227479" cy="121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85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F665807-614E-4517-9F38-EE155DCBF662}"/>
              </a:ext>
            </a:extLst>
          </p:cNvPr>
          <p:cNvSpPr/>
          <p:nvPr/>
        </p:nvSpPr>
        <p:spPr>
          <a:xfrm>
            <a:off x="1099786" y="333860"/>
            <a:ext cx="99924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dirty="0">
                <a:cs typeface="Calibri" panose="020F0502020204030204" pitchFamily="34" charset="0"/>
              </a:rPr>
              <a:t>Яскраві події 2023 року</a:t>
            </a:r>
            <a:endParaRPr lang="en-US" sz="2600" b="1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7818D2-813D-4D38-97C0-BFEC010250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7" y="114417"/>
            <a:ext cx="782279" cy="7822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41" y="3200944"/>
            <a:ext cx="3659338" cy="21140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381" y="969654"/>
            <a:ext cx="2470325" cy="16303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52" y="969654"/>
            <a:ext cx="2407955" cy="163035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482280" y="1205325"/>
            <a:ext cx="63075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0000"/>
                </a:solidFill>
              </a:rPr>
              <a:t>Вручення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почесної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медалі</a:t>
            </a:r>
            <a:r>
              <a:rPr lang="ru-RU" b="1" dirty="0">
                <a:solidFill>
                  <a:srgbClr val="000000"/>
                </a:solidFill>
              </a:rPr>
              <a:t> «За </a:t>
            </a:r>
            <a:r>
              <a:rPr lang="ru-RU" b="1" dirty="0" err="1">
                <a:solidFill>
                  <a:srgbClr val="000000"/>
                </a:solidFill>
              </a:rPr>
              <a:t>вірну</a:t>
            </a:r>
            <a:r>
              <a:rPr lang="ru-RU" b="1" dirty="0">
                <a:solidFill>
                  <a:srgbClr val="000000"/>
                </a:solidFill>
              </a:rPr>
              <a:t> службу ДНУ»</a:t>
            </a:r>
            <a:endParaRPr lang="ru-UA" b="1" dirty="0">
              <a:solidFill>
                <a:srgbClr val="000000"/>
              </a:solidFill>
            </a:endParaRPr>
          </a:p>
          <a:p>
            <a:pPr algn="just"/>
            <a:r>
              <a:rPr lang="ru-RU" dirty="0" err="1">
                <a:solidFill>
                  <a:srgbClr val="000000"/>
                </a:solidFill>
              </a:rPr>
              <a:t>Почесну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нагорододу</a:t>
            </a:r>
            <a:r>
              <a:rPr lang="ru-RU" dirty="0">
                <a:solidFill>
                  <a:srgbClr val="000000"/>
                </a:solidFill>
              </a:rPr>
              <a:t> у 2023 </a:t>
            </a:r>
            <a:r>
              <a:rPr lang="ru-RU" dirty="0" err="1">
                <a:solidFill>
                  <a:srgbClr val="000000"/>
                </a:solidFill>
              </a:rPr>
              <a:t>році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отримали</a:t>
            </a:r>
            <a:r>
              <a:rPr lang="ru-RU" dirty="0">
                <a:solidFill>
                  <a:srgbClr val="000000"/>
                </a:solidFill>
              </a:rPr>
              <a:t>:</a:t>
            </a:r>
          </a:p>
          <a:p>
            <a:pPr algn="just"/>
            <a:r>
              <a:rPr lang="ru-RU" b="1" i="1" dirty="0" err="1">
                <a:solidFill>
                  <a:srgbClr val="000000"/>
                </a:solidFill>
              </a:rPr>
              <a:t>Тетяна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i="1" dirty="0" err="1">
                <a:solidFill>
                  <a:srgbClr val="000000"/>
                </a:solidFill>
              </a:rPr>
              <a:t>Всеволодівна</a:t>
            </a:r>
            <a:r>
              <a:rPr lang="ru-RU" b="1" i="1" dirty="0">
                <a:solidFill>
                  <a:srgbClr val="000000"/>
                </a:solidFill>
              </a:rPr>
              <a:t> Корнякова</a:t>
            </a:r>
            <a:r>
              <a:rPr lang="ru-RU" i="1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– </a:t>
            </a:r>
            <a:r>
              <a:rPr lang="ru-RU" dirty="0" err="1">
                <a:solidFill>
                  <a:srgbClr val="000000"/>
                </a:solidFill>
              </a:rPr>
              <a:t>завідувачка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кафедри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адміністративного</a:t>
            </a:r>
            <a:r>
              <a:rPr lang="ru-RU" dirty="0">
                <a:solidFill>
                  <a:srgbClr val="000000"/>
                </a:solidFill>
              </a:rPr>
              <a:t> і </a:t>
            </a:r>
            <a:r>
              <a:rPr lang="ru-RU" dirty="0" err="1">
                <a:solidFill>
                  <a:srgbClr val="000000"/>
                </a:solidFill>
              </a:rPr>
              <a:t>кримінального</a:t>
            </a:r>
            <a:r>
              <a:rPr lang="ru-RU" dirty="0">
                <a:solidFill>
                  <a:srgbClr val="000000"/>
                </a:solidFill>
              </a:rPr>
              <a:t> права </a:t>
            </a:r>
            <a:r>
              <a:rPr lang="ru-RU" dirty="0" err="1">
                <a:solidFill>
                  <a:srgbClr val="000000"/>
                </a:solidFill>
              </a:rPr>
              <a:t>юридичного</a:t>
            </a:r>
            <a:r>
              <a:rPr lang="ru-RU" dirty="0">
                <a:solidFill>
                  <a:srgbClr val="000000"/>
                </a:solidFill>
              </a:rPr>
              <a:t> факультету, </a:t>
            </a:r>
            <a:r>
              <a:rPr lang="ru-RU" dirty="0" err="1">
                <a:solidFill>
                  <a:srgbClr val="000000"/>
                </a:solidFill>
              </a:rPr>
              <a:t>докторка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юридичних</a:t>
            </a:r>
            <a:r>
              <a:rPr lang="ru-RU" dirty="0">
                <a:solidFill>
                  <a:srgbClr val="000000"/>
                </a:solidFill>
              </a:rPr>
              <a:t> наук, </a:t>
            </a:r>
            <a:r>
              <a:rPr lang="ru-RU" dirty="0" err="1">
                <a:solidFill>
                  <a:srgbClr val="000000"/>
                </a:solidFill>
              </a:rPr>
              <a:t>професорка</a:t>
            </a:r>
            <a:r>
              <a:rPr lang="ru-RU" dirty="0">
                <a:solidFill>
                  <a:srgbClr val="000000"/>
                </a:solidFill>
              </a:rPr>
              <a:t>; </a:t>
            </a:r>
          </a:p>
          <a:p>
            <a:pPr algn="just"/>
            <a:endParaRPr lang="ru-RU" dirty="0">
              <a:solidFill>
                <a:srgbClr val="000000"/>
              </a:solidFill>
            </a:endParaRPr>
          </a:p>
          <a:p>
            <a:pPr algn="just"/>
            <a:r>
              <a:rPr lang="ru-RU" b="1" i="1" dirty="0" err="1">
                <a:solidFill>
                  <a:srgbClr val="000000"/>
                </a:solidFill>
              </a:rPr>
              <a:t>Інна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b="1" i="1" dirty="0" err="1">
                <a:solidFill>
                  <a:srgbClr val="000000"/>
                </a:solidFill>
              </a:rPr>
              <a:t>Павлівна</a:t>
            </a:r>
            <a:r>
              <a:rPr lang="ru-RU" b="1" i="1" dirty="0">
                <a:solidFill>
                  <a:srgbClr val="000000"/>
                </a:solidFill>
              </a:rPr>
              <a:t> Жирова </a:t>
            </a:r>
            <a:r>
              <a:rPr lang="ru-RU" dirty="0">
                <a:solidFill>
                  <a:srgbClr val="000000"/>
                </a:solidFill>
              </a:rPr>
              <a:t>– </a:t>
            </a:r>
            <a:r>
              <a:rPr lang="ru-RU" dirty="0" err="1">
                <a:solidFill>
                  <a:srgbClr val="000000"/>
                </a:solidFill>
              </a:rPr>
              <a:t>старша</a:t>
            </a:r>
            <a:r>
              <a:rPr lang="ru-RU" dirty="0">
                <a:solidFill>
                  <a:srgbClr val="000000"/>
                </a:solidFill>
              </a:rPr>
              <a:t> лаборантка </a:t>
            </a:r>
            <a:r>
              <a:rPr lang="ru-RU" dirty="0" err="1">
                <a:solidFill>
                  <a:srgbClr val="000000"/>
                </a:solidFill>
              </a:rPr>
              <a:t>кафедри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цивільного</a:t>
            </a:r>
            <a:r>
              <a:rPr lang="ru-RU" dirty="0">
                <a:solidFill>
                  <a:srgbClr val="000000"/>
                </a:solidFill>
              </a:rPr>
              <a:t>, трудового та </a:t>
            </a:r>
            <a:r>
              <a:rPr lang="ru-RU" dirty="0" err="1">
                <a:solidFill>
                  <a:srgbClr val="000000"/>
                </a:solidFill>
              </a:rPr>
              <a:t>господарського</a:t>
            </a:r>
            <a:r>
              <a:rPr lang="ru-RU" dirty="0">
                <a:solidFill>
                  <a:srgbClr val="000000"/>
                </a:solidFill>
              </a:rPr>
              <a:t> права </a:t>
            </a:r>
            <a:r>
              <a:rPr lang="ru-RU" dirty="0" err="1">
                <a:solidFill>
                  <a:srgbClr val="000000"/>
                </a:solidFill>
              </a:rPr>
              <a:t>юридичного</a:t>
            </a:r>
            <a:r>
              <a:rPr lang="ru-RU" dirty="0">
                <a:solidFill>
                  <a:srgbClr val="000000"/>
                </a:solidFill>
              </a:rPr>
              <a:t> факультету; </a:t>
            </a:r>
          </a:p>
          <a:p>
            <a:pPr algn="just"/>
            <a:endParaRPr lang="ru-RU" b="1" dirty="0">
              <a:solidFill>
                <a:srgbClr val="000000"/>
              </a:solidFill>
            </a:endParaRPr>
          </a:p>
          <a:p>
            <a:pPr algn="just"/>
            <a:r>
              <a:rPr lang="ru-RU" b="1" i="1" dirty="0" err="1">
                <a:solidFill>
                  <a:srgbClr val="000000"/>
                </a:solidFill>
              </a:rPr>
              <a:t>Валерій</a:t>
            </a:r>
            <a:r>
              <a:rPr lang="ru-RU" b="1" i="1" dirty="0">
                <a:solidFill>
                  <a:srgbClr val="000000"/>
                </a:solidFill>
              </a:rPr>
              <a:t> </a:t>
            </a:r>
            <a:r>
              <a:rPr lang="ru-RU" b="1" i="1" dirty="0" err="1">
                <a:solidFill>
                  <a:srgbClr val="000000"/>
                </a:solidFill>
              </a:rPr>
              <a:t>Миколайович</a:t>
            </a:r>
            <a:r>
              <a:rPr lang="ru-RU" b="1" i="1" dirty="0">
                <a:solidFill>
                  <a:srgbClr val="000000"/>
                </a:solidFill>
              </a:rPr>
              <a:t> </a:t>
            </a:r>
            <a:r>
              <a:rPr lang="ru-RU" b="1" i="1" dirty="0" err="1">
                <a:solidFill>
                  <a:srgbClr val="000000"/>
                </a:solidFill>
              </a:rPr>
              <a:t>Турчин</a:t>
            </a:r>
            <a:r>
              <a:rPr lang="ru-RU" b="1" i="1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– </a:t>
            </a:r>
            <a:r>
              <a:rPr lang="ru-RU" dirty="0" err="1">
                <a:solidFill>
                  <a:srgbClr val="000000"/>
                </a:solidFill>
              </a:rPr>
              <a:t>завідувач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кафедри</a:t>
            </a:r>
            <a:r>
              <a:rPr lang="ru-RU" dirty="0">
                <a:solidFill>
                  <a:srgbClr val="000000"/>
                </a:solidFill>
              </a:rPr>
              <a:t> статистики й </a:t>
            </a:r>
            <a:r>
              <a:rPr lang="ru-RU" dirty="0" err="1">
                <a:solidFill>
                  <a:srgbClr val="000000"/>
                </a:solidFill>
              </a:rPr>
              <a:t>теорії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ймовірностей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механіко-математичного</a:t>
            </a:r>
            <a:r>
              <a:rPr lang="ru-RU" dirty="0">
                <a:solidFill>
                  <a:srgbClr val="000000"/>
                </a:solidFill>
              </a:rPr>
              <a:t> факультету, кандидат </a:t>
            </a:r>
            <a:r>
              <a:rPr lang="ru-RU" dirty="0" err="1">
                <a:solidFill>
                  <a:srgbClr val="000000"/>
                </a:solidFill>
              </a:rPr>
              <a:t>фізико-математичних</a:t>
            </a:r>
            <a:r>
              <a:rPr lang="ru-RU" dirty="0">
                <a:solidFill>
                  <a:srgbClr val="000000"/>
                </a:solidFill>
              </a:rPr>
              <a:t> наук, доцент; </a:t>
            </a:r>
          </a:p>
          <a:p>
            <a:pPr algn="just"/>
            <a:endParaRPr lang="ru-RU" dirty="0">
              <a:solidFill>
                <a:srgbClr val="000000"/>
              </a:solidFill>
            </a:endParaRPr>
          </a:p>
          <a:p>
            <a:pPr algn="just"/>
            <a:r>
              <a:rPr lang="ru-RU" b="1" i="1" dirty="0" err="1">
                <a:solidFill>
                  <a:srgbClr val="000000"/>
                </a:solidFill>
              </a:rPr>
              <a:t>Володимир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b="1" i="1" dirty="0" err="1">
                <a:solidFill>
                  <a:srgbClr val="000000"/>
                </a:solidFill>
              </a:rPr>
              <a:t>Васильович</a:t>
            </a:r>
            <a:r>
              <a:rPr lang="ru-RU" b="1" i="1" dirty="0">
                <a:solidFill>
                  <a:srgbClr val="000000"/>
                </a:solidFill>
              </a:rPr>
              <a:t> </a:t>
            </a:r>
            <a:r>
              <a:rPr lang="ru-RU" b="1" i="1" dirty="0" err="1">
                <a:solidFill>
                  <a:srgbClr val="000000"/>
                </a:solidFill>
              </a:rPr>
              <a:t>Манюк</a:t>
            </a:r>
            <a:r>
              <a:rPr lang="ru-RU" b="1" i="1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– доцент </a:t>
            </a:r>
            <a:r>
              <a:rPr lang="ru-RU" dirty="0" err="1">
                <a:solidFill>
                  <a:srgbClr val="000000"/>
                </a:solidFill>
              </a:rPr>
              <a:t>кафедри</a:t>
            </a:r>
            <a:r>
              <a:rPr lang="ru-RU" dirty="0">
                <a:solidFill>
                  <a:srgbClr val="000000"/>
                </a:solidFill>
              </a:rPr>
              <a:t> наук про Землю </a:t>
            </a:r>
            <a:r>
              <a:rPr lang="ru-RU" dirty="0" err="1">
                <a:solidFill>
                  <a:srgbClr val="000000"/>
                </a:solidFill>
              </a:rPr>
              <a:t>хімічного</a:t>
            </a:r>
            <a:r>
              <a:rPr lang="ru-RU" dirty="0">
                <a:solidFill>
                  <a:srgbClr val="000000"/>
                </a:solidFill>
              </a:rPr>
              <a:t> факультету, кандидат </a:t>
            </a:r>
            <a:r>
              <a:rPr lang="ru-RU" dirty="0" err="1">
                <a:solidFill>
                  <a:srgbClr val="000000"/>
                </a:solidFill>
              </a:rPr>
              <a:t>геологічних</a:t>
            </a:r>
            <a:r>
              <a:rPr lang="ru-RU" dirty="0">
                <a:solidFill>
                  <a:srgbClr val="000000"/>
                </a:solidFill>
              </a:rPr>
              <a:t> наук, доцент.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5663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F665807-614E-4517-9F38-EE155DCBF662}"/>
              </a:ext>
            </a:extLst>
          </p:cNvPr>
          <p:cNvSpPr/>
          <p:nvPr/>
        </p:nvSpPr>
        <p:spPr>
          <a:xfrm>
            <a:off x="1099786" y="333860"/>
            <a:ext cx="99924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dirty="0">
                <a:cs typeface="Calibri" panose="020F0502020204030204" pitchFamily="34" charset="0"/>
              </a:rPr>
              <a:t>Яскраві події 2023 року</a:t>
            </a:r>
            <a:endParaRPr lang="en-US" sz="2600" b="1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7818D2-813D-4D38-97C0-BFEC010250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7" y="114417"/>
            <a:ext cx="782279" cy="78227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350989" y="947976"/>
            <a:ext cx="52274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В</a:t>
            </a:r>
            <a:r>
              <a:rPr lang="uk-UA" b="1" dirty="0"/>
              <a:t>і</a:t>
            </a:r>
            <a:r>
              <a:rPr lang="ru-RU" b="1" dirty="0" err="1"/>
              <a:t>зит</a:t>
            </a:r>
            <a:r>
              <a:rPr lang="ru-RU" b="1" dirty="0"/>
              <a:t> </a:t>
            </a:r>
            <a:r>
              <a:rPr lang="ru-RU" b="1" dirty="0" err="1"/>
              <a:t>делегації</a:t>
            </a:r>
            <a:r>
              <a:rPr lang="ru-RU" b="1" dirty="0"/>
              <a:t> Сенату </a:t>
            </a:r>
            <a:r>
              <a:rPr lang="ru-RU" b="1" dirty="0" err="1"/>
              <a:t>Чехії</a:t>
            </a:r>
            <a:endParaRPr lang="ru-RU" dirty="0"/>
          </a:p>
          <a:p>
            <a:pPr algn="just"/>
            <a:r>
              <a:rPr lang="ru-RU" dirty="0"/>
              <a:t>До складу </a:t>
            </a:r>
            <a:r>
              <a:rPr lang="ru-RU" dirty="0" err="1"/>
              <a:t>делегації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</a:t>
            </a:r>
            <a:r>
              <a:rPr lang="ru-RU" dirty="0" err="1"/>
              <a:t>Павела</a:t>
            </a:r>
            <a:r>
              <a:rPr lang="ru-RU" dirty="0"/>
              <a:t> </a:t>
            </a:r>
            <a:r>
              <a:rPr lang="ru-RU" dirty="0" err="1"/>
              <a:t>Фішера</a:t>
            </a:r>
            <a:r>
              <a:rPr lang="ru-RU" dirty="0"/>
              <a:t>, </a:t>
            </a:r>
            <a:r>
              <a:rPr lang="ru-RU" dirty="0" err="1"/>
              <a:t>Голови</a:t>
            </a:r>
            <a:r>
              <a:rPr lang="ru-RU" dirty="0"/>
              <a:t> </a:t>
            </a:r>
            <a:r>
              <a:rPr lang="ru-RU" dirty="0" err="1"/>
              <a:t>Комітету</a:t>
            </a:r>
            <a:r>
              <a:rPr lang="ru-RU" dirty="0"/>
              <a:t>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закордонних</a:t>
            </a:r>
            <a:r>
              <a:rPr lang="ru-RU" dirty="0"/>
              <a:t> справ, оборони та </a:t>
            </a:r>
            <a:r>
              <a:rPr lang="ru-RU" dirty="0" err="1"/>
              <a:t>безпеки</a:t>
            </a:r>
            <a:r>
              <a:rPr lang="ru-RU" dirty="0"/>
              <a:t> Сенату, </a:t>
            </a:r>
            <a:r>
              <a:rPr lang="ru-RU" dirty="0" err="1"/>
              <a:t>увійшли</a:t>
            </a:r>
            <a:r>
              <a:rPr lang="ru-RU" dirty="0"/>
              <a:t> </a:t>
            </a:r>
            <a:r>
              <a:rPr lang="ru-RU" dirty="0" err="1"/>
              <a:t>Надзвичайний</a:t>
            </a:r>
            <a:r>
              <a:rPr lang="ru-RU" dirty="0"/>
              <a:t> і </a:t>
            </a:r>
            <a:r>
              <a:rPr lang="ru-RU" dirty="0" err="1"/>
              <a:t>Повноважний</a:t>
            </a:r>
            <a:r>
              <a:rPr lang="ru-RU" dirty="0"/>
              <a:t> Посол </a:t>
            </a:r>
            <a:r>
              <a:rPr lang="ru-RU" dirty="0" err="1"/>
              <a:t>Чеської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Радек</a:t>
            </a:r>
            <a:r>
              <a:rPr lang="ru-RU" dirty="0"/>
              <a:t> </a:t>
            </a:r>
            <a:r>
              <a:rPr lang="ru-RU" dirty="0" err="1"/>
              <a:t>Матула</a:t>
            </a:r>
            <a:r>
              <a:rPr lang="ru-RU" dirty="0"/>
              <a:t>, 6 </a:t>
            </a:r>
            <a:r>
              <a:rPr lang="ru-RU" dirty="0" err="1"/>
              <a:t>сенаторів</a:t>
            </a:r>
            <a:r>
              <a:rPr lang="ru-RU" dirty="0"/>
              <a:t> та </a:t>
            </a:r>
            <a:r>
              <a:rPr lang="ru-RU" dirty="0" err="1"/>
              <a:t>представники</a:t>
            </a:r>
            <a:r>
              <a:rPr lang="ru-RU" dirty="0"/>
              <a:t> Посольства.</a:t>
            </a:r>
            <a:endParaRPr lang="ru-RU" dirty="0">
              <a:effectLst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04" y="3036283"/>
            <a:ext cx="2793798" cy="17210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7" y="1036962"/>
            <a:ext cx="2766374" cy="18442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50989" y="3341572"/>
            <a:ext cx="5448693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Зустріч</a:t>
            </a:r>
            <a:r>
              <a:rPr lang="ru-RU" b="1" dirty="0"/>
              <a:t> </a:t>
            </a:r>
            <a:r>
              <a:rPr lang="ru-RU" b="1" dirty="0" err="1"/>
              <a:t>зі</a:t>
            </a:r>
            <a:r>
              <a:rPr lang="ru-RU" b="1" dirty="0"/>
              <a:t> студентами </a:t>
            </a:r>
            <a:r>
              <a:rPr lang="ru-RU" b="1" dirty="0" err="1"/>
              <a:t>представників</a:t>
            </a:r>
            <a:r>
              <a:rPr lang="ru-RU" b="1" dirty="0"/>
              <a:t> НАЗК «</a:t>
            </a:r>
            <a:r>
              <a:rPr lang="ru-RU" b="1" dirty="0" err="1"/>
              <a:t>Доброчесність</a:t>
            </a:r>
            <a:r>
              <a:rPr lang="ru-RU" b="1" dirty="0"/>
              <a:t> в </a:t>
            </a:r>
            <a:r>
              <a:rPr lang="ru-RU" b="1" dirty="0" err="1"/>
              <a:t>освіті</a:t>
            </a:r>
            <a:r>
              <a:rPr lang="ru-RU" b="1" dirty="0"/>
              <a:t>: як </a:t>
            </a:r>
            <a:r>
              <a:rPr lang="ru-RU" b="1" dirty="0" err="1"/>
              <a:t>школи</a:t>
            </a:r>
            <a:r>
              <a:rPr lang="ru-RU" b="1" dirty="0"/>
              <a:t> та </a:t>
            </a:r>
            <a:r>
              <a:rPr lang="ru-RU" b="1" dirty="0" err="1"/>
              <a:t>університети</a:t>
            </a:r>
            <a:r>
              <a:rPr lang="ru-RU" b="1" dirty="0"/>
              <a:t> </a:t>
            </a:r>
            <a:r>
              <a:rPr lang="ru-RU" b="1" dirty="0" err="1"/>
              <a:t>Дніпра</a:t>
            </a:r>
            <a:r>
              <a:rPr lang="ru-RU" b="1" dirty="0"/>
              <a:t> </a:t>
            </a:r>
            <a:r>
              <a:rPr lang="ru-RU" b="1" dirty="0" err="1"/>
              <a:t>стають</a:t>
            </a:r>
            <a:r>
              <a:rPr lang="ru-RU" b="1" dirty="0"/>
              <a:t> </a:t>
            </a:r>
            <a:r>
              <a:rPr lang="ru-RU" b="1" dirty="0" err="1"/>
              <a:t>прозорими</a:t>
            </a:r>
            <a:r>
              <a:rPr lang="ru-RU" b="1" dirty="0"/>
              <a:t>»</a:t>
            </a:r>
          </a:p>
          <a:p>
            <a:pPr algn="just"/>
            <a:r>
              <a:rPr lang="ru-RU" dirty="0"/>
              <a:t>Заступник </a:t>
            </a:r>
            <a:r>
              <a:rPr lang="ru-RU" dirty="0" err="1"/>
              <a:t>голови</a:t>
            </a:r>
            <a:r>
              <a:rPr lang="ru-RU" dirty="0"/>
              <a:t> НАЗК Артем Ситник, заступник </a:t>
            </a:r>
            <a:r>
              <a:rPr lang="ru-RU" dirty="0" err="1"/>
              <a:t>керівника</a:t>
            </a:r>
            <a:r>
              <a:rPr lang="ru-RU" dirty="0"/>
              <a:t> </a:t>
            </a:r>
            <a:r>
              <a:rPr lang="ru-RU" dirty="0" err="1"/>
              <a:t>Апарату</a:t>
            </a:r>
            <a:r>
              <a:rPr lang="ru-RU" dirty="0"/>
              <a:t> НАЗК </a:t>
            </a:r>
            <a:r>
              <a:rPr lang="ru-RU" dirty="0" err="1"/>
              <a:t>Олександр</a:t>
            </a:r>
            <a:r>
              <a:rPr lang="ru-RU" dirty="0"/>
              <a:t> Стародубцев та </a:t>
            </a:r>
            <a:r>
              <a:rPr lang="ru-RU" dirty="0" err="1"/>
              <a:t>експертка</a:t>
            </a:r>
            <a:r>
              <a:rPr lang="ru-RU" dirty="0"/>
              <a:t>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антикорупції</a:t>
            </a:r>
            <a:r>
              <a:rPr lang="ru-RU" dirty="0"/>
              <a:t> </a:t>
            </a:r>
            <a:r>
              <a:rPr lang="ru-RU" dirty="0" err="1"/>
              <a:t>Офісу</a:t>
            </a:r>
            <a:r>
              <a:rPr lang="ru-RU" dirty="0"/>
              <a:t> </a:t>
            </a:r>
            <a:r>
              <a:rPr lang="ru-RU" dirty="0" err="1"/>
              <a:t>доброчесності</a:t>
            </a:r>
            <a:r>
              <a:rPr lang="ru-RU" dirty="0"/>
              <a:t> НАЗК Ганна Ткаченко </a:t>
            </a:r>
            <a:r>
              <a:rPr lang="ru-RU" dirty="0" err="1"/>
              <a:t>поспілкувалися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студентами на тему, </a:t>
            </a:r>
            <a:r>
              <a:rPr lang="ru-RU" dirty="0" err="1"/>
              <a:t>яким</a:t>
            </a:r>
            <a:r>
              <a:rPr lang="ru-RU" dirty="0"/>
              <a:t> чином </a:t>
            </a:r>
            <a:r>
              <a:rPr lang="ru-RU" dirty="0" err="1"/>
              <a:t>виховати</a:t>
            </a:r>
            <a:r>
              <a:rPr lang="ru-RU" dirty="0"/>
              <a:t> в </a:t>
            </a:r>
            <a:r>
              <a:rPr lang="ru-RU" dirty="0" err="1"/>
              <a:t>українському</a:t>
            </a:r>
            <a:r>
              <a:rPr lang="ru-RU" dirty="0"/>
              <a:t> </a:t>
            </a:r>
            <a:r>
              <a:rPr lang="ru-RU" dirty="0" err="1"/>
              <a:t>суспільстві</a:t>
            </a:r>
            <a:r>
              <a:rPr lang="ru-RU" dirty="0"/>
              <a:t> </a:t>
            </a:r>
            <a:r>
              <a:rPr lang="ru-RU" dirty="0" err="1"/>
              <a:t>нульову</a:t>
            </a:r>
            <a:r>
              <a:rPr lang="ru-RU" dirty="0"/>
              <a:t> </a:t>
            </a:r>
            <a:r>
              <a:rPr lang="ru-RU" dirty="0" err="1"/>
              <a:t>толерантність</a:t>
            </a:r>
            <a:r>
              <a:rPr lang="ru-RU" dirty="0"/>
              <a:t> до </a:t>
            </a:r>
            <a:r>
              <a:rPr lang="ru-RU" dirty="0" err="1"/>
              <a:t>корупції</a:t>
            </a:r>
            <a:r>
              <a:rPr lang="ru-RU" dirty="0"/>
              <a:t>.</a:t>
            </a:r>
          </a:p>
          <a:p>
            <a:endParaRPr lang="ru-RU" sz="16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682" y="2287087"/>
            <a:ext cx="2922309" cy="19535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682" y="4394555"/>
            <a:ext cx="2922309" cy="194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7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F665807-614E-4517-9F38-EE155DCBF662}"/>
              </a:ext>
            </a:extLst>
          </p:cNvPr>
          <p:cNvSpPr/>
          <p:nvPr/>
        </p:nvSpPr>
        <p:spPr>
          <a:xfrm>
            <a:off x="1099786" y="333860"/>
            <a:ext cx="99924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dirty="0">
                <a:cs typeface="Calibri" panose="020F0502020204030204" pitchFamily="34" charset="0"/>
              </a:rPr>
              <a:t>Яскраві події 2023 року</a:t>
            </a:r>
            <a:endParaRPr lang="en-US" sz="2600" b="1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7818D2-813D-4D38-97C0-BFEC010250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7" y="114417"/>
            <a:ext cx="782279" cy="7822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2" y="963089"/>
            <a:ext cx="3149054" cy="19993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64276" y="896696"/>
            <a:ext cx="54799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000000"/>
                </a:solidFill>
              </a:rPr>
              <a:t>Виставка патріотичного плакату «За мить до Перемоги»</a:t>
            </a:r>
          </a:p>
          <a:p>
            <a:pPr algn="just"/>
            <a:r>
              <a:rPr lang="uk-UA" dirty="0">
                <a:solidFill>
                  <a:srgbClr val="000000"/>
                </a:solidFill>
              </a:rPr>
              <a:t>Виставка-презентація творчих робіт студентів та викладачів кафедри образотворчого мистецтва і дизайну факультету української й іноземної філології та мистецтвознавства ДНУ.  Експозиція патріотичного плакату «За мить до Перемоги» присвячувалася незламності народу України у війні з російським агресором.</a:t>
            </a:r>
            <a:endParaRPr lang="uk-UA" dirty="0">
              <a:effectLst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84"/>
          <a:stretch/>
        </p:blipFill>
        <p:spPr>
          <a:xfrm>
            <a:off x="433132" y="3099196"/>
            <a:ext cx="3149054" cy="181914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764276" y="3552412"/>
            <a:ext cx="54109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b="1" dirty="0"/>
              <a:t>ДНУ на </a:t>
            </a:r>
            <a:r>
              <a:rPr lang="ru-RU" b="1" dirty="0" err="1"/>
              <a:t>освітньому</a:t>
            </a:r>
            <a:r>
              <a:rPr lang="ru-RU" b="1" dirty="0"/>
              <a:t> </a:t>
            </a:r>
            <a:r>
              <a:rPr lang="ru-RU" b="1" dirty="0" err="1"/>
              <a:t>фестивалі</a:t>
            </a:r>
            <a:r>
              <a:rPr lang="ru-RU" b="1" dirty="0"/>
              <a:t> </a:t>
            </a:r>
            <a:r>
              <a:rPr lang="en-US" b="1" i="1" dirty="0"/>
              <a:t>Dnipro Education City</a:t>
            </a:r>
            <a:r>
              <a:rPr lang="uk-UA" b="1" i="1" dirty="0"/>
              <a:t> </a:t>
            </a:r>
            <a:br>
              <a:rPr lang="uk-UA" b="1" dirty="0"/>
            </a:br>
            <a:r>
              <a:rPr lang="ru-RU" dirty="0"/>
              <a:t>На </a:t>
            </a:r>
            <a:r>
              <a:rPr lang="ru-RU" dirty="0" err="1"/>
              <a:t>цьому</a:t>
            </a:r>
            <a:r>
              <a:rPr lang="ru-RU" dirty="0"/>
              <a:t> масштабному </a:t>
            </a:r>
            <a:r>
              <a:rPr lang="ru-RU" dirty="0" err="1"/>
              <a:t>міському</a:t>
            </a:r>
            <a:r>
              <a:rPr lang="ru-RU" dirty="0"/>
              <a:t> </a:t>
            </a:r>
            <a:r>
              <a:rPr lang="ru-RU" dirty="0" err="1"/>
              <a:t>заході</a:t>
            </a:r>
            <a:r>
              <a:rPr lang="ru-RU" dirty="0"/>
              <a:t> ДНУ </a:t>
            </a:r>
            <a:r>
              <a:rPr lang="ru-RU" dirty="0" err="1"/>
              <a:t>традиційно</a:t>
            </a:r>
            <a:r>
              <a:rPr lang="ru-RU" dirty="0"/>
              <a:t> представив </a:t>
            </a:r>
            <a:r>
              <a:rPr lang="ru-RU" dirty="0" err="1"/>
              <a:t>потужний</a:t>
            </a:r>
            <a:r>
              <a:rPr lang="ru-RU" dirty="0"/>
              <a:t> </a:t>
            </a:r>
            <a:r>
              <a:rPr lang="ru-RU" dirty="0" err="1"/>
              <a:t>освітній</a:t>
            </a:r>
            <a:r>
              <a:rPr lang="ru-RU" dirty="0"/>
              <a:t> і </a:t>
            </a:r>
            <a:r>
              <a:rPr lang="ru-RU" dirty="0" err="1"/>
              <a:t>науковий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r>
              <a:rPr lang="ru-RU" dirty="0"/>
              <a:t> </a:t>
            </a:r>
            <a:r>
              <a:rPr lang="ru-RU" dirty="0" err="1"/>
              <a:t>єдиного</a:t>
            </a:r>
            <a:r>
              <a:rPr lang="ru-RU" dirty="0"/>
              <a:t> в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/>
              <a:t>класичного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. </a:t>
            </a:r>
            <a:r>
              <a:rPr lang="ru-RU" dirty="0" err="1"/>
              <a:t>Майбутні</a:t>
            </a:r>
            <a:r>
              <a:rPr lang="ru-RU" dirty="0"/>
              <a:t> </a:t>
            </a:r>
            <a:r>
              <a:rPr lang="ru-RU" dirty="0" err="1"/>
              <a:t>вступники</a:t>
            </a:r>
            <a:r>
              <a:rPr lang="ru-RU" dirty="0"/>
              <a:t> та </a:t>
            </a:r>
            <a:r>
              <a:rPr lang="ru-RU" dirty="0" err="1"/>
              <a:t>їхні</a:t>
            </a:r>
            <a:r>
              <a:rPr lang="ru-RU" dirty="0"/>
              <a:t> батьки </a:t>
            </a:r>
            <a:r>
              <a:rPr lang="ru-RU" dirty="0" err="1"/>
              <a:t>відвідали</a:t>
            </a:r>
            <a:r>
              <a:rPr lang="ru-RU" dirty="0"/>
              <a:t> </a:t>
            </a:r>
            <a:r>
              <a:rPr lang="ru-RU" dirty="0" err="1"/>
              <a:t>креативні</a:t>
            </a:r>
            <a:r>
              <a:rPr lang="ru-RU" dirty="0"/>
              <a:t> </a:t>
            </a:r>
            <a:r>
              <a:rPr lang="ru-RU" dirty="0" err="1"/>
              <a:t>локації</a:t>
            </a:r>
            <a:r>
              <a:rPr lang="ru-RU" dirty="0"/>
              <a:t> </a:t>
            </a:r>
            <a:r>
              <a:rPr lang="ru-RU" dirty="0" err="1"/>
              <a:t>нашого</a:t>
            </a:r>
            <a:r>
              <a:rPr lang="ru-RU" dirty="0"/>
              <a:t> </a:t>
            </a:r>
            <a:r>
              <a:rPr lang="en-US" i="1" dirty="0" err="1"/>
              <a:t>DNU_City</a:t>
            </a:r>
            <a:r>
              <a:rPr lang="uk-UA" i="1" dirty="0"/>
              <a:t>, </a:t>
            </a:r>
            <a:r>
              <a:rPr lang="uk-UA" dirty="0"/>
              <a:t>де</a:t>
            </a:r>
            <a:r>
              <a:rPr lang="en-US" i="1" dirty="0"/>
              <a:t> </a:t>
            </a:r>
            <a:r>
              <a:rPr lang="ru-RU" dirty="0" err="1"/>
              <a:t>отримали</a:t>
            </a:r>
            <a:r>
              <a:rPr lang="ru-RU" dirty="0"/>
              <a:t> </a:t>
            </a:r>
            <a:r>
              <a:rPr lang="ru-RU" dirty="0" err="1"/>
              <a:t>повну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спеціальності</a:t>
            </a:r>
            <a:r>
              <a:rPr lang="ru-RU" dirty="0"/>
              <a:t> та </a:t>
            </a:r>
            <a:r>
              <a:rPr lang="ru-RU" dirty="0" err="1"/>
              <a:t>освітні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.</a:t>
            </a:r>
            <a:endParaRPr lang="uk-UA" b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529" y="2658411"/>
            <a:ext cx="2605921" cy="18249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529" y="4619134"/>
            <a:ext cx="2617671" cy="176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62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2774" y="426325"/>
            <a:ext cx="9449296" cy="677581"/>
          </a:xfrm>
        </p:spPr>
        <p:txBody>
          <a:bodyPr rtlCol="0" anchor="b">
            <a:noAutofit/>
          </a:bodyPr>
          <a:lstStyle/>
          <a:p>
            <a:pPr algn="l"/>
            <a:r>
              <a:rPr lang="uk-UA" sz="2600" b="1" dirty="0">
                <a:latin typeface="+mn-lt"/>
              </a:rPr>
              <a:t>Основні завдання на 2024 рік </a:t>
            </a:r>
            <a:br>
              <a:rPr lang="uk-UA" sz="2600" b="1" dirty="0">
                <a:latin typeface="+mn-lt"/>
              </a:rPr>
            </a:br>
            <a:r>
              <a:rPr lang="uk-UA" sz="2000" b="1" dirty="0">
                <a:latin typeface="+mn-lt"/>
                <a:cs typeface="Times New Roman" panose="02020603050405020304" pitchFamily="18" charset="0"/>
              </a:rPr>
              <a:t>для забезпечення сталого розвитку ДНУ</a:t>
            </a:r>
            <a:endParaRPr lang="ru-RU" sz="2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437219-C21A-BF6E-E65A-32D4B80391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8" y="321627"/>
            <a:ext cx="782279" cy="7822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D499C6-38A9-731D-9583-4C3F9E49FCE9}"/>
              </a:ext>
            </a:extLst>
          </p:cNvPr>
          <p:cNvSpPr txBox="1"/>
          <p:nvPr/>
        </p:nvSpPr>
        <p:spPr>
          <a:xfrm>
            <a:off x="1302774" y="1529099"/>
            <a:ext cx="958900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cs typeface="Calibri" panose="020F0502020204030204" pitchFamily="34" charset="0"/>
              </a:rPr>
              <a:t>Забезпечення фінансової стабільності:</a:t>
            </a:r>
          </a:p>
          <a:p>
            <a:pPr algn="just"/>
            <a:r>
              <a:rPr lang="uk-UA" b="1" dirty="0">
                <a:cs typeface="Calibri" panose="020F0502020204030204" pitchFamily="34" charset="0"/>
              </a:rPr>
              <a:t> </a:t>
            </a:r>
            <a:r>
              <a:rPr lang="uk-UA" dirty="0"/>
              <a:t>- набори повноцінних груп здобувачів вищої освіти;</a:t>
            </a:r>
          </a:p>
          <a:p>
            <a:pPr algn="just"/>
            <a:r>
              <a:rPr lang="uk-UA" dirty="0"/>
              <a:t> - профорієнтація за кожною освітньою програмою;</a:t>
            </a:r>
          </a:p>
          <a:p>
            <a:pPr algn="just"/>
            <a:r>
              <a:rPr lang="uk-UA" dirty="0"/>
              <a:t>- підтримка і покращення іміджу ДНУ в цілому;</a:t>
            </a:r>
          </a:p>
          <a:p>
            <a:pPr algn="just"/>
            <a:r>
              <a:rPr lang="uk-UA" dirty="0"/>
              <a:t>- узгодження навчальних планів</a:t>
            </a:r>
          </a:p>
          <a:p>
            <a:pPr algn="just"/>
            <a:r>
              <a:rPr lang="uk-UA" dirty="0"/>
              <a:t>- виважений підхід до визначення вартості навчання;</a:t>
            </a:r>
          </a:p>
          <a:p>
            <a:pPr algn="just"/>
            <a:r>
              <a:rPr lang="uk-UA" dirty="0"/>
              <a:t>- залучення коштів від міжнародних фондів і замовників наукових досліджень;</a:t>
            </a:r>
          </a:p>
          <a:p>
            <a:pPr algn="just"/>
            <a:r>
              <a:rPr lang="uk-UA" dirty="0"/>
              <a:t>- мінімізація витрат на комунальні платежі в </a:t>
            </a:r>
            <a:r>
              <a:rPr lang="uk-UA" dirty="0" err="1"/>
              <a:t>т.ч</a:t>
            </a:r>
            <a:r>
              <a:rPr lang="uk-UA" dirty="0"/>
              <a:t>. за рахунок впровадження енергоефективних технологій</a:t>
            </a:r>
          </a:p>
          <a:p>
            <a:pPr algn="just"/>
            <a:endParaRPr lang="uk-UA" dirty="0"/>
          </a:p>
          <a:p>
            <a:pPr algn="just"/>
            <a:r>
              <a:rPr lang="uk-UA" b="1" dirty="0"/>
              <a:t>Забезпечення високого рівня освітнього процесу і наукової роботи</a:t>
            </a:r>
            <a:r>
              <a:rPr lang="uk-UA" dirty="0"/>
              <a:t>.</a:t>
            </a:r>
          </a:p>
          <a:p>
            <a:pPr algn="just"/>
            <a:endParaRPr lang="uk-UA" dirty="0"/>
          </a:p>
          <a:p>
            <a:pPr algn="just"/>
            <a:r>
              <a:rPr lang="uk-UA" b="1" dirty="0"/>
              <a:t>Сприятливі умови для роботи і навчання </a:t>
            </a:r>
          </a:p>
          <a:p>
            <a:pPr algn="just"/>
            <a:r>
              <a:rPr lang="uk-UA" dirty="0"/>
              <a:t>(морально-психологічний клімат, матеріально-технічне забезпечення). </a:t>
            </a:r>
          </a:p>
          <a:p>
            <a:pPr algn="just"/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018885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6479E06-32FF-690D-177B-1166246CFABD}"/>
              </a:ext>
            </a:extLst>
          </p:cNvPr>
          <p:cNvSpPr txBox="1">
            <a:spLocks/>
          </p:cNvSpPr>
          <p:nvPr/>
        </p:nvSpPr>
        <p:spPr>
          <a:xfrm>
            <a:off x="1239520" y="316838"/>
            <a:ext cx="9662028" cy="5043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600" b="1" dirty="0">
                <a:latin typeface="+mn-lt"/>
                <a:cs typeface="Times New Roman" panose="02020603050405020304" pitchFamily="18" charset="0"/>
              </a:rPr>
              <a:t>Присудження наукових ступенів і присвоєння вчених звань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402424-E965-A317-E7A4-1AEA38E136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6" y="234066"/>
            <a:ext cx="782279" cy="782279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52FB5FA-65D8-4931-0308-88E0D7CD3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594891"/>
              </p:ext>
            </p:extLst>
          </p:nvPr>
        </p:nvGraphicFramePr>
        <p:xfrm>
          <a:off x="811184" y="1403135"/>
          <a:ext cx="10422872" cy="360419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802157">
                  <a:extLst>
                    <a:ext uri="{9D8B030D-6E8A-4147-A177-3AD203B41FA5}">
                      <a16:colId xmlns:a16="http://schemas.microsoft.com/office/drawing/2014/main" val="2254459797"/>
                    </a:ext>
                  </a:extLst>
                </a:gridCol>
                <a:gridCol w="4756133">
                  <a:extLst>
                    <a:ext uri="{9D8B030D-6E8A-4147-A177-3AD203B41FA5}">
                      <a16:colId xmlns:a16="http://schemas.microsoft.com/office/drawing/2014/main" val="1240790780"/>
                    </a:ext>
                  </a:extLst>
                </a:gridCol>
                <a:gridCol w="4864582">
                  <a:extLst>
                    <a:ext uri="{9D8B030D-6E8A-4147-A177-3AD203B41FA5}">
                      <a16:colId xmlns:a16="http://schemas.microsoft.com/office/drawing/2014/main" val="2851114160"/>
                    </a:ext>
                  </a:extLst>
                </a:gridCol>
              </a:tblGrid>
              <a:tr h="308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600" dirty="0">
                          <a:effectLst/>
                        </a:rPr>
                        <a:t>Прізвище, ім'я, по батькові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600" dirty="0">
                          <a:effectLst/>
                        </a:rPr>
                        <a:t>Кафедра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348556"/>
                  </a:ext>
                </a:extLst>
              </a:tr>
              <a:tr h="456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UA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МІТІКОВ </a:t>
                      </a:r>
                      <a:r>
                        <a:rPr lang="ru-RU" sz="1600" dirty="0" err="1">
                          <a:effectLst/>
                        </a:rPr>
                        <a:t>Юрій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Олексійович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 err="1">
                          <a:effectLst/>
                        </a:rPr>
                        <a:t>двигунобудування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709691"/>
                  </a:ext>
                </a:extLst>
              </a:tr>
              <a:tr h="451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UA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СТАВЧЕНКО </a:t>
                      </a:r>
                      <a:r>
                        <a:rPr lang="ru-RU" sz="1600" dirty="0" err="1">
                          <a:effectLst/>
                        </a:rPr>
                        <a:t>Сергій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Вікторович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 err="1">
                          <a:effectLst/>
                        </a:rPr>
                        <a:t>політології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09334396"/>
                  </a:ext>
                </a:extLst>
              </a:tr>
              <a:tr h="498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UA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САЧКО </a:t>
                      </a:r>
                      <a:r>
                        <a:rPr lang="ru-RU" sz="1600" dirty="0" err="1">
                          <a:effectLst/>
                        </a:rPr>
                        <a:t>Олександр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Васильович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 err="1">
                          <a:effectLst/>
                        </a:rPr>
                        <a:t>адміністративного</a:t>
                      </a:r>
                      <a:r>
                        <a:rPr lang="ru-RU" sz="1600" dirty="0">
                          <a:effectLst/>
                        </a:rPr>
                        <a:t> і </a:t>
                      </a:r>
                      <a:r>
                        <a:rPr lang="ru-RU" sz="1600" dirty="0" err="1">
                          <a:effectLst/>
                        </a:rPr>
                        <a:t>кримінального</a:t>
                      </a:r>
                      <a:r>
                        <a:rPr lang="ru-RU" sz="1600" dirty="0">
                          <a:effectLst/>
                        </a:rPr>
                        <a:t> права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947882"/>
                  </a:ext>
                </a:extLst>
              </a:tr>
              <a:tr h="642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UA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ДЬЯЧОК Наталя </a:t>
                      </a:r>
                      <a:r>
                        <a:rPr lang="ru-RU" sz="1600" dirty="0" err="1">
                          <a:effectLst/>
                        </a:rPr>
                        <a:t>Василівна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 err="1">
                          <a:effectLst/>
                        </a:rPr>
                        <a:t>загального</a:t>
                      </a:r>
                      <a:r>
                        <a:rPr lang="ru-RU" sz="1600" dirty="0">
                          <a:effectLst/>
                        </a:rPr>
                        <a:t> та </a:t>
                      </a:r>
                      <a:r>
                        <a:rPr lang="ru-RU" sz="1600" dirty="0" err="1">
                          <a:effectLst/>
                        </a:rPr>
                        <a:t>слов’янського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мовознавства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28274158"/>
                  </a:ext>
                </a:extLst>
              </a:tr>
              <a:tr h="508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UA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ЗІНЧЕНКО Ольга </a:t>
                      </a:r>
                      <a:r>
                        <a:rPr lang="ru-RU" sz="1600" dirty="0" err="1">
                          <a:effectLst/>
                        </a:rPr>
                        <a:t>Анатоліївна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маркетингу та </a:t>
                      </a:r>
                      <a:r>
                        <a:rPr lang="ru-RU" sz="1600" dirty="0" err="1">
                          <a:effectLst/>
                        </a:rPr>
                        <a:t>міжнародного</a:t>
                      </a:r>
                      <a:r>
                        <a:rPr lang="ru-RU" sz="1600" dirty="0">
                          <a:effectLst/>
                        </a:rPr>
                        <a:t> менеджменту</a:t>
                      </a:r>
                      <a:endParaRPr lang="ru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862804"/>
                  </a:ext>
                </a:extLst>
              </a:tr>
              <a:tr h="693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UA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UA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ЖИЛЕНКО Катерина </a:t>
                      </a:r>
                      <a:r>
                        <a:rPr lang="ru-RU" sz="1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Миколаївна</a:t>
                      </a:r>
                      <a:endParaRPr lang="ru-UA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туристичного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бізнесу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гостинності</a:t>
                      </a:r>
                      <a:endParaRPr lang="ru-UA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77848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47AC14A-DFEA-B398-1E4D-9BDE9466F527}"/>
              </a:ext>
            </a:extLst>
          </p:cNvPr>
          <p:cNvSpPr txBox="1"/>
          <p:nvPr/>
        </p:nvSpPr>
        <p:spPr>
          <a:xfrm>
            <a:off x="974469" y="803914"/>
            <a:ext cx="60285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Присвоєно</a:t>
            </a:r>
            <a:r>
              <a:rPr lang="uk-UA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вчене звання професора у 2023 р.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1183" y="5415413"/>
            <a:ext cx="10422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Протягом 2023 року в університеті працювали 4 спеціалізовані вчені ради для захисту докторських дисертацій з 5 спеціальностей.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72403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6479E06-32FF-690D-177B-1166246CFABD}"/>
              </a:ext>
            </a:extLst>
          </p:cNvPr>
          <p:cNvSpPr txBox="1">
            <a:spLocks/>
          </p:cNvSpPr>
          <p:nvPr/>
        </p:nvSpPr>
        <p:spPr>
          <a:xfrm>
            <a:off x="1239520" y="316838"/>
            <a:ext cx="9662028" cy="5043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600" b="1" dirty="0">
                <a:latin typeface="+mn-lt"/>
                <a:cs typeface="Times New Roman" panose="02020603050405020304" pitchFamily="18" charset="0"/>
              </a:rPr>
              <a:t>Присудження наукових ступенів і присвоєння вчених звань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402424-E965-A317-E7A4-1AEA38E136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6" y="234066"/>
            <a:ext cx="782279" cy="78227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E98A8C-9E00-41F3-3053-1939299BCAD3}"/>
              </a:ext>
            </a:extLst>
          </p:cNvPr>
          <p:cNvSpPr txBox="1"/>
          <p:nvPr/>
        </p:nvSpPr>
        <p:spPr>
          <a:xfrm>
            <a:off x="1290311" y="816197"/>
            <a:ext cx="46911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latin typeface="Calibri" panose="020F0502020204030204" pitchFamily="34" charset="0"/>
              </a:rPr>
              <a:t>Захистили дисертації докторів філософії</a:t>
            </a:r>
            <a:endParaRPr lang="ru-UA" sz="2000" b="1" dirty="0">
              <a:latin typeface="Calibri" panose="020F0502020204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439650"/>
              </p:ext>
            </p:extLst>
          </p:nvPr>
        </p:nvGraphicFramePr>
        <p:xfrm>
          <a:off x="645155" y="1333183"/>
          <a:ext cx="6184796" cy="5192575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416302">
                  <a:extLst>
                    <a:ext uri="{9D8B030D-6E8A-4147-A177-3AD203B41FA5}">
                      <a16:colId xmlns:a16="http://schemas.microsoft.com/office/drawing/2014/main" val="2786960525"/>
                    </a:ext>
                  </a:extLst>
                </a:gridCol>
                <a:gridCol w="3035981">
                  <a:extLst>
                    <a:ext uri="{9D8B030D-6E8A-4147-A177-3AD203B41FA5}">
                      <a16:colId xmlns:a16="http://schemas.microsoft.com/office/drawing/2014/main" val="1142903278"/>
                    </a:ext>
                  </a:extLst>
                </a:gridCol>
                <a:gridCol w="2732513">
                  <a:extLst>
                    <a:ext uri="{9D8B030D-6E8A-4147-A177-3AD203B41FA5}">
                      <a16:colId xmlns:a16="http://schemas.microsoft.com/office/drawing/2014/main" val="3492357560"/>
                    </a:ext>
                  </a:extLst>
                </a:gridCol>
              </a:tblGrid>
              <a:tr h="224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effectLst/>
                        </a:rPr>
                        <a:t>Прізвище</a:t>
                      </a:r>
                      <a:r>
                        <a:rPr lang="ru-RU" sz="1500" dirty="0">
                          <a:effectLst/>
                        </a:rPr>
                        <a:t>, </a:t>
                      </a:r>
                      <a:r>
                        <a:rPr lang="ru-RU" sz="1500" dirty="0" err="1">
                          <a:effectLst/>
                        </a:rPr>
                        <a:t>імя</a:t>
                      </a:r>
                      <a:r>
                        <a:rPr lang="ru-RU" sz="1500" dirty="0">
                          <a:effectLst/>
                        </a:rPr>
                        <a:t>, по </a:t>
                      </a:r>
                      <a:r>
                        <a:rPr lang="ru-RU" sz="1500" dirty="0" err="1">
                          <a:effectLst/>
                        </a:rPr>
                        <a:t>батькові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Спеціальність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extLst>
                  <a:ext uri="{0D108BD9-81ED-4DB2-BD59-A6C34878D82A}">
                    <a16:rowId xmlns:a16="http://schemas.microsoft.com/office/drawing/2014/main" val="3848084546"/>
                  </a:ext>
                </a:extLst>
              </a:tr>
              <a:tr h="224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effectLst/>
                        </a:rPr>
                        <a:t>Аксьонов</a:t>
                      </a:r>
                      <a:r>
                        <a:rPr lang="ru-RU" sz="1500" dirty="0">
                          <a:effectLst/>
                        </a:rPr>
                        <a:t> </a:t>
                      </a:r>
                      <a:r>
                        <a:rPr lang="ru-RU" sz="1500" dirty="0" err="1">
                          <a:effectLst/>
                        </a:rPr>
                        <a:t>Олександр</a:t>
                      </a:r>
                      <a:r>
                        <a:rPr lang="ru-RU" sz="1500" dirty="0">
                          <a:effectLst/>
                        </a:rPr>
                        <a:t> </a:t>
                      </a:r>
                      <a:r>
                        <a:rPr lang="ru-RU" sz="1500" dirty="0" err="1">
                          <a:effectLst/>
                        </a:rPr>
                        <a:t>Сергійович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134 </a:t>
                      </a:r>
                      <a:r>
                        <a:rPr lang="ru-RU" sz="1500" dirty="0" err="1">
                          <a:effectLst/>
                        </a:rPr>
                        <a:t>Авіаційна</a:t>
                      </a:r>
                      <a:r>
                        <a:rPr lang="ru-RU" sz="1500" dirty="0">
                          <a:effectLst/>
                        </a:rPr>
                        <a:t> та ракетно-</a:t>
                      </a:r>
                      <a:r>
                        <a:rPr lang="ru-RU" sz="1500" dirty="0" err="1">
                          <a:effectLst/>
                        </a:rPr>
                        <a:t>космічна</a:t>
                      </a:r>
                      <a:r>
                        <a:rPr lang="ru-RU" sz="1500" dirty="0">
                          <a:effectLst/>
                        </a:rPr>
                        <a:t> </a:t>
                      </a:r>
                      <a:r>
                        <a:rPr lang="ru-RU" sz="1500" dirty="0" err="1">
                          <a:effectLst/>
                        </a:rPr>
                        <a:t>техніка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extLst>
                  <a:ext uri="{0D108BD9-81ED-4DB2-BD59-A6C34878D82A}">
                    <a16:rowId xmlns:a16="http://schemas.microsoft.com/office/drawing/2014/main" val="1395210504"/>
                  </a:ext>
                </a:extLst>
              </a:tr>
              <a:tr h="224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Шамрай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Марина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Василівна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101 Екологія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extLst>
                  <a:ext uri="{0D108BD9-81ED-4DB2-BD59-A6C34878D82A}">
                    <a16:rowId xmlns:a16="http://schemas.microsoft.com/office/drawing/2014/main" val="923701844"/>
                  </a:ext>
                </a:extLst>
              </a:tr>
              <a:tr h="224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Бєлик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Юлія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Вільєвна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091 </a:t>
                      </a:r>
                      <a:r>
                        <a:rPr lang="en-US" sz="1500" dirty="0" err="1">
                          <a:effectLst/>
                        </a:rPr>
                        <a:t>Біологія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extLst>
                  <a:ext uri="{0D108BD9-81ED-4DB2-BD59-A6C34878D82A}">
                    <a16:rowId xmlns:a16="http://schemas.microsoft.com/office/drawing/2014/main" val="1581083763"/>
                  </a:ext>
                </a:extLst>
              </a:tr>
              <a:tr h="224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Доценко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Олена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Олександрівна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035 Філологія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extLst>
                  <a:ext uri="{0D108BD9-81ED-4DB2-BD59-A6C34878D82A}">
                    <a16:rowId xmlns:a16="http://schemas.microsoft.com/office/drawing/2014/main" val="3882845150"/>
                  </a:ext>
                </a:extLst>
              </a:tr>
              <a:tr h="224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Омельченко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Станіслав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Валентинович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052 </a:t>
                      </a:r>
                      <a:r>
                        <a:rPr lang="en-US" sz="1500" dirty="0" err="1">
                          <a:effectLst/>
                        </a:rPr>
                        <a:t>Політологія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extLst>
                  <a:ext uri="{0D108BD9-81ED-4DB2-BD59-A6C34878D82A}">
                    <a16:rowId xmlns:a16="http://schemas.microsoft.com/office/drawing/2014/main" val="411984960"/>
                  </a:ext>
                </a:extLst>
              </a:tr>
              <a:tr h="224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Марченко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Олеся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Денисівна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081 Право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extLst>
                  <a:ext uri="{0D108BD9-81ED-4DB2-BD59-A6C34878D82A}">
                    <a16:rowId xmlns:a16="http://schemas.microsoft.com/office/drawing/2014/main" val="2914902359"/>
                  </a:ext>
                </a:extLst>
              </a:tr>
              <a:tr h="224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Мінаєв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Павло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Євгенійович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104 Фізика та астрономія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extLst>
                  <a:ext uri="{0D108BD9-81ED-4DB2-BD59-A6C34878D82A}">
                    <a16:rowId xmlns:a16="http://schemas.microsoft.com/office/drawing/2014/main" val="934564121"/>
                  </a:ext>
                </a:extLst>
              </a:tr>
              <a:tr h="224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Козиненко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Олександр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Віталійович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111 Математика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extLst>
                  <a:ext uri="{0D108BD9-81ED-4DB2-BD59-A6C34878D82A}">
                    <a16:rowId xmlns:a16="http://schemas.microsoft.com/office/drawing/2014/main" val="2305086106"/>
                  </a:ext>
                </a:extLst>
              </a:tr>
              <a:tr h="224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Білий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Дмитро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Володимирович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113 </a:t>
                      </a:r>
                      <a:r>
                        <a:rPr lang="en-US" sz="1500" dirty="0" err="1">
                          <a:effectLst/>
                        </a:rPr>
                        <a:t>Прикладна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математика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extLst>
                  <a:ext uri="{0D108BD9-81ED-4DB2-BD59-A6C34878D82A}">
                    <a16:rowId xmlns:a16="http://schemas.microsoft.com/office/drawing/2014/main" val="1383789756"/>
                  </a:ext>
                </a:extLst>
              </a:tr>
              <a:tr h="238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Курченко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Вікторія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Олександрівна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091 </a:t>
                      </a:r>
                      <a:r>
                        <a:rPr lang="en-US" sz="1500" dirty="0" err="1">
                          <a:effectLst/>
                        </a:rPr>
                        <a:t>Біологія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extLst>
                  <a:ext uri="{0D108BD9-81ED-4DB2-BD59-A6C34878D82A}">
                    <a16:rowId xmlns:a16="http://schemas.microsoft.com/office/drawing/2014/main" val="2062995829"/>
                  </a:ext>
                </a:extLst>
              </a:tr>
              <a:tr h="272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Нестеренко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Олег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Станіславович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091 </a:t>
                      </a:r>
                      <a:r>
                        <a:rPr lang="en-US" sz="1500" dirty="0" err="1">
                          <a:effectLst/>
                        </a:rPr>
                        <a:t>Біологія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extLst>
                  <a:ext uri="{0D108BD9-81ED-4DB2-BD59-A6C34878D82A}">
                    <a16:rowId xmlns:a16="http://schemas.microsoft.com/office/drawing/2014/main" val="3211033886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Давидов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Вадим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Робертович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091 </a:t>
                      </a:r>
                      <a:r>
                        <a:rPr lang="en-US" sz="1500" dirty="0" err="1">
                          <a:effectLst/>
                        </a:rPr>
                        <a:t>Біологія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extLst>
                  <a:ext uri="{0D108BD9-81ED-4DB2-BD59-A6C34878D82A}">
                    <a16:rowId xmlns:a16="http://schemas.microsoft.com/office/drawing/2014/main" val="1692275548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Жукова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Юлія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Олександрівна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101 </a:t>
                      </a:r>
                      <a:r>
                        <a:rPr lang="en-US" sz="1500" dirty="0" err="1">
                          <a:effectLst/>
                        </a:rPr>
                        <a:t>Екологія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extLst>
                  <a:ext uri="{0D108BD9-81ED-4DB2-BD59-A6C34878D82A}">
                    <a16:rowId xmlns:a16="http://schemas.microsoft.com/office/drawing/2014/main" val="2102473965"/>
                  </a:ext>
                </a:extLst>
              </a:tr>
              <a:tr h="244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Хеджазі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Мехіддін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102 </a:t>
                      </a:r>
                      <a:r>
                        <a:rPr lang="en-US" sz="1500" dirty="0" err="1">
                          <a:effectLst/>
                        </a:rPr>
                        <a:t>Хімія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extLst>
                  <a:ext uri="{0D108BD9-81ED-4DB2-BD59-A6C34878D82A}">
                    <a16:rowId xmlns:a16="http://schemas.microsoft.com/office/drawing/2014/main" val="3725722925"/>
                  </a:ext>
                </a:extLst>
              </a:tr>
              <a:tr h="299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Самойленко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Валерія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Вікторівна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035 </a:t>
                      </a:r>
                      <a:r>
                        <a:rPr lang="en-US" sz="1500" dirty="0" err="1">
                          <a:effectLst/>
                        </a:rPr>
                        <a:t>Філологія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extLst>
                  <a:ext uri="{0D108BD9-81ED-4DB2-BD59-A6C34878D82A}">
                    <a16:rowId xmlns:a16="http://schemas.microsoft.com/office/drawing/2014/main" val="966738839"/>
                  </a:ext>
                </a:extLst>
              </a:tr>
              <a:tr h="252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Ісаєва Наталя Юріївна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052 </a:t>
                      </a:r>
                      <a:r>
                        <a:rPr lang="en-US" sz="1500" dirty="0" err="1">
                          <a:effectLst/>
                        </a:rPr>
                        <a:t>Політологія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599" marR="86599" marT="12028" marB="12028"/>
                </a:tc>
                <a:extLst>
                  <a:ext uri="{0D108BD9-81ED-4DB2-BD59-A6C34878D82A}">
                    <a16:rowId xmlns:a16="http://schemas.microsoft.com/office/drawing/2014/main" val="3868937098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326775" y="1660219"/>
            <a:ext cx="43684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Calibri" panose="020F0502020204030204" pitchFamily="34" charset="0"/>
              </a:rPr>
              <a:t>Протягом 2023 року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в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університеті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uk-UA" dirty="0">
                <a:latin typeface="Calibri" panose="020F0502020204030204" pitchFamily="34" charset="0"/>
              </a:rPr>
              <a:t>с</a:t>
            </a:r>
            <a:r>
              <a:rPr lang="de-DE" dirty="0" err="1">
                <a:latin typeface="Calibri" panose="020F0502020204030204" pitchFamily="34" charset="0"/>
              </a:rPr>
              <a:t>творено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b="1" dirty="0">
                <a:latin typeface="Calibri" panose="020F0502020204030204" pitchFamily="34" charset="0"/>
              </a:rPr>
              <a:t>40</a:t>
            </a:r>
            <a:r>
              <a:rPr lang="uk-UA" b="1" dirty="0">
                <a:latin typeface="Calibri" panose="020F0502020204030204" pitchFamily="34" charset="0"/>
              </a:rPr>
              <a:t> </a:t>
            </a:r>
            <a:r>
              <a:rPr lang="de-DE" b="1" dirty="0" err="1">
                <a:latin typeface="Calibri" panose="020F0502020204030204" pitchFamily="34" charset="0"/>
              </a:rPr>
              <a:t>разових</a:t>
            </a:r>
            <a:r>
              <a:rPr lang="de-DE" b="1" dirty="0">
                <a:latin typeface="Calibri" panose="020F0502020204030204" pitchFamily="34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</a:rPr>
              <a:t>спеціалізованих</a:t>
            </a:r>
            <a:r>
              <a:rPr lang="de-DE" b="1" dirty="0">
                <a:latin typeface="Calibri" panose="020F0502020204030204" pitchFamily="34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</a:rPr>
              <a:t>вчених</a:t>
            </a:r>
            <a:r>
              <a:rPr lang="de-DE" b="1" dirty="0">
                <a:latin typeface="Calibri" panose="020F0502020204030204" pitchFamily="34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</a:rPr>
              <a:t>рад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для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захисту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дисертацій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на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здобуття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ступеня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доктора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філософії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наших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аспірантів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і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випускників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аспірантури</a:t>
            </a:r>
            <a:r>
              <a:rPr lang="de-DE" dirty="0">
                <a:latin typeface="Calibri" panose="020F0502020204030204" pitchFamily="34" charset="0"/>
              </a:rPr>
              <a:t> (</a:t>
            </a:r>
            <a:r>
              <a:rPr lang="de-DE" dirty="0" err="1">
                <a:latin typeface="Calibri" panose="020F0502020204030204" pitchFamily="34" charset="0"/>
              </a:rPr>
              <a:t>зокрема</a:t>
            </a:r>
            <a:r>
              <a:rPr lang="de-DE" dirty="0">
                <a:latin typeface="Calibri" panose="020F0502020204030204" pitchFamily="34" charset="0"/>
              </a:rPr>
              <a:t> 2 </a:t>
            </a:r>
            <a:r>
              <a:rPr lang="de-DE" dirty="0" err="1">
                <a:latin typeface="Calibri" panose="020F0502020204030204" pitchFamily="34" charset="0"/>
              </a:rPr>
              <a:t>іноземців</a:t>
            </a:r>
            <a:r>
              <a:rPr lang="de-DE" dirty="0">
                <a:latin typeface="Calibri" panose="020F0502020204030204" pitchFamily="34" charset="0"/>
              </a:rPr>
              <a:t>), </a:t>
            </a:r>
            <a:r>
              <a:rPr lang="de-DE" b="1" dirty="0">
                <a:latin typeface="Calibri" panose="020F0502020204030204" pitchFamily="34" charset="0"/>
              </a:rPr>
              <a:t>в 16 </a:t>
            </a:r>
            <a:r>
              <a:rPr lang="de-DE" b="1" dirty="0" err="1">
                <a:latin typeface="Calibri" panose="020F0502020204030204" pitchFamily="34" charset="0"/>
              </a:rPr>
              <a:t>з</a:t>
            </a:r>
            <a:r>
              <a:rPr lang="de-DE" b="1" dirty="0">
                <a:latin typeface="Calibri" panose="020F0502020204030204" pitchFamily="34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</a:rPr>
              <a:t>них</a:t>
            </a:r>
            <a:r>
              <a:rPr lang="de-DE" b="1" dirty="0">
                <a:latin typeface="Calibri" panose="020F0502020204030204" pitchFamily="34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</a:rPr>
              <a:t>вже</a:t>
            </a:r>
            <a:r>
              <a:rPr lang="de-DE" b="1" dirty="0">
                <a:latin typeface="Calibri" panose="020F0502020204030204" pitchFamily="34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</a:rPr>
              <a:t>відбулися</a:t>
            </a:r>
            <a:r>
              <a:rPr lang="de-DE" b="1" dirty="0">
                <a:latin typeface="Calibri" panose="020F0502020204030204" pitchFamily="34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</a:rPr>
              <a:t>захисти</a:t>
            </a:r>
            <a:r>
              <a:rPr lang="de-DE" b="1" dirty="0">
                <a:latin typeface="Calibri" panose="020F0502020204030204" pitchFamily="34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</a:rPr>
              <a:t>дисертацій</a:t>
            </a:r>
            <a:r>
              <a:rPr lang="de-DE" dirty="0">
                <a:latin typeface="Calibri" panose="020F0502020204030204" pitchFamily="34" charset="0"/>
              </a:rPr>
              <a:t>, </a:t>
            </a:r>
            <a:r>
              <a:rPr lang="de-DE" dirty="0" err="1">
                <a:latin typeface="Calibri" panose="020F0502020204030204" pitchFamily="34" charset="0"/>
              </a:rPr>
              <a:t>один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захист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відбувся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у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разовій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спецраді</a:t>
            </a:r>
            <a:r>
              <a:rPr lang="de-DE" dirty="0">
                <a:latin typeface="Calibri" panose="020F0502020204030204" pitchFamily="34" charset="0"/>
              </a:rPr>
              <a:t>, </a:t>
            </a:r>
            <a:r>
              <a:rPr lang="de-DE" dirty="0" err="1">
                <a:latin typeface="Calibri" panose="020F0502020204030204" pitchFamily="34" charset="0"/>
              </a:rPr>
              <a:t>утвореній</a:t>
            </a:r>
            <a:r>
              <a:rPr lang="de-DE" dirty="0">
                <a:latin typeface="Calibri" panose="020F0502020204030204" pitchFamily="34" charset="0"/>
              </a:rPr>
              <a:t> в 2022 </a:t>
            </a:r>
            <a:r>
              <a:rPr lang="de-DE" dirty="0" err="1">
                <a:latin typeface="Calibri" panose="020F0502020204030204" pitchFamily="34" charset="0"/>
              </a:rPr>
              <a:t>році</a:t>
            </a:r>
            <a:r>
              <a:rPr lang="de-DE" dirty="0">
                <a:latin typeface="Calibri" panose="020F0502020204030204" pitchFamily="34" charset="0"/>
              </a:rPr>
              <a:t>. </a:t>
            </a:r>
            <a:r>
              <a:rPr lang="de-DE" dirty="0" err="1">
                <a:latin typeface="Calibri" panose="020F0502020204030204" pitchFamily="34" charset="0"/>
              </a:rPr>
              <a:t>Порівняно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з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минулим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роком</a:t>
            </a:r>
            <a:r>
              <a:rPr lang="de-DE" dirty="0">
                <a:latin typeface="Calibri" panose="020F0502020204030204" pitchFamily="34" charset="0"/>
              </a:rPr>
              <a:t> (7 </a:t>
            </a:r>
            <a:r>
              <a:rPr lang="de-DE" dirty="0" err="1">
                <a:latin typeface="Calibri" panose="020F0502020204030204" pitchFamily="34" charset="0"/>
              </a:rPr>
              <a:t>захистів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дисертацій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докторів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філософії</a:t>
            </a:r>
            <a:r>
              <a:rPr lang="de-DE" dirty="0">
                <a:latin typeface="Calibri" panose="020F0502020204030204" pitchFamily="34" charset="0"/>
              </a:rPr>
              <a:t>) </a:t>
            </a:r>
            <a:r>
              <a:rPr lang="de-DE" dirty="0" err="1">
                <a:latin typeface="Calibri" panose="020F0502020204030204" pitchFamily="34" charset="0"/>
              </a:rPr>
              <a:t>очевидним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є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пожвавлення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атестаційного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процесу</a:t>
            </a:r>
            <a:r>
              <a:rPr lang="de-DE" dirty="0">
                <a:latin typeface="Calibri" panose="020F0502020204030204" pitchFamily="34" charset="0"/>
              </a:rPr>
              <a:t>. </a:t>
            </a:r>
            <a:r>
              <a:rPr lang="de-DE" dirty="0" err="1">
                <a:latin typeface="Calibri" panose="020F0502020204030204" pitchFamily="34" charset="0"/>
              </a:rPr>
              <a:t>У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першому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кварталі</a:t>
            </a:r>
            <a:r>
              <a:rPr lang="de-DE" dirty="0">
                <a:latin typeface="Calibri" panose="020F0502020204030204" pitchFamily="34" charset="0"/>
              </a:rPr>
              <a:t> 2024 </a:t>
            </a:r>
            <a:r>
              <a:rPr lang="de-DE" dirty="0" err="1">
                <a:latin typeface="Calibri" panose="020F0502020204030204" pitchFamily="34" charset="0"/>
              </a:rPr>
              <a:t>року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</a:rPr>
              <a:t>очікуємо</a:t>
            </a:r>
            <a:r>
              <a:rPr lang="de-DE" b="1" dirty="0">
                <a:latin typeface="Calibri" panose="020F0502020204030204" pitchFamily="34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</a:rPr>
              <a:t>ще</a:t>
            </a:r>
            <a:r>
              <a:rPr lang="de-DE" b="1" dirty="0">
                <a:latin typeface="Calibri" panose="020F0502020204030204" pitchFamily="34" charset="0"/>
              </a:rPr>
              <a:t> 24 </a:t>
            </a:r>
            <a:r>
              <a:rPr lang="de-DE" b="1" dirty="0" err="1">
                <a:latin typeface="Calibri" panose="020F0502020204030204" pitchFamily="34" charset="0"/>
              </a:rPr>
              <a:t>захисти</a:t>
            </a:r>
            <a:r>
              <a:rPr lang="de-DE" b="1" dirty="0">
                <a:latin typeface="Calibri" panose="020F0502020204030204" pitchFamily="34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</a:rPr>
              <a:t>докторів</a:t>
            </a:r>
            <a:r>
              <a:rPr lang="de-DE" b="1" dirty="0">
                <a:latin typeface="Calibri" panose="020F0502020204030204" pitchFamily="34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</a:rPr>
              <a:t>філософії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у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разових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радах</a:t>
            </a:r>
            <a:r>
              <a:rPr lang="de-DE" dirty="0">
                <a:latin typeface="Calibri" panose="020F0502020204030204" pitchFamily="34" charset="0"/>
              </a:rPr>
              <a:t>, </a:t>
            </a:r>
            <a:r>
              <a:rPr lang="de-DE" dirty="0" err="1">
                <a:latin typeface="Calibri" panose="020F0502020204030204" pitchFamily="34" charset="0"/>
              </a:rPr>
              <a:t>створених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наприкінці</a:t>
            </a:r>
            <a:r>
              <a:rPr lang="de-DE" dirty="0">
                <a:latin typeface="Calibri" panose="020F0502020204030204" pitchFamily="34" charset="0"/>
              </a:rPr>
              <a:t> 2023 </a:t>
            </a:r>
            <a:r>
              <a:rPr lang="de-DE" dirty="0" err="1">
                <a:latin typeface="Calibri" panose="020F0502020204030204" pitchFamily="34" charset="0"/>
              </a:rPr>
              <a:t>року</a:t>
            </a:r>
            <a:r>
              <a:rPr lang="de-DE" dirty="0">
                <a:latin typeface="Calibri" panose="020F0502020204030204" pitchFamily="34" charset="0"/>
              </a:rPr>
              <a:t>.</a:t>
            </a:r>
            <a:r>
              <a:rPr lang="uk-UA" dirty="0">
                <a:latin typeface="Calibri" panose="020F050202020403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706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8" name="Rectangle 26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: Shape 28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6479E06-32FF-690D-177B-1166246CFABD}"/>
              </a:ext>
            </a:extLst>
          </p:cNvPr>
          <p:cNvSpPr txBox="1">
            <a:spLocks/>
          </p:cNvSpPr>
          <p:nvPr/>
        </p:nvSpPr>
        <p:spPr>
          <a:xfrm>
            <a:off x="1239520" y="316837"/>
            <a:ext cx="7284059" cy="7378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600" b="1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Вступна кампанія – 202</a:t>
            </a:r>
            <a:r>
              <a:rPr lang="en-US" sz="2600" b="1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3</a:t>
            </a:r>
            <a:r>
              <a:rPr lang="uk-UA" sz="2600" b="1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uk-UA" sz="2000" b="1" dirty="0">
                <a:solidFill>
                  <a:prstClr val="black"/>
                </a:solidFill>
                <a:latin typeface="Calibri" panose="020F0502020204030204"/>
              </a:rPr>
              <a:t>Зарахування до бакалаврату</a:t>
            </a:r>
            <a:endParaRPr lang="ru-RU" sz="2000" b="1" dirty="0">
              <a:solidFill>
                <a:prstClr val="black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402424-E965-A317-E7A4-1AEA38E136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3" y="333860"/>
            <a:ext cx="782279" cy="782279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D8D9F35E-CC72-4D75-B3C1-C53D047C3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373222"/>
              </p:ext>
            </p:extLst>
          </p:nvPr>
        </p:nvGraphicFramePr>
        <p:xfrm>
          <a:off x="1003636" y="1171001"/>
          <a:ext cx="10527791" cy="243075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55477">
                  <a:extLst>
                    <a:ext uri="{9D8B030D-6E8A-4147-A177-3AD203B41FA5}">
                      <a16:colId xmlns:a16="http://schemas.microsoft.com/office/drawing/2014/main" val="2511707022"/>
                    </a:ext>
                  </a:extLst>
                </a:gridCol>
                <a:gridCol w="1569088">
                  <a:extLst>
                    <a:ext uri="{9D8B030D-6E8A-4147-A177-3AD203B41FA5}">
                      <a16:colId xmlns:a16="http://schemas.microsoft.com/office/drawing/2014/main" val="772870177"/>
                    </a:ext>
                  </a:extLst>
                </a:gridCol>
                <a:gridCol w="1757012">
                  <a:extLst>
                    <a:ext uri="{9D8B030D-6E8A-4147-A177-3AD203B41FA5}">
                      <a16:colId xmlns:a16="http://schemas.microsoft.com/office/drawing/2014/main" val="2645458762"/>
                    </a:ext>
                  </a:extLst>
                </a:gridCol>
                <a:gridCol w="1305179">
                  <a:extLst>
                    <a:ext uri="{9D8B030D-6E8A-4147-A177-3AD203B41FA5}">
                      <a16:colId xmlns:a16="http://schemas.microsoft.com/office/drawing/2014/main" val="4216810146"/>
                    </a:ext>
                  </a:extLst>
                </a:gridCol>
                <a:gridCol w="1948446">
                  <a:extLst>
                    <a:ext uri="{9D8B030D-6E8A-4147-A177-3AD203B41FA5}">
                      <a16:colId xmlns:a16="http://schemas.microsoft.com/office/drawing/2014/main" val="996575266"/>
                    </a:ext>
                  </a:extLst>
                </a:gridCol>
                <a:gridCol w="1817965">
                  <a:extLst>
                    <a:ext uri="{9D8B030D-6E8A-4147-A177-3AD203B41FA5}">
                      <a16:colId xmlns:a16="http://schemas.microsoft.com/office/drawing/2014/main" val="1531656393"/>
                    </a:ext>
                  </a:extLst>
                </a:gridCol>
                <a:gridCol w="1174624">
                  <a:extLst>
                    <a:ext uri="{9D8B030D-6E8A-4147-A177-3AD203B41FA5}">
                      <a16:colId xmlns:a16="http://schemas.microsoft.com/office/drawing/2014/main" val="439146767"/>
                    </a:ext>
                  </a:extLst>
                </a:gridCol>
              </a:tblGrid>
              <a:tr h="421330">
                <a:tc gridSpan="7"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Бакалаври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809827"/>
                  </a:ext>
                </a:extLst>
              </a:tr>
              <a:tr h="74543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Рік</a:t>
                      </a:r>
                      <a:endParaRPr lang="ru-RU" sz="20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Бюджет</a:t>
                      </a:r>
                      <a:r>
                        <a:rPr lang="uk-UA" sz="2000" baseline="0" dirty="0"/>
                        <a:t> ПЗСО</a:t>
                      </a:r>
                      <a:endParaRPr lang="ru-RU" sz="20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Контракт ПЗСО</a:t>
                      </a:r>
                      <a:endParaRPr lang="ru-RU" sz="20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Разом</a:t>
                      </a:r>
                      <a:endParaRPr lang="ru-RU" sz="20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Бюджет</a:t>
                      </a:r>
                      <a:br>
                        <a:rPr lang="uk-UA" sz="2000" dirty="0"/>
                      </a:br>
                      <a:r>
                        <a:rPr lang="uk-UA" sz="2000" dirty="0"/>
                        <a:t>МС, МБ, ФМБ</a:t>
                      </a:r>
                      <a:endParaRPr lang="ru-RU" sz="20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Контракт</a:t>
                      </a:r>
                      <a:br>
                        <a:rPr lang="uk-UA" sz="2000" dirty="0"/>
                      </a:br>
                      <a:r>
                        <a:rPr lang="uk-UA" sz="2000" dirty="0"/>
                        <a:t>МС, МБ, ФМБ</a:t>
                      </a:r>
                      <a:endParaRPr lang="ru-RU" sz="20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Разом</a:t>
                      </a:r>
                      <a:endParaRPr lang="ru-RU" sz="20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47856"/>
                  </a:ext>
                </a:extLst>
              </a:tr>
              <a:tr h="42133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2021</a:t>
                      </a:r>
                      <a:endParaRPr lang="ru-RU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690</a:t>
                      </a:r>
                      <a:endParaRPr lang="ru-RU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916</a:t>
                      </a:r>
                      <a:endParaRPr lang="ru-RU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1606</a:t>
                      </a:r>
                      <a:endParaRPr lang="ru-RU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111</a:t>
                      </a:r>
                      <a:endParaRPr lang="ru-RU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131</a:t>
                      </a:r>
                      <a:endParaRPr lang="ru-RU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242</a:t>
                      </a:r>
                      <a:endParaRPr lang="ru-RU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43096"/>
                  </a:ext>
                </a:extLst>
              </a:tr>
              <a:tr h="42133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2022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741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1077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1818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82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162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244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999845"/>
                  </a:ext>
                </a:extLst>
              </a:tr>
              <a:tr h="4213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/>
                        <a:t>2023</a:t>
                      </a:r>
                      <a:endParaRPr lang="ru-RU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</a:t>
                      </a:r>
                      <a:r>
                        <a:rPr lang="en-US" sz="2000" dirty="0"/>
                        <a:t>65</a:t>
                      </a:r>
                      <a:endParaRPr lang="ru-RU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13</a:t>
                      </a:r>
                      <a:r>
                        <a:rPr lang="en-US" sz="2000" dirty="0"/>
                        <a:t>2</a:t>
                      </a:r>
                      <a:r>
                        <a:rPr lang="ru-RU" sz="20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19</a:t>
                      </a:r>
                      <a:r>
                        <a:rPr lang="en-US" sz="2000" dirty="0"/>
                        <a:t>90</a:t>
                      </a:r>
                      <a:endParaRPr lang="ru-RU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82</a:t>
                      </a:r>
                      <a:endParaRPr lang="ru-RU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</a:t>
                      </a:r>
                      <a:r>
                        <a:rPr lang="en-US" sz="2000" dirty="0"/>
                        <a:t>69</a:t>
                      </a:r>
                      <a:endParaRPr lang="ru-RU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</a:t>
                      </a:r>
                      <a:r>
                        <a:rPr lang="en-US" sz="2000" dirty="0"/>
                        <a:t>49</a:t>
                      </a:r>
                      <a:endParaRPr lang="ru-RU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06335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50034B0E-3590-48B1-D3C4-027F2B22B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47475"/>
              </p:ext>
            </p:extLst>
          </p:nvPr>
        </p:nvGraphicFramePr>
        <p:xfrm>
          <a:off x="1003636" y="4013446"/>
          <a:ext cx="10527790" cy="21093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94200">
                  <a:extLst>
                    <a:ext uri="{9D8B030D-6E8A-4147-A177-3AD203B41FA5}">
                      <a16:colId xmlns:a16="http://schemas.microsoft.com/office/drawing/2014/main" val="2802653496"/>
                    </a:ext>
                  </a:extLst>
                </a:gridCol>
                <a:gridCol w="2173574">
                  <a:extLst>
                    <a:ext uri="{9D8B030D-6E8A-4147-A177-3AD203B41FA5}">
                      <a16:colId xmlns:a16="http://schemas.microsoft.com/office/drawing/2014/main" val="3108672420"/>
                    </a:ext>
                  </a:extLst>
                </a:gridCol>
                <a:gridCol w="2233534">
                  <a:extLst>
                    <a:ext uri="{9D8B030D-6E8A-4147-A177-3AD203B41FA5}">
                      <a16:colId xmlns:a16="http://schemas.microsoft.com/office/drawing/2014/main" val="3839472406"/>
                    </a:ext>
                  </a:extLst>
                </a:gridCol>
                <a:gridCol w="2128604">
                  <a:extLst>
                    <a:ext uri="{9D8B030D-6E8A-4147-A177-3AD203B41FA5}">
                      <a16:colId xmlns:a16="http://schemas.microsoft.com/office/drawing/2014/main" val="1603685855"/>
                    </a:ext>
                  </a:extLst>
                </a:gridCol>
                <a:gridCol w="1697878">
                  <a:extLst>
                    <a:ext uri="{9D8B030D-6E8A-4147-A177-3AD203B41FA5}">
                      <a16:colId xmlns:a16="http://schemas.microsoft.com/office/drawing/2014/main" val="137339123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/>
                        <a:t>Рік</a:t>
                      </a:r>
                      <a:endParaRPr lang="ru-RU" sz="180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/>
                        <a:t>Разом</a:t>
                      </a:r>
                      <a:br>
                        <a:rPr lang="uk-UA" sz="1800" dirty="0"/>
                      </a:br>
                      <a:r>
                        <a:rPr lang="uk-UA" sz="1800" dirty="0"/>
                        <a:t>ПЗСО</a:t>
                      </a:r>
                      <a:endParaRPr lang="ru-RU" sz="18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/>
                        <a:t>Разом</a:t>
                      </a:r>
                      <a:br>
                        <a:rPr lang="uk-UA" sz="1800" dirty="0"/>
                      </a:br>
                      <a:r>
                        <a:rPr lang="uk-UA" sz="1800" dirty="0"/>
                        <a:t>МС,</a:t>
                      </a:r>
                      <a:r>
                        <a:rPr lang="uk-UA" sz="1800" baseline="0" dirty="0"/>
                        <a:t> МБ, ФМБ</a:t>
                      </a:r>
                      <a:endParaRPr lang="ru-RU" sz="18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/>
                        <a:t>Разом</a:t>
                      </a:r>
                      <a:endParaRPr lang="ru-RU" sz="180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/>
                        <a:t>%</a:t>
                      </a:r>
                      <a:endParaRPr lang="ru-RU" sz="180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958412"/>
                  </a:ext>
                </a:extLst>
              </a:tr>
              <a:tr h="367320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/>
                        <a:t>2021</a:t>
                      </a:r>
                      <a:endParaRPr lang="ru-R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/>
                        <a:t>1606</a:t>
                      </a:r>
                      <a:endParaRPr lang="ru-R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/>
                        <a:t>242</a:t>
                      </a:r>
                      <a:endParaRPr lang="ru-R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/>
                        <a:t>1848</a:t>
                      </a:r>
                      <a:endParaRPr lang="ru-RU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20545"/>
                  </a:ext>
                </a:extLst>
              </a:tr>
              <a:tr h="367320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/>
                        <a:t>2022</a:t>
                      </a:r>
                      <a:endParaRPr lang="ru-RU" sz="1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/>
                        <a:t>1818</a:t>
                      </a:r>
                      <a:endParaRPr lang="ru-RU" sz="1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/>
                        <a:t>244</a:t>
                      </a:r>
                      <a:endParaRPr lang="ru-RU" sz="1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/>
                        <a:t>2062</a:t>
                      </a:r>
                      <a:endParaRPr lang="ru-R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992401"/>
                  </a:ext>
                </a:extLst>
              </a:tr>
              <a:tr h="367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/>
                        <a:t>2023</a:t>
                      </a:r>
                      <a:endParaRPr lang="ru-R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19</a:t>
                      </a:r>
                      <a:r>
                        <a:rPr lang="en-US" sz="1800" dirty="0"/>
                        <a:t>90</a:t>
                      </a:r>
                      <a:endParaRPr lang="ru-R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</a:t>
                      </a:r>
                      <a:r>
                        <a:rPr lang="en-US" sz="1800" dirty="0"/>
                        <a:t>51</a:t>
                      </a:r>
                      <a:endParaRPr lang="ru-R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22</a:t>
                      </a:r>
                      <a:r>
                        <a:rPr lang="en-US" sz="1800" dirty="0"/>
                        <a:t>41</a:t>
                      </a:r>
                      <a:endParaRPr lang="ru-R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077676"/>
                  </a:ext>
                </a:extLst>
              </a:tr>
              <a:tr h="367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>
                          <a:effectLst/>
                        </a:rPr>
                        <a:t>Δ</a:t>
                      </a:r>
                      <a:r>
                        <a:rPr lang="ru-RU" sz="1800" dirty="0">
                          <a:effectLst/>
                        </a:rPr>
                        <a:t> 2023-2022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+1</a:t>
                      </a:r>
                      <a:r>
                        <a:rPr lang="en-US" sz="1800" dirty="0"/>
                        <a:t>72</a:t>
                      </a:r>
                      <a:endParaRPr lang="ru-RU" sz="1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+7</a:t>
                      </a:r>
                      <a:endParaRPr lang="ru-RU" sz="1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+ 1</a:t>
                      </a:r>
                      <a:r>
                        <a:rPr lang="en-US" sz="1800" dirty="0"/>
                        <a:t>79</a:t>
                      </a:r>
                      <a:endParaRPr lang="ru-RU" sz="1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+ </a:t>
                      </a:r>
                      <a:r>
                        <a:rPr lang="en-US" sz="1800" dirty="0"/>
                        <a:t>8</a:t>
                      </a:r>
                      <a:r>
                        <a:rPr lang="ru-RU" sz="1800" dirty="0"/>
                        <a:t>,</a:t>
                      </a:r>
                      <a:r>
                        <a:rPr lang="en-US" sz="1800" dirty="0"/>
                        <a:t>7</a:t>
                      </a:r>
                      <a:r>
                        <a:rPr lang="ru-RU" sz="1800" dirty="0"/>
                        <a:t> %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426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107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7" name="Rectangle 26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: Shape 28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9" name="Объект 4">
            <a:extLst>
              <a:ext uri="{FF2B5EF4-FFF2-40B4-BE49-F238E27FC236}">
                <a16:creationId xmlns:a16="http://schemas.microsoft.com/office/drawing/2014/main" id="{0F593BC1-CD71-2F24-0402-ADD9F36E9D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9384446"/>
              </p:ext>
            </p:extLst>
          </p:nvPr>
        </p:nvGraphicFramePr>
        <p:xfrm>
          <a:off x="1132832" y="1417681"/>
          <a:ext cx="9926335" cy="4374227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751205">
                  <a:extLst>
                    <a:ext uri="{9D8B030D-6E8A-4147-A177-3AD203B41FA5}">
                      <a16:colId xmlns:a16="http://schemas.microsoft.com/office/drawing/2014/main" val="1304205450"/>
                    </a:ext>
                  </a:extLst>
                </a:gridCol>
                <a:gridCol w="891683">
                  <a:extLst>
                    <a:ext uri="{9D8B030D-6E8A-4147-A177-3AD203B41FA5}">
                      <a16:colId xmlns:a16="http://schemas.microsoft.com/office/drawing/2014/main" val="2927425036"/>
                    </a:ext>
                  </a:extLst>
                </a:gridCol>
                <a:gridCol w="777632">
                  <a:extLst>
                    <a:ext uri="{9D8B030D-6E8A-4147-A177-3AD203B41FA5}">
                      <a16:colId xmlns:a16="http://schemas.microsoft.com/office/drawing/2014/main" val="111078278"/>
                    </a:ext>
                  </a:extLst>
                </a:gridCol>
                <a:gridCol w="756894">
                  <a:extLst>
                    <a:ext uri="{9D8B030D-6E8A-4147-A177-3AD203B41FA5}">
                      <a16:colId xmlns:a16="http://schemas.microsoft.com/office/drawing/2014/main" val="4220279296"/>
                    </a:ext>
                  </a:extLst>
                </a:gridCol>
                <a:gridCol w="680970">
                  <a:extLst>
                    <a:ext uri="{9D8B030D-6E8A-4147-A177-3AD203B41FA5}">
                      <a16:colId xmlns:a16="http://schemas.microsoft.com/office/drawing/2014/main" val="133218047"/>
                    </a:ext>
                  </a:extLst>
                </a:gridCol>
                <a:gridCol w="957137">
                  <a:extLst>
                    <a:ext uri="{9D8B030D-6E8A-4147-A177-3AD203B41FA5}">
                      <a16:colId xmlns:a16="http://schemas.microsoft.com/office/drawing/2014/main" val="1573326940"/>
                    </a:ext>
                  </a:extLst>
                </a:gridCol>
                <a:gridCol w="10369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6938">
                  <a:extLst>
                    <a:ext uri="{9D8B030D-6E8A-4147-A177-3AD203B41FA5}">
                      <a16:colId xmlns:a16="http://schemas.microsoft.com/office/drawing/2014/main" val="3054853586"/>
                    </a:ext>
                  </a:extLst>
                </a:gridCol>
                <a:gridCol w="1036938">
                  <a:extLst>
                    <a:ext uri="{9D8B030D-6E8A-4147-A177-3AD203B41FA5}">
                      <a16:colId xmlns:a16="http://schemas.microsoft.com/office/drawing/2014/main" val="4123265141"/>
                    </a:ext>
                  </a:extLst>
                </a:gridCol>
              </a:tblGrid>
              <a:tr h="6429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2" marR="552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2" marR="552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2" marR="552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2" marR="552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2020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2" marR="552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2021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2" marR="552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2022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2" marR="5520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>
                          <a:effectLst/>
                        </a:rPr>
                        <a:t>2023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2" marR="5520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>
                          <a:effectLst/>
                        </a:rPr>
                        <a:t>Δ</a:t>
                      </a:r>
                      <a:r>
                        <a:rPr lang="ru-RU" sz="2000" dirty="0">
                          <a:effectLst/>
                        </a:rPr>
                        <a:t> 2023-2022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2" marR="55202" marT="0" marB="0" anchor="ctr"/>
                </a:tc>
                <a:extLst>
                  <a:ext uri="{0D108BD9-81ED-4DB2-BD59-A6C34878D82A}">
                    <a16:rowId xmlns:a16="http://schemas.microsoft.com/office/drawing/2014/main" val="3512312049"/>
                  </a:ext>
                </a:extLst>
              </a:tr>
              <a:tr h="629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Зараховано</a:t>
                      </a:r>
                      <a:r>
                        <a:rPr lang="ru-RU" sz="2000" dirty="0">
                          <a:effectLst/>
                        </a:rPr>
                        <a:t> на </a:t>
                      </a:r>
                      <a:r>
                        <a:rPr lang="ru-RU" sz="2000" dirty="0" err="1">
                          <a:effectLst/>
                        </a:rPr>
                        <a:t>бакалаврський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рівень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2" marR="552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1772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202" marR="552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1798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202" marR="552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2048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202" marR="55202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1716</a:t>
                      </a:r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1848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2062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+mn-lt"/>
                        </a:rPr>
                        <a:t>22</a:t>
                      </a:r>
                      <a:r>
                        <a:rPr lang="en-US" sz="2000" dirty="0">
                          <a:latin typeface="+mn-lt"/>
                        </a:rPr>
                        <a:t>41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1940229"/>
                  </a:ext>
                </a:extLst>
              </a:tr>
              <a:tr h="6429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Зараховано до магістратури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2" marR="552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1490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202" marR="552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1471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202" marR="552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1049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202" marR="55202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897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836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1148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4968458"/>
                  </a:ext>
                </a:extLst>
              </a:tr>
              <a:tr h="617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Зараховано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на бюджет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2" marR="5520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1648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202" marR="5520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1729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202" marR="5520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1300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202" marR="5520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1022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1234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1304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- 2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08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5127481"/>
                  </a:ext>
                </a:extLst>
              </a:tr>
              <a:tr h="6429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 </a:t>
                      </a:r>
                      <a:r>
                        <a:rPr lang="ru-RU" sz="2000">
                          <a:effectLst/>
                        </a:rPr>
                        <a:t>Зараховано на контракт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2" marR="552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1614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202" marR="552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1540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202" marR="552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1797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202" marR="55202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1591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1450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1906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9001407"/>
                  </a:ext>
                </a:extLst>
              </a:tr>
              <a:tr h="599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Всього</a:t>
                      </a:r>
                      <a:r>
                        <a:rPr lang="ru-RU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зараховано</a:t>
                      </a:r>
                      <a:endParaRPr lang="ru-RU" sz="2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2" marR="55202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3262</a:t>
                      </a:r>
                      <a:endParaRPr lang="ru-RU" sz="2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202" marR="55202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3269</a:t>
                      </a:r>
                      <a:endParaRPr lang="ru-RU" sz="2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202" marR="55202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3097</a:t>
                      </a:r>
                      <a:endParaRPr lang="ru-RU" sz="2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202" marR="55202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2613</a:t>
                      </a:r>
                      <a:endParaRPr lang="ru-RU" sz="20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2684</a:t>
                      </a:r>
                      <a:endParaRPr lang="ru-RU" sz="20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20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3210</a:t>
                      </a:r>
                      <a:endParaRPr lang="ru-RU" sz="20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20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257</a:t>
                      </a:r>
                      <a:endParaRPr lang="ru-RU" sz="20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+47</a:t>
                      </a:r>
                      <a:endParaRPr lang="ru-RU" sz="20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045940"/>
                  </a:ext>
                </a:extLst>
              </a:tr>
              <a:tr h="599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Частка бюджетників,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2" marR="552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50,52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202" marR="552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52,89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202" marR="552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41,98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202" marR="55202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39,1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45,9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40,6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7951191"/>
                  </a:ext>
                </a:extLst>
              </a:tr>
            </a:tbl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6479E06-32FF-690D-177B-1166246CFABD}"/>
              </a:ext>
            </a:extLst>
          </p:cNvPr>
          <p:cNvSpPr txBox="1">
            <a:spLocks/>
          </p:cNvSpPr>
          <p:nvPr/>
        </p:nvSpPr>
        <p:spPr>
          <a:xfrm>
            <a:off x="1685926" y="316837"/>
            <a:ext cx="6837653" cy="8862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600" b="1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Вступна кампанія – 202</a:t>
            </a:r>
            <a:r>
              <a:rPr lang="en-US" sz="2600" b="1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3</a:t>
            </a:r>
            <a:r>
              <a:rPr lang="uk-UA" sz="2600" b="1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uk-UA" sz="2000" b="1" dirty="0">
                <a:solidFill>
                  <a:prstClr val="black"/>
                </a:solidFill>
                <a:latin typeface="Calibri" panose="020F0502020204030204"/>
              </a:rPr>
              <a:t>Підсумки на 08.09.2023р.</a:t>
            </a:r>
            <a:endParaRPr lang="ru-RU" sz="2000" b="1" dirty="0">
              <a:solidFill>
                <a:prstClr val="black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402424-E965-A317-E7A4-1AEA38E136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3" y="333860"/>
            <a:ext cx="782279" cy="78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65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29840" y="426325"/>
            <a:ext cx="8422229" cy="677581"/>
          </a:xfrm>
        </p:spPr>
        <p:txBody>
          <a:bodyPr rtlCol="0" anchor="b">
            <a:noAutofit/>
          </a:bodyPr>
          <a:lstStyle/>
          <a:p>
            <a:pPr algn="l"/>
            <a:r>
              <a:rPr lang="uk-UA" sz="2600" b="1" dirty="0">
                <a:latin typeface="+mn-lt"/>
              </a:rPr>
              <a:t>Освітня діяльність</a:t>
            </a:r>
            <a:br>
              <a:rPr lang="uk-UA" sz="2600" b="1" dirty="0">
                <a:latin typeface="+mn-lt"/>
              </a:rPr>
            </a:br>
            <a:r>
              <a:rPr lang="uk-UA" sz="2000" b="1" dirty="0">
                <a:latin typeface="+mn-lt"/>
                <a:cs typeface="Times New Roman" panose="02020603050405020304" pitchFamily="18" charset="0"/>
              </a:rPr>
              <a:t>Контингент здобувачів освіти</a:t>
            </a:r>
            <a:endParaRPr lang="ru-RU" sz="2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437219-C21A-BF6E-E65A-32D4B80391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7" y="114417"/>
            <a:ext cx="782279" cy="782279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63B1920-6A44-3FFB-02D1-11A13F8AC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700320"/>
              </p:ext>
            </p:extLst>
          </p:nvPr>
        </p:nvGraphicFramePr>
        <p:xfrm>
          <a:off x="1706225" y="1264340"/>
          <a:ext cx="8451927" cy="401294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811339">
                  <a:extLst>
                    <a:ext uri="{9D8B030D-6E8A-4147-A177-3AD203B41FA5}">
                      <a16:colId xmlns:a16="http://schemas.microsoft.com/office/drawing/2014/main" val="2287442246"/>
                    </a:ext>
                  </a:extLst>
                </a:gridCol>
                <a:gridCol w="1560095">
                  <a:extLst>
                    <a:ext uri="{9D8B030D-6E8A-4147-A177-3AD203B41FA5}">
                      <a16:colId xmlns:a16="http://schemas.microsoft.com/office/drawing/2014/main" val="2140128599"/>
                    </a:ext>
                  </a:extLst>
                </a:gridCol>
                <a:gridCol w="1724090">
                  <a:extLst>
                    <a:ext uri="{9D8B030D-6E8A-4147-A177-3AD203B41FA5}">
                      <a16:colId xmlns:a16="http://schemas.microsoft.com/office/drawing/2014/main" val="1089523456"/>
                    </a:ext>
                  </a:extLst>
                </a:gridCol>
                <a:gridCol w="1460940">
                  <a:extLst>
                    <a:ext uri="{9D8B030D-6E8A-4147-A177-3AD203B41FA5}">
                      <a16:colId xmlns:a16="http://schemas.microsoft.com/office/drawing/2014/main" val="4107883112"/>
                    </a:ext>
                  </a:extLst>
                </a:gridCol>
                <a:gridCol w="895463">
                  <a:extLst>
                    <a:ext uri="{9D8B030D-6E8A-4147-A177-3AD203B41FA5}">
                      <a16:colId xmlns:a16="http://schemas.microsoft.com/office/drawing/2014/main" val="1181939227"/>
                    </a:ext>
                  </a:extLst>
                </a:gridCol>
              </a:tblGrid>
              <a:tr h="771093">
                <a:tc>
                  <a:txBody>
                    <a:bodyPr/>
                    <a:lstStyle/>
                    <a:p>
                      <a:pPr marL="36000" indent="36000" algn="just"/>
                      <a:r>
                        <a:rPr lang="uk-UA" sz="2400" dirty="0">
                          <a:effectLst/>
                        </a:rPr>
                        <a:t> 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36000" algn="just"/>
                      <a:r>
                        <a:rPr lang="uk-UA" sz="2000" dirty="0">
                          <a:effectLst/>
                          <a:latin typeface="+mn-lt"/>
                        </a:rPr>
                        <a:t>2020</a:t>
                      </a:r>
                      <a:endParaRPr lang="x-none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36000" algn="just"/>
                      <a:r>
                        <a:rPr lang="uk-UA" sz="2000" dirty="0">
                          <a:effectLst/>
                          <a:latin typeface="+mn-lt"/>
                        </a:rPr>
                        <a:t>2021</a:t>
                      </a:r>
                      <a:endParaRPr lang="x-none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36000" algn="just"/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endParaRPr lang="x-none" sz="20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36000" algn="just"/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  <a:endParaRPr lang="x-none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698385"/>
                  </a:ext>
                </a:extLst>
              </a:tr>
              <a:tr h="771093">
                <a:tc>
                  <a:txBody>
                    <a:bodyPr/>
                    <a:lstStyle/>
                    <a:p>
                      <a:pPr marL="36000" indent="36000" algn="just"/>
                      <a:r>
                        <a:rPr lang="uk-UA" sz="2000" dirty="0">
                          <a:effectLst/>
                        </a:rPr>
                        <a:t>Загальна кількість 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dirty="0"/>
                        <a:t>8726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dirty="0"/>
                        <a:t>8507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dirty="0"/>
                        <a:t>8811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dirty="0"/>
                        <a:t>9273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083267"/>
                  </a:ext>
                </a:extLst>
              </a:tr>
              <a:tr h="771093">
                <a:tc>
                  <a:txBody>
                    <a:bodyPr/>
                    <a:lstStyle/>
                    <a:p>
                      <a:pPr marL="36000" indent="36000" algn="just"/>
                      <a:r>
                        <a:rPr lang="uk-UA" sz="2000" dirty="0">
                          <a:effectLst/>
                        </a:rPr>
                        <a:t>В </a:t>
                      </a:r>
                      <a:r>
                        <a:rPr lang="uk-UA" sz="2000" dirty="0" err="1">
                          <a:effectLst/>
                        </a:rPr>
                        <a:t>т.ч</a:t>
                      </a:r>
                      <a:r>
                        <a:rPr lang="uk-UA" sz="2000" dirty="0">
                          <a:effectLst/>
                        </a:rPr>
                        <a:t>. іноземців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dirty="0"/>
                        <a:t>134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dirty="0"/>
                        <a:t>137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dirty="0"/>
                        <a:t>81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dirty="0"/>
                        <a:t>29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4010250"/>
                  </a:ext>
                </a:extLst>
              </a:tr>
              <a:tr h="849833">
                <a:tc>
                  <a:txBody>
                    <a:bodyPr/>
                    <a:lstStyle/>
                    <a:p>
                      <a:pPr marL="36000" indent="36000" algn="just"/>
                      <a:r>
                        <a:rPr lang="uk-UA" sz="2000" dirty="0">
                          <a:effectLst/>
                        </a:rPr>
                        <a:t>За</a:t>
                      </a:r>
                      <a:r>
                        <a:rPr lang="uk-UA" sz="2000" spc="-55" dirty="0">
                          <a:effectLst/>
                        </a:rPr>
                        <a:t> </a:t>
                      </a:r>
                      <a:r>
                        <a:rPr lang="uk-UA" sz="2000" dirty="0">
                          <a:effectLst/>
                        </a:rPr>
                        <a:t>кошти</a:t>
                      </a:r>
                      <a:r>
                        <a:rPr lang="uk-UA" sz="2000" spc="-60" dirty="0">
                          <a:effectLst/>
                        </a:rPr>
                        <a:t> </a:t>
                      </a:r>
                      <a:r>
                        <a:rPr lang="uk-UA" sz="2000" dirty="0">
                          <a:effectLst/>
                        </a:rPr>
                        <a:t>державного</a:t>
                      </a:r>
                      <a:r>
                        <a:rPr lang="uk-UA" sz="2000" spc="-55" dirty="0">
                          <a:effectLst/>
                        </a:rPr>
                        <a:t> </a:t>
                      </a:r>
                      <a:r>
                        <a:rPr lang="uk-UA" sz="2000" dirty="0">
                          <a:effectLst/>
                        </a:rPr>
                        <a:t>бюджету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dirty="0"/>
                        <a:t>3818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dirty="0"/>
                        <a:t>3683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dirty="0"/>
                        <a:t>3817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dirty="0"/>
                        <a:t>3928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453539"/>
                  </a:ext>
                </a:extLst>
              </a:tr>
              <a:tr h="849833">
                <a:tc>
                  <a:txBody>
                    <a:bodyPr/>
                    <a:lstStyle/>
                    <a:p>
                      <a:pPr marL="36000" indent="36000" algn="just"/>
                      <a:r>
                        <a:rPr lang="uk-UA" sz="2000" dirty="0">
                          <a:effectLst/>
                        </a:rPr>
                        <a:t>За кошти фізичних та юридичних осіб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dirty="0"/>
                        <a:t>4908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dirty="0"/>
                        <a:t>4824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dirty="0"/>
                        <a:t>4994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dirty="0"/>
                        <a:t>5345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160709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C759151-9CE7-7672-6374-D7721B736A2D}"/>
              </a:ext>
            </a:extLst>
          </p:cNvPr>
          <p:cNvSpPr txBox="1"/>
          <p:nvPr/>
        </p:nvSpPr>
        <p:spPr>
          <a:xfrm>
            <a:off x="1471161" y="5838356"/>
            <a:ext cx="9848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2020-2022- дані станом на 1 жовтня, 2023 – дані станом на 01.12.2023.</a:t>
            </a:r>
            <a:br>
              <a:rPr lang="uk-UA" b="1" dirty="0">
                <a:solidFill>
                  <a:schemeClr val="bg1"/>
                </a:solidFill>
              </a:rPr>
            </a:br>
            <a:r>
              <a:rPr lang="uk-UA" b="1" dirty="0">
                <a:solidFill>
                  <a:schemeClr val="bg1"/>
                </a:solidFill>
              </a:rPr>
              <a:t>Контингент здобувачів наведено без осіб, які знаходяться в академічній відпустці.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198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003F0E-AF5A-B926-FDDC-134C16B242ED}"/>
              </a:ext>
            </a:extLst>
          </p:cNvPr>
          <p:cNvSpPr txBox="1"/>
          <p:nvPr/>
        </p:nvSpPr>
        <p:spPr>
          <a:xfrm>
            <a:off x="1302773" y="220971"/>
            <a:ext cx="922839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600" b="1" dirty="0">
                <a:latin typeface="+mn-lt"/>
              </a:rPr>
              <a:t>Освітня діяльність</a:t>
            </a:r>
            <a:endParaRPr lang="en-US" sz="2600" b="1" dirty="0">
              <a:latin typeface="+mn-lt"/>
            </a:endParaRPr>
          </a:p>
          <a:p>
            <a:r>
              <a:rPr lang="uk-UA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Освітні програми, за якими здійснюється підготовка в ДНУ</a:t>
            </a:r>
            <a:endParaRPr lang="ru-UA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1725C4-DEEA-126B-2A9D-1F0075F04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7" y="114417"/>
            <a:ext cx="782279" cy="782279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1F6F1ABB-2C91-CA68-9C2F-8BB53D14BA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923919"/>
              </p:ext>
            </p:extLst>
          </p:nvPr>
        </p:nvGraphicFramePr>
        <p:xfrm>
          <a:off x="1302773" y="1242161"/>
          <a:ext cx="9160980" cy="53644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{1FECB4D8-DB02-4DC6-A0A2-4F2EBAE1DC90}</a:tableStyleId>
              </a:tblPr>
              <a:tblGrid>
                <a:gridCol w="1969676">
                  <a:extLst>
                    <a:ext uri="{9D8B030D-6E8A-4147-A177-3AD203B41FA5}">
                      <a16:colId xmlns:a16="http://schemas.microsoft.com/office/drawing/2014/main" val="3021637488"/>
                    </a:ext>
                  </a:extLst>
                </a:gridCol>
                <a:gridCol w="1622494">
                  <a:extLst>
                    <a:ext uri="{9D8B030D-6E8A-4147-A177-3AD203B41FA5}">
                      <a16:colId xmlns:a16="http://schemas.microsoft.com/office/drawing/2014/main" val="1103774045"/>
                    </a:ext>
                  </a:extLst>
                </a:gridCol>
                <a:gridCol w="1903024">
                  <a:extLst>
                    <a:ext uri="{9D8B030D-6E8A-4147-A177-3AD203B41FA5}">
                      <a16:colId xmlns:a16="http://schemas.microsoft.com/office/drawing/2014/main" val="2499306962"/>
                    </a:ext>
                  </a:extLst>
                </a:gridCol>
                <a:gridCol w="1409611">
                  <a:extLst>
                    <a:ext uri="{9D8B030D-6E8A-4147-A177-3AD203B41FA5}">
                      <a16:colId xmlns:a16="http://schemas.microsoft.com/office/drawing/2014/main" val="2029717691"/>
                    </a:ext>
                  </a:extLst>
                </a:gridCol>
                <a:gridCol w="1236518">
                  <a:extLst>
                    <a:ext uri="{9D8B030D-6E8A-4147-A177-3AD203B41FA5}">
                      <a16:colId xmlns:a16="http://schemas.microsoft.com/office/drawing/2014/main" val="375480469"/>
                    </a:ext>
                  </a:extLst>
                </a:gridCol>
                <a:gridCol w="1019657">
                  <a:extLst>
                    <a:ext uri="{9D8B030D-6E8A-4147-A177-3AD203B41FA5}">
                      <a16:colId xmlns:a16="http://schemas.microsoft.com/office/drawing/2014/main" val="2766988076"/>
                    </a:ext>
                  </a:extLst>
                </a:gridCol>
              </a:tblGrid>
              <a:tr h="466968"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Факультет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>
                          <a:effectLst/>
                        </a:rPr>
                        <a:t>Кількість випускових кафедр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>
                          <a:effectLst/>
                        </a:rPr>
                        <a:t>Кількість спеціальностей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Кількість освітніх програм із підготовки здобувачів освітнього ступеня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181049"/>
                  </a:ext>
                </a:extLst>
              </a:tr>
              <a:tr h="233484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effectLst/>
                        </a:rPr>
                        <a:t>бакалавр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effectLst/>
                        </a:rPr>
                        <a:t>магістр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err="1">
                          <a:effectLst/>
                        </a:rPr>
                        <a:t>PhD</a:t>
                      </a:r>
                      <a:endParaRPr lang="x-non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9465139"/>
                  </a:ext>
                </a:extLst>
              </a:tr>
              <a:tr h="233708"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ФУІФМ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6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15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8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>
                          <a:effectLst/>
                        </a:rPr>
                        <a:t>1</a:t>
                      </a:r>
                      <a:endParaRPr lang="x-non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5333725"/>
                  </a:ext>
                </a:extLst>
              </a:tr>
              <a:tr h="233708"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ФСМНВ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7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8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5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>
                          <a:effectLst/>
                        </a:rPr>
                        <a:t>4</a:t>
                      </a:r>
                      <a:endParaRPr lang="x-non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1166524"/>
                  </a:ext>
                </a:extLst>
              </a:tr>
              <a:tr h="233708"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ІФ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5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6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4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>
                          <a:effectLst/>
                        </a:rPr>
                        <a:t>1</a:t>
                      </a:r>
                      <a:endParaRPr lang="x-non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0760521"/>
                  </a:ext>
                </a:extLst>
              </a:tr>
              <a:tr h="233708"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ФПСО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2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effectLst/>
                        </a:rPr>
                        <a:t>4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3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>
                          <a:effectLst/>
                        </a:rPr>
                        <a:t>2</a:t>
                      </a:r>
                      <a:endParaRPr lang="x-non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1592252"/>
                  </a:ext>
                </a:extLst>
              </a:tr>
              <a:tr h="233708"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ФПМ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4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4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5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>
                          <a:effectLst/>
                        </a:rPr>
                        <a:t>2</a:t>
                      </a:r>
                      <a:endParaRPr lang="x-non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5288291"/>
                  </a:ext>
                </a:extLst>
              </a:tr>
              <a:tr h="233708"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ФЕК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12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16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effectLst/>
                        </a:rPr>
                        <a:t>11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>
                          <a:effectLst/>
                        </a:rPr>
                        <a:t>7</a:t>
                      </a:r>
                      <a:endParaRPr lang="x-non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0234390"/>
                  </a:ext>
                </a:extLst>
              </a:tr>
              <a:tr h="233708"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ФСЗМК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4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effectLst/>
                        </a:rPr>
                        <a:t>2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>
                          <a:effectLst/>
                        </a:rPr>
                        <a:t>1</a:t>
                      </a:r>
                      <a:endParaRPr lang="x-non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6862966"/>
                  </a:ext>
                </a:extLst>
              </a:tr>
              <a:tr h="233708"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ЮФ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1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1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effectLst/>
                        </a:rPr>
                        <a:t>1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>
                          <a:effectLst/>
                        </a:rPr>
                        <a:t>1</a:t>
                      </a:r>
                      <a:endParaRPr lang="x-non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2781372"/>
                  </a:ext>
                </a:extLst>
              </a:tr>
              <a:tr h="233708"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ФФЕКС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x-none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10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10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6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>
                          <a:effectLst/>
                        </a:rPr>
                        <a:t>7</a:t>
                      </a:r>
                      <a:endParaRPr lang="x-non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7777367"/>
                  </a:ext>
                </a:extLst>
              </a:tr>
              <a:tr h="233708"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ФТФ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12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16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10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>
                          <a:effectLst/>
                        </a:rPr>
                        <a:t>7</a:t>
                      </a:r>
                      <a:endParaRPr lang="x-non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2391072"/>
                  </a:ext>
                </a:extLst>
              </a:tr>
              <a:tr h="233708"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ММФ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6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8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4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>
                          <a:effectLst/>
                        </a:rPr>
                        <a:t>1</a:t>
                      </a:r>
                      <a:endParaRPr lang="x-non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9636533"/>
                  </a:ext>
                </a:extLst>
              </a:tr>
              <a:tr h="233708"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ХФ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effectLst/>
                        </a:rPr>
                        <a:t>4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7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4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>
                          <a:effectLst/>
                        </a:rPr>
                        <a:t>1</a:t>
                      </a:r>
                      <a:endParaRPr lang="x-non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6098715"/>
                  </a:ext>
                </a:extLst>
              </a:tr>
              <a:tr h="233708"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БЕФ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6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14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7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>
                          <a:effectLst/>
                        </a:rPr>
                        <a:t>3</a:t>
                      </a:r>
                      <a:endParaRPr lang="x-non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901970"/>
                  </a:ext>
                </a:extLst>
              </a:tr>
              <a:tr h="233708"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ФМТДР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5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5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3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>
                          <a:effectLst/>
                        </a:rPr>
                        <a:t>1</a:t>
                      </a:r>
                      <a:endParaRPr lang="x-non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4252223"/>
                  </a:ext>
                </a:extLst>
              </a:tr>
              <a:tr h="700452"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НМЦ ПДО ПК ДП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3*(кафедри на факультетах є випусковими)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effectLst/>
                        </a:rPr>
                        <a:t>3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-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3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-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8926021"/>
                  </a:ext>
                </a:extLst>
              </a:tr>
              <a:tr h="466968"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Разом по ДНУ </a:t>
                      </a:r>
                      <a:br>
                        <a:rPr lang="uk-UA" sz="1600" dirty="0">
                          <a:effectLst/>
                        </a:rPr>
                      </a:b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</a:rPr>
                        <a:t>(на 18.12.2023)</a:t>
                      </a:r>
                      <a:endParaRPr lang="x-none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62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85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118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76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effectLst/>
                        </a:rPr>
                        <a:t>39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3604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8895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8387</TotalTime>
  <Words>4156</Words>
  <Application>Microsoft Macintosh PowerPoint</Application>
  <PresentationFormat>Широкоэкранный</PresentationFormat>
  <Paragraphs>765</Paragraphs>
  <Slides>33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Cambria</vt:lpstr>
      <vt:lpstr>DejaVu Sans</vt:lpstr>
      <vt:lpstr>Liberation Serif;Times New Roman</vt:lpstr>
      <vt:lpstr>Times New Roman</vt:lpstr>
      <vt:lpstr>Wingdings</vt:lpstr>
      <vt:lpstr>Тема Office</vt:lpstr>
      <vt:lpstr>КОНФЕРЕНЦІЯ трудового колективу Дніпровського національного університету імені Олеся Гончара  Звіт ректора доктора хімічних наук, професора Сергія Івановича ОКОВИТОГО про виконання контракту  та цільових показників діяльності університету у 2023 році  </vt:lpstr>
      <vt:lpstr>ДНУ – регіональний лідер у світових та  вітчизняних рейтингах</vt:lpstr>
      <vt:lpstr>ДНУ – регіональний лідер у світових та  вітчизняних рейтингах</vt:lpstr>
      <vt:lpstr>Презентация PowerPoint</vt:lpstr>
      <vt:lpstr>Презентация PowerPoint</vt:lpstr>
      <vt:lpstr>Презентация PowerPoint</vt:lpstr>
      <vt:lpstr>Презентация PowerPoint</vt:lpstr>
      <vt:lpstr>Освітня діяльність Контингент здобувачів освіти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Наукова та науково-технічна діяльність Аспірантура та докторантура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Фінансово-економічна діяльність Бюджетні програми ДНУ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завдання на 2024 рік  для забезпечення сталого розвитку ДНУ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iName</dc:creator>
  <cp:lastModifiedBy>Бахметьєва Алла Миколаївна</cp:lastModifiedBy>
  <cp:revision>265</cp:revision>
  <cp:lastPrinted>2022-01-17T14:31:58Z</cp:lastPrinted>
  <dcterms:created xsi:type="dcterms:W3CDTF">2021-07-15T09:12:07Z</dcterms:created>
  <dcterms:modified xsi:type="dcterms:W3CDTF">2024-01-11T22:12:01Z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