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59" r:id="rId3"/>
    <p:sldId id="327" r:id="rId4"/>
    <p:sldId id="328" r:id="rId5"/>
    <p:sldId id="335" r:id="rId6"/>
    <p:sldId id="330" r:id="rId7"/>
    <p:sldId id="331" r:id="rId8"/>
    <p:sldId id="336" r:id="rId9"/>
    <p:sldId id="338" r:id="rId10"/>
    <p:sldId id="337" r:id="rId11"/>
    <p:sldId id="339" r:id="rId12"/>
    <p:sldId id="340" r:id="rId13"/>
    <p:sldId id="341" r:id="rId14"/>
    <p:sldId id="333" r:id="rId15"/>
    <p:sldId id="342" r:id="rId16"/>
    <p:sldId id="343" r:id="rId17"/>
    <p:sldId id="334" r:id="rId18"/>
    <p:sldId id="345" r:id="rId19"/>
    <p:sldId id="346" r:id="rId20"/>
  </p:sldIdLst>
  <p:sldSz cx="12192000" cy="6858000"/>
  <p:notesSz cx="6811963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3" autoAdjust="0"/>
    <p:restoredTop sz="71628" autoAdjust="0"/>
  </p:normalViewPr>
  <p:slideViewPr>
    <p:cSldViewPr snapToGrid="0">
      <p:cViewPr varScale="1">
        <p:scale>
          <a:sx n="62" d="100"/>
          <a:sy n="62" d="100"/>
        </p:scale>
        <p:origin x="84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69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60DFB6-20E3-4BFB-9DF9-AA4774307636}" type="datetimeFigureOut">
              <a:rPr lang="ru-RU"/>
              <a:pPr>
                <a:defRPr/>
              </a:pPr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74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86362"/>
            <a:ext cx="544957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D19591C-436E-4276-BA85-F9621ECD5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noProof="0" dirty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D3E7D6-A3BD-4808-8EBE-23BED340363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/>
              <a:t>Відмороження та замерзання (переохолодження) на війні спостерігаються не лише взимку, але й навесні.</a:t>
            </a:r>
          </a:p>
          <a:p>
            <a:pPr algn="just"/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6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/>
              <a:t>Залежно від глибини ураження тканин розрізняють чотири ступені відмороження.</a:t>
            </a:r>
          </a:p>
          <a:p>
            <a:pPr algn="just"/>
            <a:r>
              <a:rPr lang="en-US" b="1" noProof="0" dirty="0"/>
              <a:t>I </a:t>
            </a:r>
            <a:r>
              <a:rPr lang="uk-UA" b="1" noProof="0" dirty="0"/>
              <a:t>ступінь </a:t>
            </a:r>
            <a:r>
              <a:rPr lang="en-US" noProof="0" dirty="0"/>
              <a:t>- </a:t>
            </a:r>
            <a:r>
              <a:rPr lang="uk-UA" noProof="0" dirty="0"/>
              <a:t>шкіра постраждалого блідого кольору, незначно набрякла, чутливість знижена або повністю відсутня; характеризується повною зворотністю функціональних порушень та морфологічних змін. </a:t>
            </a:r>
          </a:p>
          <a:p>
            <a:pPr algn="just"/>
            <a:r>
              <a:rPr lang="uk-UA" noProof="0" dirty="0"/>
              <a:t>Після зігрівання шкірні покриви набувають червоного або синюшного забарвлення, виникає свербіж, біль, набряк, парестезія (відчуття поколювання, лоскоту, печіння шкіри). </a:t>
            </a:r>
          </a:p>
          <a:p>
            <a:pPr algn="just"/>
            <a:r>
              <a:rPr lang="en-US" b="1" noProof="0" dirty="0"/>
              <a:t>II </a:t>
            </a:r>
            <a:r>
              <a:rPr lang="uk-UA" b="1" noProof="0" dirty="0"/>
              <a:t>ступінь </a:t>
            </a:r>
            <a:r>
              <a:rPr lang="en-US" noProof="0" dirty="0"/>
              <a:t>- </a:t>
            </a:r>
            <a:r>
              <a:rPr lang="uk-UA" noProof="0" dirty="0"/>
              <a:t>у ділянці відмороження утворюються міхури, наповнені прозорою або білою рідиною; характерні підвищення температури тіла, остуда.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0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b="1" noProof="0" dirty="0"/>
              <a:t>III </a:t>
            </a:r>
            <a:r>
              <a:rPr lang="uk-UA" b="1" noProof="0" dirty="0"/>
              <a:t>ступінь</a:t>
            </a:r>
            <a:r>
              <a:rPr lang="en-US" b="1" noProof="0" dirty="0"/>
              <a:t> </a:t>
            </a:r>
            <a:r>
              <a:rPr lang="en-US" noProof="0" dirty="0"/>
              <a:t>- </a:t>
            </a:r>
            <a:r>
              <a:rPr lang="uk-UA" noProof="0" dirty="0"/>
              <a:t>омертвіння шкіри: з'являються міхури, наповнені рідиною темно-червоного або темно-бурого кольору як результат обмороження глибоких слоїв шкіри; навколо омертвілої ділянки розвивається запальний вал (демаркаційна лінія); характерний розвиток інтоксикації - остуда, потовиділення, значне погіршення самопочуття, апатія; втрата чутливості; біль та печія.</a:t>
            </a:r>
          </a:p>
          <a:p>
            <a:pPr algn="just"/>
            <a:r>
              <a:rPr lang="en-US" b="1" noProof="0" dirty="0"/>
              <a:t>IY </a:t>
            </a:r>
            <a:r>
              <a:rPr lang="uk-UA" b="1" noProof="0" dirty="0"/>
              <a:t>ступінь</a:t>
            </a:r>
            <a:r>
              <a:rPr lang="en-US" b="1" noProof="0" dirty="0"/>
              <a:t> </a:t>
            </a:r>
            <a:r>
              <a:rPr lang="en-US" noProof="0" dirty="0"/>
              <a:t>- </a:t>
            </a:r>
            <a:r>
              <a:rPr lang="uk-UA" noProof="0" dirty="0"/>
              <a:t>поява міхурів, наповнених чорною рідиною (некроз охоплює всі шари тканин, з кісткою включно); у постраждалого розвиваються ознаки шоку. Пошкоджена ділянка яскраво ціанотична, холодна на дотик.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8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Взуття та одяг знімати обережно, без зусиль, щоб не ушкодити вражені ділянки тіла (краще розрізати взуття та одяг).</a:t>
            </a:r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5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348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/>
              <a:t>При відсутності зв'язку із ШМД, під час бойових дій – транспортувати постраждалого до найближчого сектору укриття або сектору евакуації.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00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108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b="1" i="0" noProof="0" dirty="0"/>
              <a:t>8. Виконується 30 натискань на грудну клітку: </a:t>
            </a:r>
          </a:p>
          <a:p>
            <a:pPr algn="just"/>
            <a:r>
              <a:rPr lang="uk-UA" noProof="0" dirty="0"/>
              <a:t>8.1. Рятувальник стає на коліна збоку від постраждалого. </a:t>
            </a:r>
          </a:p>
          <a:p>
            <a:pPr algn="just"/>
            <a:r>
              <a:rPr lang="uk-UA" noProof="0" dirty="0"/>
              <a:t>8.2. Визначає місце натискання та розміщує руки на грудній клітці. </a:t>
            </a:r>
          </a:p>
          <a:p>
            <a:pPr algn="just"/>
            <a:r>
              <a:rPr lang="uk-UA" noProof="0" dirty="0"/>
              <a:t>8.3. Натискання глибиною не менше 5 (не більше 6 см.), виконуються з частотою 100 (не більше 120) за хвилину. Забороняється відривати руки від грудної клітки при виконанні натискань. При виконанні кожного наступного натискання грудній клітці дають можливість повернутись в початкове положення. </a:t>
            </a:r>
          </a:p>
          <a:p>
            <a:pPr algn="just"/>
            <a:r>
              <a:rPr lang="uk-UA" b="1" i="0" noProof="0" dirty="0"/>
              <a:t>9. Виконується 2 вдихи:</a:t>
            </a:r>
            <a:r>
              <a:rPr lang="uk-UA" i="1" noProof="0" dirty="0"/>
              <a:t> </a:t>
            </a:r>
          </a:p>
          <a:p>
            <a:pPr algn="just"/>
            <a:r>
              <a:rPr lang="uk-UA" noProof="0" dirty="0"/>
              <a:t>9.1. Рятувальник відновлює прохідність дихальних шляхів: розпочавши рух пальцем по колу між зубами та щоками, проводиться звільнення ротової порожнини від сторонніх </a:t>
            </a:r>
            <a:r>
              <a:rPr lang="uk-UA" noProof="0" dirty="0" err="1"/>
              <a:t>прикметів</a:t>
            </a:r>
            <a:r>
              <a:rPr lang="uk-UA" noProof="0" dirty="0"/>
              <a:t>. </a:t>
            </a:r>
          </a:p>
          <a:p>
            <a:pPr algn="just"/>
            <a:r>
              <a:rPr lang="uk-UA" noProof="0" dirty="0"/>
              <a:t>9.2. Затискає ніздрі постраждалого однією рукою.</a:t>
            </a:r>
          </a:p>
          <a:p>
            <a:pPr algn="just"/>
            <a:r>
              <a:rPr lang="uk-UA" noProof="0" dirty="0"/>
              <a:t>9.3. Щільно охоплює губами рот постраждалого, для створення герметичності.</a:t>
            </a:r>
          </a:p>
          <a:p>
            <a:pPr algn="just"/>
            <a:r>
              <a:rPr lang="uk-UA" noProof="0" dirty="0"/>
              <a:t>9.4. Рятувальник виконує рівномірний видих (як при звичайному диханні) в рот постраждалого протягом однієї секунди (одночасно слідкуючи за рухом його грудної клітки) та дає можливість грудній клітці постраждалого повернутись в початкове положення; після цього, одразу виконує другий вдих. </a:t>
            </a:r>
          </a:p>
          <a:p>
            <a:pPr algn="just"/>
            <a:r>
              <a:rPr lang="uk-UA" noProof="0" dirty="0"/>
              <a:t>Рятувальник виконує штучне дихання тільки за наявності захисних засобів – маска-клапан, дихальна маска та ін. При відсутності захисних засобів рятувальник може не виконувати штучне дихання можна – проводить тільки натискання на грудну клітку. </a:t>
            </a:r>
          </a:p>
          <a:p>
            <a:pPr algn="just"/>
            <a:r>
              <a:rPr lang="uk-UA" noProof="0" dirty="0"/>
              <a:t>Виконання двох вдихів повинно займати не більше 5 секунд. </a:t>
            </a:r>
          </a:p>
          <a:p>
            <a:pPr algn="just"/>
            <a:r>
              <a:rPr lang="uk-UA" noProof="0" dirty="0"/>
              <a:t>10. Одразу після виконання двох вдихів рятувальник відновлює натискання на грудну клітку та знову проводить штучне дихання відповідно до вищевказаних рекомендацій (30:2). </a:t>
            </a:r>
          </a:p>
          <a:p>
            <a:pPr algn="just"/>
            <a:r>
              <a:rPr lang="uk-UA" b="1" noProof="0" dirty="0"/>
              <a:t>Важливі зауваження </a:t>
            </a:r>
            <a:r>
              <a:rPr lang="uk-UA" noProof="0" dirty="0"/>
              <a:t>при проведенні серцево-легеневої реанімації: </a:t>
            </a:r>
          </a:p>
          <a:p>
            <a:pPr marL="228600" indent="-228600" algn="just">
              <a:buAutoNum type="arabicPeriod"/>
            </a:pPr>
            <a:r>
              <a:rPr lang="uk-UA" noProof="0" dirty="0"/>
              <a:t>Якщо рятувальник виконуєте реанімацію не самостійно – слід змінюватись кожні дві хвилини, для запобігання перевтомлення. </a:t>
            </a:r>
          </a:p>
          <a:p>
            <a:pPr marL="228600" indent="-228600" algn="just">
              <a:buAutoNum type="arabicPeriod"/>
            </a:pPr>
            <a:r>
              <a:rPr lang="uk-UA" noProof="0" dirty="0"/>
              <a:t>Паузи між натисканнями на грудну клітину повинні бути мінімальними.</a:t>
            </a:r>
          </a:p>
          <a:p>
            <a:pPr marL="228600" indent="-228600" algn="just">
              <a:buAutoNum type="arabicPeriod"/>
            </a:pPr>
            <a:r>
              <a:rPr lang="uk-UA" noProof="0" dirty="0"/>
              <a:t>Зупинку для оцінки стану постраждалого рятувальнику слід проводити тільки після відновлення дихання.</a:t>
            </a:r>
          </a:p>
          <a:p>
            <a:pPr marL="228600" indent="-228600" algn="just">
              <a:buAutoNum type="arabicPeriod"/>
            </a:pPr>
            <a:r>
              <a:rPr lang="uk-UA" noProof="0" dirty="0"/>
              <a:t>Рятувальник може </a:t>
            </a:r>
            <a:r>
              <a:rPr lang="uk-UA" u="sng" noProof="0" dirty="0"/>
              <a:t>припинити виконання серцево-легеневої реанімації за наступних умов</a:t>
            </a:r>
            <a:r>
              <a:rPr lang="uk-UA" noProof="0" dirty="0"/>
              <a:t>: </a:t>
            </a:r>
          </a:p>
          <a:p>
            <a:pPr marL="171450" indent="-171450" algn="just">
              <a:buFontTx/>
              <a:buChar char="-"/>
            </a:pPr>
            <a:r>
              <a:rPr lang="uk-UA" noProof="0" dirty="0"/>
              <a:t>прибуття медиків; </a:t>
            </a:r>
          </a:p>
          <a:p>
            <a:pPr marL="171450" indent="-171450" algn="just">
              <a:buFontTx/>
              <a:buChar char="-"/>
            </a:pPr>
            <a:r>
              <a:rPr lang="uk-UA" noProof="0" dirty="0"/>
              <a:t>відновлення дихання/свідомості; </a:t>
            </a:r>
          </a:p>
          <a:p>
            <a:pPr marL="171450" indent="-171450" algn="just">
              <a:buFontTx/>
              <a:buChar char="-"/>
            </a:pPr>
            <a:r>
              <a:rPr lang="uk-UA" noProof="0" dirty="0"/>
              <a:t>фізичне виснаження.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19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0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noProof="0" dirty="0"/>
              <a:t>Термічні опіки – найпоширеніший вид ушкоджень і становить близько 90-95% усіх опіків. Вони виникають внаслідок дії високої температури на поверхню тіла людини. Для утворення опіку має значення не лише температура травмуючого фактору, але й тривалість його впливу.</a:t>
            </a:r>
          </a:p>
          <a:p>
            <a:pPr algn="just"/>
            <a:r>
              <a:rPr lang="uk-UA" noProof="0" dirty="0"/>
              <a:t>Термічні опіки найчастіше трапляються внаслідок дії полум’я, гарячої рідини, пари, а також при дотику до гарячих предметів; вони можуть носити масовий характер при пожежах, катастрофах, аваріях. У сучасній війні, особливо при застосуванні запальних сумішей, частота опіків може складати 60-80% від усіх уражень. </a:t>
            </a:r>
          </a:p>
          <a:p>
            <a:pPr algn="just"/>
            <a:r>
              <a:rPr lang="uk-UA" noProof="0" dirty="0"/>
              <a:t>Найбільш небезпечними є опіки відкритим полум’ям, коли пошкоджуються верхні дихальні шляхи і значна площа поверхні тіла.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54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noProof="0" dirty="0"/>
              <a:t>В залежності від тяжкості ураження тканин опіки поділяються на чотири ступені.</a:t>
            </a:r>
          </a:p>
          <a:p>
            <a:pPr algn="just"/>
            <a:r>
              <a:rPr lang="uk-UA" b="1" noProof="0" dirty="0"/>
              <a:t>Опіки І ступеня </a:t>
            </a:r>
            <a:r>
              <a:rPr lang="uk-UA" noProof="0" dirty="0"/>
              <a:t>виникають внаслідок короткочасної дії на шкіру гарячої  (температура не нижче 50-55</a:t>
            </a:r>
            <a:r>
              <a:rPr lang="uk-UA" baseline="30000" noProof="0" dirty="0"/>
              <a:t>о</a:t>
            </a:r>
            <a:r>
              <a:rPr lang="uk-UA" noProof="0" dirty="0"/>
              <a:t>С) рідни або пари; характеризуються пошкодженням клітин поверхневих шарів шкіри, проявляються почервонінням (еритемою), набряком та сильним пекучим болем у ділянці ураження, який стихає через 1-2 дні, а через 3-4 дні зникають набряк і почервоніння. При цьому загибелі клітин не спостерігається і рубця не залишається.</a:t>
            </a:r>
          </a:p>
          <a:p>
            <a:pPr algn="just"/>
            <a:r>
              <a:rPr lang="uk-UA" b="1" noProof="0" dirty="0"/>
              <a:t>Опіки ІІ ступеня </a:t>
            </a:r>
            <a:r>
              <a:rPr lang="uk-UA" noProof="0" dirty="0"/>
              <a:t>супроводжуються сильними больовими відчуттями та появою пухирів різного розміру, що заповнені прозорою рідиною — плазмою крові, яка просочилась із судин базального шару, що швидко мутніє. Навколо пухирів - ділянки почервоніння шкіри. Пухирі виникають одразу після опіків, через декілька годин або наступної доби. При приєднанні вторинної інфекції вміст пухирів набуває гнійного характеру, зростає набряк і почервоніння опікової рани.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5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noProof="0" dirty="0"/>
              <a:t>Причиною </a:t>
            </a:r>
            <a:r>
              <a:rPr lang="uk-UA" noProof="0" dirty="0"/>
              <a:t>виникнення </a:t>
            </a:r>
            <a:r>
              <a:rPr lang="uk-UA" b="1" noProof="0" dirty="0"/>
              <a:t>опіків ІІІ ступеня </a:t>
            </a:r>
            <a:r>
              <a:rPr lang="uk-UA" noProof="0" dirty="0"/>
              <a:t>є більш тривала й інтенсивна дія високих температур. Виникає некроз усіх шарів шкіри з утворенням щільного струпу, на тлі чого значно знижується або повністю зникає больова чутливість шкіри. Сама шкіра на уражених ділянках набуває бурого відтінку.</a:t>
            </a:r>
          </a:p>
          <a:p>
            <a:pPr algn="just"/>
            <a:r>
              <a:rPr lang="uk-UA" b="1" noProof="0" dirty="0"/>
              <a:t>Опіки </a:t>
            </a:r>
            <a:r>
              <a:rPr lang="en-US" b="1" noProof="0" dirty="0"/>
              <a:t>IV </a:t>
            </a:r>
            <a:r>
              <a:rPr lang="uk-UA" b="1" noProof="0" dirty="0"/>
              <a:t>ступеня </a:t>
            </a:r>
            <a:r>
              <a:rPr lang="uk-UA" noProof="0" dirty="0"/>
              <a:t>спричинює тривала дія полум’я, розпечених металів, напалму та інших джерел теплової енергії. При цьому обвуглюються шкіра, підшкірний прошарок, м’язи, сухожилки, а інколи й кістки. Для таких опіків характерний опіковий струп дуже щільної консистенції, коричневого або чорного кольорів.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noProof="0" dirty="0"/>
              <a:t>Умовно всі термічні опіки поділяють за ступенем тяжкості на легкі та тяжкі. Тяжкого ступеня вважають опіки, які займають більше 10% поверхні тіла. Особливо небезпечні опіки у дітей та людей похилого віку. Чим поширеніший опік і глибше ушкодження, тим небезпечніший він для життя потерпілого.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/>
              <a:t>Як визначити площу опіків?</a:t>
            </a:r>
          </a:p>
          <a:p>
            <a:pPr algn="just"/>
            <a:r>
              <a:rPr lang="uk-UA" noProof="0" dirty="0"/>
              <a:t>Найпростіший спосіб - визначення за «правилом дев'ятки».</a:t>
            </a:r>
          </a:p>
          <a:p>
            <a:pPr algn="just"/>
            <a:r>
              <a:rPr lang="uk-UA" noProof="0" dirty="0"/>
              <a:t>Другий спосіб визначення опікової поверхні – «правило долоні» (спосіб </a:t>
            </a:r>
            <a:r>
              <a:rPr lang="uk-UA" noProof="0" dirty="0" err="1"/>
              <a:t>Глумова</a:t>
            </a:r>
            <a:r>
              <a:rPr lang="uk-UA" noProof="0" dirty="0"/>
              <a:t>). Площа долоні дорослої людини складає 1-1,2 % від загальної площі поверхні тіла, тому невеликі за площею опіки вимірюються за допомогою долоні.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73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Визначити наявність свідомості можливо, якщо обережно потрясти постраждалого за плече та голосно звернутися до нього (наприклад «З Вами все гаразд? Як Ви себе почуваєте?»).</a:t>
            </a:r>
          </a:p>
          <a:p>
            <a:pPr algn="just"/>
            <a:r>
              <a:rPr lang="uk-U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Наявність дихання визначається за допомогою прийому «чути, бачити, відчувати».</a:t>
            </a:r>
          </a:p>
          <a:p>
            <a:pPr algn="just"/>
            <a:r>
              <a:rPr lang="uk-U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Суть прийому «чути, бачити, відчувати»: «чути» - нахилитися до постраждалого, щоб почути дихання; «бачити» – звертаємо увагу рухи грудної клітини, можна піднести до рота і носа дзеркало або скло (окуляри); «відчувати» – покласти руку на грудну клітку постраждалого, щоб відчути (і побачити) дихальні рухи.</a:t>
            </a:r>
          </a:p>
          <a:p>
            <a:pPr algn="just"/>
            <a:r>
              <a:rPr lang="uk-UA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Наявність дихання визначати протягом 10 секунд. Якщо виникли сумніви, що є дихання, - вважати, що дихання відсутнє і починати проведення серцево-легеневої реанімації.</a:t>
            </a:r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0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u="sng" noProof="0" dirty="0"/>
              <a:t>Ознаки шоку</a:t>
            </a:r>
            <a:r>
              <a:rPr lang="uk-UA" noProof="0" dirty="0"/>
              <a:t>: блідість шкірних покривів, зниження температури тіла, шкіра вкрита липким холодним потом, часте поверхневе дихання; пульс частий, малого наповнення, «ниткоподібний» або не прощупується; різко знижений артеріальний тиск.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03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0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uk-UA" u="sng" noProof="0" dirty="0"/>
              <a:t>Пам'ятати</a:t>
            </a:r>
            <a:r>
              <a:rPr lang="uk-UA" noProof="0" dirty="0"/>
              <a:t> (!) Пацієнти з великою поверхнею опіку мають підвищений ризик розвитку гіпотермії (переохолодження), тому необхідно накрити пацієнта чистим сухим простирадлом, покривалом.</a:t>
            </a:r>
          </a:p>
          <a:p>
            <a:pPr algn="just"/>
            <a:r>
              <a:rPr lang="uk-UA" noProof="0" dirty="0"/>
              <a:t>При відсутності зв'язку із ШМД, під час бойових дій – транспортувати постраждалого до найближчого сектору укриття або сектору евакуації.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9591C-436E-4276-BA85-F9621ECD592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80910-A33F-4C50-8AFE-AB7A674E2C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C87C2-29E9-45A4-89E4-36BDDA329E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C52A9-0956-400F-82BC-E9937C64DF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6AC2-0F14-4BAF-B5CC-6AF8B3B13A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B90B2-1A4E-42F2-8044-06499B61D4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CE45F-C2F6-4608-B819-1F7442B5AA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EE11-547F-4800-9832-3CAC69717D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93EA1-D876-4EF4-A480-C062363A97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EAF6-439C-421B-BB0F-8FFC010A12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D33A2-4299-4B90-99AD-D029876BB2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B8597-8239-47A0-A2AD-6E8318DBD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F9C35-B068-4E6D-9000-9AE50D99A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31030-FF91-4681-B18D-5524BA01F3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BBCD8-E141-49B4-ADDC-4244B288BB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DA05B-E33D-4998-B791-061D23653A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596AC-63F5-4055-8F05-227DD08C5F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544A-5859-4C04-BE6C-3A3D55138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22C3-2229-434F-B533-145CF83953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2CAA-2F62-4DCF-86B6-D0020E675B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81708-B34F-4DA3-AA86-B5C896651C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F3E6-14D4-4DE0-ADB9-A1FC6F39A2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4EE3-9865-483F-9096-60CAE6B5A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4AD1F-ECCB-4B7E-B69D-CF6AFE2C0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7BB3-430D-4833-BA11-8F666A0B2B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lumMod val="55000"/>
                <a:lumOff val="45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6E4E9D86-38F3-4108-A8DE-620155B9A8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lumMod val="55000"/>
                <a:lumOff val="45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A12EF725-9690-4BA0-9FF0-C8BF5BE9D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1"/>
            <a:ext cx="11483975" cy="111587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  <a:buSzPct val="85000"/>
              <a:defRPr/>
            </a:pPr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Дніпровський національний університет  ім. О. </a:t>
            </a: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Гончара</a:t>
            </a:r>
            <a:b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Кафедра </a:t>
            </a:r>
            <a:r>
              <a:rPr lang="uk-UA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загальної медицини з курсом фізичної терапії</a:t>
            </a:r>
            <a:endParaRPr lang="ru-RU" sz="2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87350" y="1115879"/>
            <a:ext cx="11417300" cy="5548392"/>
          </a:xfrm>
        </p:spPr>
        <p:txBody>
          <a:bodyPr/>
          <a:lstStyle/>
          <a:p>
            <a:pPr marL="0" indent="0" eaLnBrk="1" hangingPunct="1">
              <a:spcBef>
                <a:spcPct val="65000"/>
              </a:spcBef>
              <a:buSzPct val="85000"/>
              <a:buFontTx/>
              <a:buNone/>
            </a:pPr>
            <a:endParaRPr lang="ru-RU" sz="800" dirty="0">
              <a:latin typeface="Tahoma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7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Первинна допомога при опіках і відмороженні</a:t>
            </a:r>
          </a:p>
          <a:p>
            <a:pPr marL="0" indent="0" algn="ctr" eaLnBrk="1" hangingPunct="1">
              <a:spcBef>
                <a:spcPts val="4200"/>
              </a:spcBef>
              <a:spcAft>
                <a:spcPts val="600"/>
              </a:spcAft>
              <a:buSzPct val="85000"/>
              <a:buFontTx/>
              <a:buNone/>
            </a:pPr>
            <a:r>
              <a:rPr lang="ru-RU" sz="2800" dirty="0">
                <a:latin typeface="Tahoma" pitchFamily="34" charset="0"/>
              </a:rPr>
              <a:t>кандидат </a:t>
            </a:r>
            <a:r>
              <a:rPr lang="uk-UA" sz="2800" dirty="0">
                <a:latin typeface="Tahoma" pitchFamily="34" charset="0"/>
              </a:rPr>
              <a:t>медичних</a:t>
            </a:r>
            <a:r>
              <a:rPr lang="ru-RU" sz="2800" dirty="0">
                <a:latin typeface="Tahoma" pitchFamily="34" charset="0"/>
              </a:rPr>
              <a:t> наук</a:t>
            </a:r>
            <a:endParaRPr lang="en-US" sz="2800" dirty="0">
              <a:latin typeface="Tahoma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SzPct val="85000"/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</a:rPr>
              <a:t>Останіна </a:t>
            </a:r>
            <a:r>
              <a:rPr lang="uk-UA" sz="2800" b="1" dirty="0">
                <a:solidFill>
                  <a:srgbClr val="002060"/>
                </a:solidFill>
                <a:latin typeface="Tahoma" pitchFamily="34" charset="0"/>
              </a:rPr>
              <a:t>Тетяна</a:t>
            </a:r>
            <a:r>
              <a:rPr lang="ru-RU" sz="28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uk-UA" sz="2800" b="1" dirty="0">
                <a:solidFill>
                  <a:srgbClr val="002060"/>
                </a:solidFill>
                <a:latin typeface="Tahoma" pitchFamily="34" charset="0"/>
              </a:rPr>
              <a:t>Георгіївна</a:t>
            </a:r>
          </a:p>
          <a:p>
            <a:pPr marL="0" indent="0" algn="ctr" eaLnBrk="1" hangingPunct="1">
              <a:spcBef>
                <a:spcPts val="800"/>
              </a:spcBef>
              <a:buSzPct val="85000"/>
              <a:buFontTx/>
              <a:buNone/>
            </a:pPr>
            <a:r>
              <a:rPr lang="uk-UA" altLang="ru-RU" sz="2800" b="1" dirty="0">
                <a:solidFill>
                  <a:srgbClr val="000000"/>
                </a:solidFill>
              </a:rPr>
              <a:t>Дніпро, 2022</a:t>
            </a:r>
            <a:endParaRPr lang="ru-RU" sz="28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469" y="278969"/>
            <a:ext cx="11608230" cy="6338808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Відмороження </a:t>
            </a:r>
            <a:r>
              <a:rPr lang="uk-UA" dirty="0"/>
              <a:t>– це ушкодження тканин організму з розвитком місцевих та системних змін під дією холоду.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Переохолодження</a:t>
            </a:r>
            <a:r>
              <a:rPr lang="uk-UA" dirty="0"/>
              <a:t> – загальний стан людини, коли на всю поверхню тіла впливає холод, а температура тіла при цьому падає нижче 35°</a:t>
            </a:r>
            <a:r>
              <a:rPr lang="ru-RU" dirty="0"/>
              <a:t>C.</a:t>
            </a:r>
            <a:endParaRPr lang="uk-UA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dirty="0"/>
              <a:t>До переохолодження/відмороження призводять: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uk-UA" dirty="0"/>
              <a:t>тривалий вплив холоду, вітру, підвищеної вологості на особу в тісному або мокрому взутті, нерухомому положенні;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uk-UA" dirty="0"/>
              <a:t>незадовільний загальний стан постраждалого (хвороба, виснаження, алкогольне сп’яніння, крововтрата</a:t>
            </a:r>
            <a:r>
              <a:rPr lang="ru-RU" dirty="0"/>
              <a:t>)</a:t>
            </a:r>
            <a:r>
              <a:rPr lang="uk-UA" dirty="0"/>
              <a:t>.</a:t>
            </a:r>
            <a:endParaRPr lang="uk-UA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b="1" i="1" baseline="70000" dirty="0"/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3927486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05912"/>
          </a:xfrm>
        </p:spPr>
        <p:txBody>
          <a:bodyPr/>
          <a:lstStyle/>
          <a:p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 відмороження</a:t>
            </a:r>
            <a:r>
              <a:rPr lang="uk-UA" sz="3000" b="1" baseline="60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5464" y="805913"/>
            <a:ext cx="4587499" cy="5777449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ступінь</a:t>
            </a:r>
          </a:p>
          <a:p>
            <a:pPr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шкіра у ділянці відмороження блідого кольору, незначно набрякла, чутливість знижена або відсутня.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E1668-F45F-4286-BEF2-21A0DC8E6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7099" y="805913"/>
            <a:ext cx="6669435" cy="5777449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ступінь</a:t>
            </a:r>
          </a:p>
          <a:p>
            <a:pPr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у ділянці відмороження – пухирі з прозорою або білою рідиною;</a:t>
            </a:r>
          </a:p>
          <a:p>
            <a:pPr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підвищення температури тіла, охолодження.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12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UA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EA21BE-5418-40EB-ABBB-72A4EE47F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29507"/>
            <a:ext cx="4056624" cy="24240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0A9F9A-EE87-4159-8DBF-E838C32FC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193" y="3694637"/>
            <a:ext cx="7083245" cy="24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15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05912"/>
          </a:xfrm>
        </p:spPr>
        <p:txBody>
          <a:bodyPr/>
          <a:lstStyle/>
          <a:p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 відмороження</a:t>
            </a:r>
            <a:r>
              <a:rPr lang="uk-UA" sz="3000" b="1" baseline="60000" dirty="0">
                <a:solidFill>
                  <a:srgbClr val="002060"/>
                </a:solidFill>
              </a:rPr>
              <a:t>1 </a:t>
            </a:r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uk-UA" sz="3000" b="1" baseline="60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5464" y="805913"/>
            <a:ext cx="7082726" cy="5777449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ступінь</a:t>
            </a: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омертвіння шкіри (пухирі з рідиною темно-червоного або темно-бурого кольору);</a:t>
            </a: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навколо омертвілої ділянки з'являється запальний вал;</a:t>
            </a:r>
          </a:p>
          <a:p>
            <a:pPr algn="just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2800" dirty="0"/>
              <a:t>загальна інтоксикація: охолодження, апатія, потовиділення, значне погіршення самопочуття.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E1668-F45F-4286-BEF2-21A0DC8E6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11146" y="805913"/>
            <a:ext cx="4055388" cy="5777449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ступінь</a:t>
            </a:r>
          </a:p>
          <a:p>
            <a:pPr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2900" dirty="0"/>
              <a:t>поява пухирів, наповнених чорною рідиною;</a:t>
            </a:r>
          </a:p>
          <a:p>
            <a:pPr algn="just"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2900" dirty="0"/>
              <a:t>присутні ознаки шоку.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b="1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12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ru-UA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E390A-F644-4A2F-AE28-5C47E81D2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37" y="4655743"/>
            <a:ext cx="3378631" cy="21635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C0BC98-52DE-4909-825D-BF4C83764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63" y="3694637"/>
            <a:ext cx="3921071" cy="226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82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0222"/>
            <a:ext cx="12192000" cy="550191"/>
          </a:xfrm>
        </p:spPr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 домедичної допомоги при відмороженні</a:t>
            </a:r>
            <a:r>
              <a:rPr lang="uk-UA" sz="3000" b="1" baseline="60000" dirty="0">
                <a:solidFill>
                  <a:srgbClr val="002060"/>
                </a:solidFill>
              </a:rPr>
              <a:t>1</a:t>
            </a:r>
            <a:endParaRPr lang="uk-UA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976" y="819807"/>
            <a:ext cx="11732217" cy="5797970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sz="3000" b="1" dirty="0"/>
              <a:t>Послідовність дій </a:t>
            </a:r>
            <a:r>
              <a:rPr lang="uk-UA" sz="3000" dirty="0"/>
              <a:t>при наданні допомоги постраждалим: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sz="3000" dirty="0"/>
              <a:t>1) переконатися у відсутності небезпеки;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sz="3000" dirty="0"/>
              <a:t>2) провести огляд постраждалого, визначити наявність свідомості, дихання;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sz="3000" dirty="0"/>
              <a:t>3) викликати бригаду екстреної (швидкої) медичної допомоги;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sz="3000" dirty="0"/>
              <a:t>4) якщо у постраждалого відсутнє дихання, розпочати проведення серцево-легеневої реанімації;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3000" dirty="0"/>
              <a:t>5) при можливості усунути дію холоду: перемістити постраждалого в тепле приміщення, зняти мокрий одяг;</a:t>
            </a: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1200" b="1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097582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76" y="216976"/>
            <a:ext cx="11732217" cy="573438"/>
          </a:xfrm>
        </p:spPr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 домедичної допомоги при відмороженні</a:t>
            </a:r>
            <a:r>
              <a:rPr lang="uk-UA" sz="3000" b="1" baseline="60000" dirty="0">
                <a:solidFill>
                  <a:srgbClr val="002060"/>
                </a:solidFill>
              </a:rPr>
              <a:t>1</a:t>
            </a:r>
            <a:endParaRPr lang="uk-UA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976" y="819807"/>
            <a:ext cx="11732217" cy="5797970"/>
          </a:xfrm>
        </p:spPr>
        <p:txBody>
          <a:bodyPr/>
          <a:lstStyle/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6) якщо постраждалий у свідомості, зігріти його: проводити загальне зігрівання постраждалого (давати постраждалому безалкогольні гарячі напої). </a:t>
            </a:r>
          </a:p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Не рекомендується інтенсивне розтирання і масаж відмороженої частини тіла;</a:t>
            </a:r>
          </a:p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7) накласти на ушкоджену ділянку чисту пов’язку;</a:t>
            </a:r>
          </a:p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8) забезпечити нерухомість переохолоджених пальців, кистей і стоп (при необхідності виконати іммобілізацію за допомогою імпровізованих шин);</a:t>
            </a:r>
          </a:p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9) якщо постраждалий без свідомості, але у нього збережене нормальне дихання, перевести у стабільне положення;</a:t>
            </a: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1200" b="1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383948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76" y="216976"/>
            <a:ext cx="11732217" cy="573438"/>
          </a:xfrm>
        </p:spPr>
        <p:txBody>
          <a:bodyPr/>
          <a:lstStyle/>
          <a:p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 домедичної допомоги при відмороженні</a:t>
            </a:r>
            <a:r>
              <a:rPr lang="uk-UA" sz="3000" b="1" baseline="60000" dirty="0">
                <a:solidFill>
                  <a:srgbClr val="002060"/>
                </a:solidFill>
              </a:rPr>
              <a:t>1</a:t>
            </a:r>
            <a:endParaRPr lang="uk-UA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976" y="819807"/>
            <a:ext cx="11732217" cy="579797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3000" dirty="0"/>
              <a:t>10) накрити постраждалого термопокривалом/ковдрою або будь-яким підручним одягом;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3000" dirty="0"/>
              <a:t>11) забезпечити постійний нагляд за постраждалим до приїзду бригади екстреної (швидкої) медичної допомоги;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3000" dirty="0"/>
              <a:t>12) при погіршенні стану постраждалого до приїзду бригади екстреної (швидкої) медичної допомоги повторно зателефонувати диспетчеру екстреної медичної допомоги.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3000" dirty="0"/>
              <a:t>Больові відчуття, пов'язані з фазою відтавання, можна зменшити за допомогою ацетилсаліцилової кислоти або ібупрофену.</a:t>
            </a: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1200" b="1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080619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76" y="216976"/>
            <a:ext cx="11732217" cy="573438"/>
          </a:xfrm>
        </p:spPr>
        <p:txBody>
          <a:bodyPr/>
          <a:lstStyle/>
          <a:p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ЗАПАМ’ЯТАЙТЕ!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976" y="819807"/>
            <a:ext cx="11732217" cy="579797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b="1" i="1" dirty="0">
                <a:solidFill>
                  <a:srgbClr val="FF0000"/>
                </a:solidFill>
              </a:rPr>
              <a:t>Не дозволяйте </a:t>
            </a:r>
            <a:r>
              <a:rPr lang="uk-UA" dirty="0"/>
              <a:t>постраждалому з обмороженими ногами або пальцями йти, евакуюйте його на ношах або будь-яким іншим зручним засобом</a:t>
            </a:r>
            <a:r>
              <a:rPr lang="ru-RU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b="1" i="1" dirty="0">
                <a:solidFill>
                  <a:srgbClr val="FF0000"/>
                </a:solidFill>
              </a:rPr>
              <a:t>Не відігрівайте </a:t>
            </a:r>
            <a:r>
              <a:rPr lang="uk-UA" dirty="0"/>
              <a:t>тканини, якщо є можливість їх повторного обмороження під час евакуації</a:t>
            </a:r>
            <a:r>
              <a:rPr lang="ru-RU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b="1" i="1" dirty="0">
                <a:solidFill>
                  <a:srgbClr val="FF0000"/>
                </a:solidFill>
              </a:rPr>
              <a:t>Не відігрівайте </a:t>
            </a:r>
            <a:r>
              <a:rPr lang="uk-UA" dirty="0"/>
              <a:t>ноги, якщо постраждалий повинен йти для надання допомоги</a:t>
            </a:r>
            <a:r>
              <a:rPr lang="ru-RU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b="1" i="1" dirty="0">
                <a:solidFill>
                  <a:srgbClr val="FF0000"/>
                </a:solidFill>
              </a:rPr>
              <a:t>Не відігрівайте </a:t>
            </a:r>
            <a:r>
              <a:rPr lang="uk-UA" dirty="0"/>
              <a:t>постраждалого біля вогню</a:t>
            </a:r>
            <a:r>
              <a:rPr lang="ru-RU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b="1" i="1" dirty="0">
                <a:solidFill>
                  <a:srgbClr val="FF0000"/>
                </a:solidFill>
              </a:rPr>
              <a:t>Не втирайте </a:t>
            </a:r>
            <a:r>
              <a:rPr lang="uk-UA" dirty="0"/>
              <a:t>сніг у шкіру пораненого.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F43244-B053-4AFC-ABF7-411BC03F7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505" y="4295978"/>
            <a:ext cx="2194206" cy="25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5912"/>
          </a:xfrm>
        </p:spPr>
        <p:txBody>
          <a:bodyPr/>
          <a:lstStyle/>
          <a:p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серцево-легеневої реанімації</a:t>
            </a:r>
            <a:r>
              <a:rPr lang="uk-UA" sz="3000" b="1" baseline="60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1478" y="805913"/>
            <a:ext cx="4541003" cy="5777449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12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E1668-F45F-4286-BEF2-21A0DC8E6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3959" y="805913"/>
            <a:ext cx="7046563" cy="5777449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2400" dirty="0"/>
              <a:t>виконати 30 натискань на грудну клітку глибиною не менше 5 см (не більше 6 см), з частотою 100 натискань (не більше 120) за хвилину;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2400" dirty="0"/>
              <a:t>виконати 2 вдихи з використанням маски-клапану, дихальної маски тощо (при відсутності захисних засобів штучне дихання можна не виконувати, проводити тільки натискання на грудну клітку);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2400" dirty="0"/>
              <a:t>після двох вдихів продовжити натискання на грудну клітку (цикл за циклом, 30:2);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2400" dirty="0"/>
              <a:t>припинити проведення серцево-легеневої реанімації при відновленні у постраждалого дихання і рухової активності</a:t>
            </a:r>
            <a:r>
              <a:rPr lang="ru-RU" sz="2400" dirty="0"/>
              <a:t>.</a:t>
            </a:r>
            <a:endParaRPr lang="uk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3B8195-FEA5-4678-A3B3-3B4ECB24F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4" y="929495"/>
            <a:ext cx="4143350" cy="32461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0DD5B0-1518-47FC-8A21-DE2020382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4" y="4299245"/>
            <a:ext cx="2833130" cy="17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30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BF530E-7E3A-4DAC-AC63-6C9C201B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66428"/>
            <a:ext cx="10972800" cy="5459736"/>
          </a:xfrm>
        </p:spPr>
        <p:txBody>
          <a:bodyPr/>
          <a:lstStyle/>
          <a:p>
            <a:pPr marL="0" indent="0">
              <a:buNone/>
            </a:pPr>
            <a:endParaRPr lang="uk-UA" sz="7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5400"/>
              </a:spcBef>
              <a:buNone/>
            </a:pPr>
            <a:r>
              <a:rPr lang="uk-UA" sz="7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 МИ СИЛЬНІ</a:t>
            </a:r>
            <a:endParaRPr lang="ru-UA" sz="7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55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469" y="278969"/>
            <a:ext cx="11608230" cy="6338808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 </a:t>
            </a:r>
            <a:r>
              <a:rPr lang="uk-UA" dirty="0"/>
              <a:t>– це травма м’язової тканини або шкіри, викликана дією тепла, електроенергії, хімічних речовин, тертя або випромінювання</a:t>
            </a:r>
            <a:r>
              <a:rPr lang="en-US" sz="2000" baseline="60000" dirty="0"/>
              <a:t>1</a:t>
            </a:r>
            <a:r>
              <a:rPr lang="uk-UA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dirty="0"/>
              <a:t>За зумовлюючим чинником опіки поділяються на: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uk-UA" dirty="0"/>
              <a:t>термічні,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uk-UA" dirty="0"/>
              <a:t>електротермічні,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uk-UA" dirty="0"/>
              <a:t>хімічні,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uk-UA" dirty="0"/>
              <a:t>радіаційні,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uk-UA" dirty="0"/>
              <a:t>комбіновані ураження,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uk-UA" dirty="0"/>
              <a:t>опіки, спричинені бойовими вогнесумішами.</a:t>
            </a: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b="1" i="1" baseline="70000" dirty="0"/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r>
              <a:rPr lang="en-US" sz="1200" b="1" i="1" baseline="70000" dirty="0"/>
              <a:t>1 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69938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05912"/>
          </a:xfrm>
        </p:spPr>
        <p:txBody>
          <a:bodyPr/>
          <a:lstStyle/>
          <a:p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 термічних опіків</a:t>
            </a:r>
            <a:r>
              <a:rPr lang="uk-UA" sz="3000" b="1" baseline="60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5464" y="805913"/>
            <a:ext cx="4417017" cy="5777449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ступінь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dirty="0"/>
              <a:t>(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еритема</a:t>
            </a:r>
            <a:r>
              <a:rPr lang="uk-UA" sz="3000" dirty="0"/>
              <a:t>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почервоніння шкіри, набряклість і біль.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12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E1668-F45F-4286-BEF2-21A0DC8E6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6617" y="805913"/>
            <a:ext cx="6839917" cy="5777449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ступінь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dirty="0"/>
              <a:t>(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 пухирів</a:t>
            </a:r>
            <a:r>
              <a:rPr lang="uk-UA" sz="3000" dirty="0"/>
              <a:t>)</a:t>
            </a:r>
          </a:p>
          <a:p>
            <a:pPr algn="just">
              <a:lnSpc>
                <a:spcPct val="98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сильний біль із інтенсивним почервонінням, відшаруванням епідермісу з утворенням міхурів, наповнених прозорою або каламутною рідиною.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ru-UA" sz="1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428010-BE7A-4AE0-87C0-75D4E6CFB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82" y="3180557"/>
            <a:ext cx="2779362" cy="25996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3A9D0B-2155-479B-AE65-E7D6FA20D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420" y="4263413"/>
            <a:ext cx="3301138" cy="20061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9CBCF13-C92C-4B9D-88AE-E36EE065D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558" y="4694717"/>
            <a:ext cx="3341449" cy="18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1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05912"/>
          </a:xfrm>
        </p:spPr>
        <p:txBody>
          <a:bodyPr/>
          <a:lstStyle/>
          <a:p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 термічних опіків</a:t>
            </a:r>
            <a:r>
              <a:rPr lang="uk-UA" sz="3000" b="1" baseline="60000" dirty="0">
                <a:solidFill>
                  <a:srgbClr val="002060"/>
                </a:solidFill>
              </a:rPr>
              <a:t>1 </a:t>
            </a:r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5464" y="805913"/>
            <a:ext cx="4417017" cy="577744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ступінь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dirty="0"/>
              <a:t>(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некроз</a:t>
            </a:r>
            <a:r>
              <a:rPr lang="uk-UA" sz="3000" dirty="0"/>
              <a:t>)</a:t>
            </a:r>
          </a:p>
          <a:p>
            <a:pPr algn="just">
              <a:lnSpc>
                <a:spcPct val="96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некроз усієї товщі шкіри з утворенням щільного струпу, під яким перебувають ушкоджені тканини.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2600" dirty="0"/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200"/>
              </a:spcAft>
              <a:buNone/>
            </a:pPr>
            <a:r>
              <a:rPr lang="uk-UA" sz="12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12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E1668-F45F-4286-BEF2-21A0DC8E6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6617" y="805913"/>
            <a:ext cx="6839917" cy="577744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ступінь</a:t>
            </a:r>
          </a:p>
          <a:p>
            <a:pPr marL="0" indent="0" algn="ctr">
              <a:spcBef>
                <a:spcPts val="0"/>
              </a:spcBef>
              <a:spcAft>
                <a:spcPts val="200"/>
              </a:spcAft>
              <a:buNone/>
            </a:pPr>
            <a:r>
              <a:rPr lang="uk-UA" sz="3000" dirty="0"/>
              <a:t>(</a:t>
            </a:r>
            <a:r>
              <a:rPr lang="uk-UA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обвуглення</a:t>
            </a:r>
            <a:r>
              <a:rPr lang="uk-UA" sz="3000" dirty="0"/>
              <a:t>)</a:t>
            </a:r>
          </a:p>
          <a:p>
            <a:pPr algn="just">
              <a:lnSpc>
                <a:spcPct val="98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значний </a:t>
            </a:r>
            <a:r>
              <a:rPr lang="ru-RU" sz="3000" dirty="0"/>
              <a:t> </a:t>
            </a:r>
            <a:r>
              <a:rPr lang="uk-UA" sz="3000" dirty="0"/>
              <a:t>некроз шкіри і тканин, що містяться глибше (м'язи,  кістки, сухожилки); виникає при впливі на тканини дуже високих температур</a:t>
            </a:r>
            <a:r>
              <a:rPr lang="ru-RU" sz="3000" dirty="0"/>
              <a:t>.</a:t>
            </a: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ru-UA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4FA250-26A4-40D0-B1FC-AB184258B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5" y="4005981"/>
            <a:ext cx="2731657" cy="20461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629C8F-81C4-4DAA-8C74-A175455BF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05" y="4005981"/>
            <a:ext cx="3082172" cy="23086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CF1B4A-672E-498E-8E6E-7E581B563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482" y="3761404"/>
            <a:ext cx="2821958" cy="28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76" y="216976"/>
            <a:ext cx="11732217" cy="573438"/>
          </a:xfrm>
        </p:spPr>
        <p:txBody>
          <a:bodyPr/>
          <a:lstStyle/>
          <a:p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визначити площу опіків?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976" y="819807"/>
            <a:ext cx="11732217" cy="5797970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endParaRPr lang="uk-UA" sz="3000" dirty="0"/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buNone/>
            </a:pPr>
            <a:endParaRPr lang="uk-UA" sz="3000" dirty="0"/>
          </a:p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3000" dirty="0"/>
              <a:t>«Правило дев'ятки»				«Правило долоні»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6AAB51-47D7-4EA5-AD3F-8758AFC07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46" y="1075276"/>
            <a:ext cx="3354035" cy="43758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7E873C-AB93-485E-AD10-561AE6F1B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29" y="1548713"/>
            <a:ext cx="55644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76" y="216976"/>
            <a:ext cx="11732217" cy="573438"/>
          </a:xfrm>
        </p:spPr>
        <p:txBody>
          <a:bodyPr/>
          <a:lstStyle/>
          <a:p>
            <a:r>
              <a:rPr lang="uk-UA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 домедичної допомоги при опіках</a:t>
            </a:r>
            <a:r>
              <a:rPr lang="uk-UA" sz="3000" b="1" baseline="60000" dirty="0">
                <a:solidFill>
                  <a:srgbClr val="002060"/>
                </a:solidFill>
              </a:rPr>
              <a:t>1</a:t>
            </a:r>
            <a:endParaRPr lang="uk-UA" sz="4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53" y="819807"/>
            <a:ext cx="11313762" cy="5797970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b="1" dirty="0"/>
              <a:t>Послідовність дій </a:t>
            </a:r>
            <a:r>
              <a:rPr lang="uk-UA" dirty="0"/>
              <a:t>при наданні допомоги постраждалим: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dirty="0"/>
              <a:t>1) переконатися у відсутності небезпеки;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dirty="0"/>
              <a:t>2) провести огляд постраждалого, визначити наявність свідомості, дихання;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dirty="0"/>
              <a:t>3) викликати бригаду екстреної (швидкої) медичної допомоги (при наявності зв'язку);</a:t>
            </a:r>
          </a:p>
          <a:p>
            <a:pPr marL="0" indent="0" algn="just">
              <a:lnSpc>
                <a:spcPct val="125000"/>
              </a:lnSpc>
              <a:spcBef>
                <a:spcPts val="300"/>
              </a:spcBef>
              <a:buNone/>
            </a:pPr>
            <a:r>
              <a:rPr lang="uk-UA" dirty="0"/>
              <a:t>4) якщо у постраждалого відсутнє дихання – розпочати проведення серцево-легеневої реанімації;</a:t>
            </a:r>
            <a:endParaRPr lang="uk-UA" sz="3000" dirty="0"/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b="1" i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1200" b="1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40407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76" y="216976"/>
            <a:ext cx="11732217" cy="573438"/>
          </a:xfrm>
        </p:spPr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 домедичної допомоги при опіках</a:t>
            </a:r>
            <a:r>
              <a:rPr lang="uk-UA" sz="3000" b="1" baseline="60000" dirty="0">
                <a:solidFill>
                  <a:srgbClr val="002060"/>
                </a:solidFill>
              </a:rPr>
              <a:t>1 </a:t>
            </a:r>
            <a:r>
              <a:rPr lang="uk-UA" sz="4000" b="1" dirty="0">
                <a:solidFill>
                  <a:srgbClr val="002060"/>
                </a:solidFill>
              </a:rPr>
              <a:t>(2)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53" y="819807"/>
            <a:ext cx="11313762" cy="5797970"/>
          </a:xfrm>
        </p:spPr>
        <p:txBody>
          <a:bodyPr/>
          <a:lstStyle/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5) якщо у постраждалого опіки першого і/або другого ступеня:</a:t>
            </a:r>
          </a:p>
          <a:p>
            <a:pPr algn="just">
              <a:lnSpc>
                <a:spcPct val="105000"/>
              </a:lnSpc>
              <a:spcBef>
                <a:spcPts val="300"/>
              </a:spcBef>
            </a:pPr>
            <a:r>
              <a:rPr lang="uk-UA" sz="3000" dirty="0"/>
              <a:t>охолодити місце опіку прохолодною водою;</a:t>
            </a:r>
          </a:p>
          <a:p>
            <a:pPr algn="just">
              <a:lnSpc>
                <a:spcPct val="105000"/>
              </a:lnSpc>
              <a:spcBef>
                <a:spcPts val="300"/>
              </a:spcBef>
            </a:pPr>
            <a:r>
              <a:rPr lang="uk-UA" sz="3000" dirty="0"/>
              <a:t>після охолодження накрити пошкоджену ділянку чистою вологою серветкою;</a:t>
            </a:r>
          </a:p>
          <a:p>
            <a:pPr algn="just">
              <a:lnSpc>
                <a:spcPct val="105000"/>
              </a:lnSpc>
              <a:spcBef>
                <a:spcPts val="300"/>
              </a:spcBef>
            </a:pPr>
            <a:r>
              <a:rPr lang="uk-UA" sz="3000" dirty="0"/>
              <a:t>не слід спеціально проколювати пухирі (якщо пухирі розірвались – накласти чисту, стерильну пов’язку);</a:t>
            </a:r>
          </a:p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6) якщо у постраждалого опіки третього і/або четвертого ступеня:</a:t>
            </a:r>
          </a:p>
          <a:p>
            <a:pPr algn="just">
              <a:lnSpc>
                <a:spcPct val="105000"/>
              </a:lnSpc>
              <a:spcBef>
                <a:spcPts val="300"/>
              </a:spcBef>
            </a:pPr>
            <a:r>
              <a:rPr lang="uk-UA" sz="3000" dirty="0"/>
              <a:t>накрити місце опіку чистою, стерильною серветкою;</a:t>
            </a:r>
          </a:p>
          <a:p>
            <a:pPr algn="just">
              <a:lnSpc>
                <a:spcPct val="105000"/>
              </a:lnSpc>
              <a:spcBef>
                <a:spcPts val="300"/>
              </a:spcBef>
            </a:pPr>
            <a:r>
              <a:rPr lang="uk-UA" sz="3000" dirty="0"/>
              <a:t>за наявності ознак шоку надати постраждалому протишокове положення</a:t>
            </a:r>
            <a:r>
              <a:rPr lang="ru-RU" sz="3000" dirty="0"/>
              <a:t>;</a:t>
            </a:r>
            <a:endParaRPr lang="uk-UA" sz="3000" dirty="0"/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b="1" i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1200" b="1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07422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469" y="278969"/>
            <a:ext cx="11608230" cy="6338808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Протишокове положення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перевести постраждалого в горизонтальне положення;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покласти під ноги постраждалого ящик, валик з одягу тощо таким чином, щоб ступні ніг знаходились на рівні його підборіддя;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підкласти під голову постраждалого одяг/подушку;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uk-UA" sz="3000" dirty="0"/>
              <a:t>вкрити постраждалого термопокривалом/покривалом.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06F1D4-AFDD-4A9A-A0EE-A9AFD5D32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544" y="4324916"/>
            <a:ext cx="7282912" cy="20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4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976" y="216976"/>
            <a:ext cx="11732217" cy="573438"/>
          </a:xfrm>
        </p:spPr>
        <p:txBody>
          <a:bodyPr/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 домедичної допомоги при опіках</a:t>
            </a:r>
            <a:r>
              <a:rPr lang="uk-UA" sz="3000" b="1" baseline="60000" dirty="0">
                <a:solidFill>
                  <a:srgbClr val="002060"/>
                </a:solidFill>
              </a:rPr>
              <a:t>1 </a:t>
            </a:r>
            <a:r>
              <a:rPr lang="uk-UA" sz="4000" b="1" dirty="0">
                <a:solidFill>
                  <a:srgbClr val="002060"/>
                </a:solidFill>
              </a:rPr>
              <a:t>(3)</a:t>
            </a:r>
            <a:endParaRPr lang="uk-U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953" y="819807"/>
            <a:ext cx="11313762" cy="5797970"/>
          </a:xfrm>
        </p:spPr>
        <p:txBody>
          <a:bodyPr/>
          <a:lstStyle/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ru-RU" sz="3000" dirty="0"/>
              <a:t>7</a:t>
            </a:r>
            <a:r>
              <a:rPr lang="uk-UA" sz="3000" dirty="0"/>
              <a:t>) </a:t>
            </a:r>
            <a:r>
              <a:rPr lang="uk-UA" sz="3000" u="sng" dirty="0"/>
              <a:t>не використовувати</a:t>
            </a:r>
            <a:r>
              <a:rPr lang="uk-UA" sz="3000" dirty="0"/>
              <a:t> при опіках мазі, гелі та інші засоби до прибуття бригади екстреної (швидкої) медичної допомоги;</a:t>
            </a:r>
          </a:p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8) при опіках, викликаних хімічними речовинами, місце враження постійно промивати чистою водою кімнатної температури до прибуття бригади екстреної (швидкої) медичної допомоги;</a:t>
            </a:r>
          </a:p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9) забезпечити постійний нагляд за постраждалим до приїзду бригади екстреної (швидкої) медичної допомоги;</a:t>
            </a:r>
          </a:p>
          <a:p>
            <a:pPr marL="0" indent="0" algn="just">
              <a:lnSpc>
                <a:spcPct val="105000"/>
              </a:lnSpc>
              <a:spcBef>
                <a:spcPts val="300"/>
              </a:spcBef>
              <a:buNone/>
            </a:pPr>
            <a:r>
              <a:rPr lang="uk-UA" sz="3000" dirty="0"/>
              <a:t>10) при погіршенні стану постраждалого до приїзду бригади екстреної (швидкої) медичної допомоги повторно зателефонувати диспетчеру екстреної медичної допомоги.</a:t>
            </a: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endParaRPr lang="uk-UA" sz="1200" b="1" i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300"/>
              </a:spcBef>
              <a:buNone/>
            </a:pPr>
            <a:r>
              <a:rPr lang="uk-UA" sz="1200" b="1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Наказ МОЗ України № 398 від 16.06.2014 «Про затвердження порядків надання домедичної допомоги особам при невідкладних станах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1049252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7900</TotalTime>
  <Words>2515</Words>
  <Application>Microsoft Office PowerPoint</Application>
  <PresentationFormat>Широкоэкранный</PresentationFormat>
  <Paragraphs>256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Wingdings</vt:lpstr>
      <vt:lpstr>Оформление по умолчанию</vt:lpstr>
      <vt:lpstr>1_Оформление по умолчанию</vt:lpstr>
      <vt:lpstr>Дніпровський національний університет  ім. О. Гончара Кафедра загальної медицини з курсом фізичної терапії</vt:lpstr>
      <vt:lpstr>Презентация PowerPoint</vt:lpstr>
      <vt:lpstr>Ступені термічних опіків1</vt:lpstr>
      <vt:lpstr>Ступені термічних опіків1 (2)</vt:lpstr>
      <vt:lpstr>Як визначити площу опіків?</vt:lpstr>
      <vt:lpstr>Надання домедичної допомоги при опіках1</vt:lpstr>
      <vt:lpstr>Надання домедичної допомоги при опіках1 (2)</vt:lpstr>
      <vt:lpstr>Презентация PowerPoint</vt:lpstr>
      <vt:lpstr>Надання домедичної допомоги при опіках1 (3)</vt:lpstr>
      <vt:lpstr>Презентация PowerPoint</vt:lpstr>
      <vt:lpstr>Ступені відмороження1</vt:lpstr>
      <vt:lpstr>Ступені відмороження1 (2)</vt:lpstr>
      <vt:lpstr>Надання домедичної допомоги при відмороженні1</vt:lpstr>
      <vt:lpstr>Надання домедичної допомоги при відмороженні1</vt:lpstr>
      <vt:lpstr>Надання домедичної допомоги при відмороженні1</vt:lpstr>
      <vt:lpstr>ЗАПАМ’ЯТАЙТЕ!</vt:lpstr>
      <vt:lpstr>Проведення серцево-легеневої реанімації1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Останіна Тетяна</cp:lastModifiedBy>
  <cp:revision>1323</cp:revision>
  <cp:lastPrinted>2022-03-02T09:22:24Z</cp:lastPrinted>
  <dcterms:created xsi:type="dcterms:W3CDTF">2018-09-09T07:26:51Z</dcterms:created>
  <dcterms:modified xsi:type="dcterms:W3CDTF">2022-03-03T09:02:26Z</dcterms:modified>
</cp:coreProperties>
</file>