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1"/>
  </p:sldMasterIdLst>
  <p:notesMasterIdLst>
    <p:notesMasterId r:id="rId27"/>
  </p:notesMasterIdLst>
  <p:sldIdLst>
    <p:sldId id="275" r:id="rId2"/>
    <p:sldId id="281" r:id="rId3"/>
    <p:sldId id="294" r:id="rId4"/>
    <p:sldId id="276" r:id="rId5"/>
    <p:sldId id="280" r:id="rId6"/>
    <p:sldId id="362" r:id="rId7"/>
    <p:sldId id="295" r:id="rId8"/>
    <p:sldId id="354" r:id="rId9"/>
    <p:sldId id="277" r:id="rId10"/>
    <p:sldId id="303" r:id="rId11"/>
    <p:sldId id="284" r:id="rId12"/>
    <p:sldId id="278" r:id="rId13"/>
    <p:sldId id="283" r:id="rId14"/>
    <p:sldId id="286" r:id="rId15"/>
    <p:sldId id="287" r:id="rId16"/>
    <p:sldId id="271" r:id="rId17"/>
    <p:sldId id="296" r:id="rId18"/>
    <p:sldId id="285" r:id="rId19"/>
    <p:sldId id="273" r:id="rId20"/>
    <p:sldId id="291" r:id="rId21"/>
    <p:sldId id="292" r:id="rId22"/>
    <p:sldId id="293" r:id="rId23"/>
    <p:sldId id="289" r:id="rId24"/>
    <p:sldId id="270" r:id="rId25"/>
    <p:sldId id="261" r:id="rId2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2FA"/>
    <a:srgbClr val="049FD6"/>
    <a:srgbClr val="B83D68"/>
    <a:srgbClr val="158BC5"/>
    <a:srgbClr val="108CDC"/>
    <a:srgbClr val="90A5EE"/>
    <a:srgbClr val="A5B5F1"/>
    <a:srgbClr val="59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60" autoAdjust="0"/>
    <p:restoredTop sz="92965" autoAdjust="0"/>
  </p:normalViewPr>
  <p:slideViewPr>
    <p:cSldViewPr>
      <p:cViewPr varScale="1">
        <p:scale>
          <a:sx n="29" d="100"/>
          <a:sy n="29" d="100"/>
        </p:scale>
        <p:origin x="99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E15005E-E430-4015-A5BD-9B33B42D0CF3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DBE9F3-D607-4F45-ADAC-2DB35FB5ED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5629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472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660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047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6071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1585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022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BE9F3-D607-4F45-ADAC-2DB35FB5ED52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18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71E6A-DABA-4E68-9A2F-8430F2C76330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15CA7-167A-4940-992B-DBBA4A9F1F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91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0442-4DA7-4BFB-BEC2-B005E04809B6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4BE50-5D98-485D-A0E6-0539ECC50E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75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D80A1-9FDF-452E-8CA0-FD3EFD96ACF8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CC4FC-0433-4221-A3D5-EAE913AA2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12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6C6DC-82C4-4D39-9642-65CC63CB9A0D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F5176-6910-4121-81BE-78B906A8F8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768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98535-3071-4644-BAA5-9CFCD15F0101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BDB09-F1CC-47C6-B72B-2F957CB417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05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29537-5C01-48AF-AF64-742914763CD1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9AD69-8441-461E-9520-8718BE7BA8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14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B0A2E-5FB4-4391-8899-F96B1A6991FD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A6322-BE2E-4251-8D4B-0F7F3A61F3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5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5AC4-771C-40B5-BAA6-2E4E2411E4C8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F7D8-122C-408F-9816-D3F9F7BCB4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95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BB3E3-3C09-4860-9A3C-A7DF879D6DD6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C042E-454E-4B1B-8E21-DE1CA33122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99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B84FA-A3A0-490E-8536-C22B028998AA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74BC7-7DAC-4AE0-8ED2-39D56BFE1F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90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6465-BD48-4C9F-B3E1-F9B991C78682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F0327-E5BA-4874-9023-A26E45C63E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92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2060"/>
            </a:gs>
            <a:gs pos="81000">
              <a:srgbClr val="158BC5"/>
            </a:gs>
            <a:gs pos="100000">
              <a:srgbClr val="9DC3E6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E83C7D-6307-4D80-9D25-2BED80047744}" type="datetimeFigureOut">
              <a:rPr lang="ru-RU"/>
              <a:pPr>
                <a:defRPr/>
              </a:pPr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AE4BB1-3BC7-4E37-ACB1-FF2ADAD1E6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4685" y="277220"/>
            <a:ext cx="7675563" cy="1081087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800" b="1" dirty="0">
                <a:solidFill>
                  <a:schemeClr val="bg1"/>
                </a:solidFill>
              </a:rPr>
              <a:t>Дніпровський національний університет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800" b="1" dirty="0">
                <a:solidFill>
                  <a:schemeClr val="bg1"/>
                </a:solidFill>
              </a:rPr>
              <a:t>імені Олеся Гончара</a:t>
            </a:r>
            <a:endParaRPr lang="uk-UA" sz="20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2000" b="1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2000" b="1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2000" b="1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20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20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075" name="Picture 2" descr="http://blog.uni2biz.org/ru/images/dnu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2" y="277220"/>
            <a:ext cx="1516574" cy="147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645644"/>
            <a:ext cx="87661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676241" y="1358307"/>
            <a:ext cx="2203450" cy="57467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w</a:t>
            </a:r>
            <a:r>
              <a:rPr lang="pl-PL" sz="2000" dirty="0">
                <a:solidFill>
                  <a:schemeClr val="bg1"/>
                </a:solidFill>
              </a:rPr>
              <a:t>ww.dnu.dp.ua</a:t>
            </a:r>
            <a:endParaRPr lang="ru-RU" sz="20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16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1600" b="1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1600" b="1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1600" b="1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uk-UA" sz="16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1600" b="1" dirty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66" y="4111624"/>
            <a:ext cx="2504741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242509" y="5892224"/>
            <a:ext cx="2662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pl-PL" altLang="uk-UA" sz="3200" dirty="0">
                <a:solidFill>
                  <a:schemeClr val="bg1"/>
                </a:solidFill>
                <a:latin typeface="+mn-lt"/>
              </a:rPr>
              <a:t>fpm.dnu.dp.ua</a:t>
            </a:r>
            <a:endParaRPr lang="ru-RU" altLang="uk-UA" sz="3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273184" y="163564"/>
            <a:ext cx="8855317" cy="7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113 – Прикладна математика, </a:t>
            </a:r>
            <a:endParaRPr lang="en-US" altLang="uk-UA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освітня програма : Комп</a:t>
            </a:r>
            <a:r>
              <a:rPr lang="en-US" alt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ютерне моделювання та технології програмування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uk-UA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2483767" y="836712"/>
            <a:ext cx="6480719" cy="52592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11" name="Прямоугольник 10"/>
          <p:cNvSpPr/>
          <p:nvPr/>
        </p:nvSpPr>
        <p:spPr>
          <a:xfrm>
            <a:off x="1346662" y="1029867"/>
            <a:ext cx="747381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rgbClr val="EBF2FA"/>
                </a:solidFill>
                <a:latin typeface="+mn-lt"/>
              </a:rPr>
              <a:t>Освітня програма </a:t>
            </a:r>
            <a:r>
              <a:rPr lang="uk-UA" sz="1500" dirty="0">
                <a:solidFill>
                  <a:srgbClr val="EBF2FA"/>
                </a:solidFill>
                <a:latin typeface="+mn-lt"/>
              </a:rPr>
              <a:t>розроблена</a:t>
            </a:r>
            <a:r>
              <a:rPr lang="uk-UA" sz="1600" dirty="0">
                <a:solidFill>
                  <a:srgbClr val="EBF2FA"/>
                </a:solidFill>
                <a:latin typeface="+mn-lt"/>
              </a:rPr>
              <a:t> досвідченими професорами та доцентами факультету прикладної математики згідно до вимог провідних фахівців </a:t>
            </a:r>
            <a:r>
              <a:rPr lang="en-US" sz="1600" b="1" dirty="0">
                <a:solidFill>
                  <a:srgbClr val="EBF2FA"/>
                </a:solidFill>
                <a:latin typeface="+mn-lt"/>
              </a:rPr>
              <a:t>Dnipro IT-Community</a:t>
            </a:r>
            <a:r>
              <a:rPr lang="uk-UA" sz="1600" b="1" dirty="0">
                <a:solidFill>
                  <a:srgbClr val="EBF2FA"/>
                </a:solidFill>
                <a:latin typeface="+mn-lt"/>
              </a:rPr>
              <a:t>.</a:t>
            </a:r>
            <a:endParaRPr lang="uk-UA" sz="1400" b="1" dirty="0">
              <a:solidFill>
                <a:srgbClr val="EBF2FA"/>
              </a:solidFill>
              <a:latin typeface="+mn-lt"/>
            </a:endParaRPr>
          </a:p>
          <a:p>
            <a:pPr algn="ctr"/>
            <a:r>
              <a:rPr lang="uk-UA" sz="145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Підготовка за освітньою програмою    </a:t>
            </a:r>
          </a:p>
          <a:p>
            <a:pPr algn="ctr"/>
            <a:r>
              <a:rPr lang="uk-UA" sz="145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«</a:t>
            </a:r>
            <a:r>
              <a:rPr lang="uk-UA" sz="145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Комп</a:t>
            </a:r>
            <a:r>
              <a:rPr lang="en-US" sz="145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’</a:t>
            </a:r>
            <a:r>
              <a:rPr lang="ru-RU" sz="145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ютерне моделювання</a:t>
            </a:r>
            <a:r>
              <a:rPr lang="uk-UA" sz="145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та технології програмування</a:t>
            </a:r>
            <a:r>
              <a:rPr lang="uk-UA" sz="145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» </a:t>
            </a:r>
          </a:p>
          <a:p>
            <a:pPr algn="just"/>
            <a:endParaRPr lang="uk-UA" sz="1400" dirty="0">
              <a:solidFill>
                <a:srgbClr val="EBF2FA"/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bg1"/>
                </a:solidFill>
                <a:latin typeface="+mn-lt"/>
              </a:rPr>
              <a:t>Фундаментальна математична підготовка, сучасні знання в галузі комп’ютерного та математичного моделювання, теорії оптимізації, аналітики даних.</a:t>
            </a:r>
          </a:p>
          <a:p>
            <a:pPr algn="just"/>
            <a:endParaRPr lang="uk-UA" sz="140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bg1"/>
                </a:solidFill>
                <a:latin typeface="+mn-lt"/>
              </a:rPr>
              <a:t>Ґрунтовні  знання в області програмування та технологій розробки програмного забезпечення, оптимізації та верифікації програм. ()</a:t>
            </a:r>
          </a:p>
          <a:p>
            <a:pPr algn="just"/>
            <a:endParaRPr lang="en-US" sz="140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bg1"/>
                </a:solidFill>
                <a:latin typeface="+mn-lt"/>
              </a:rPr>
              <a:t>Знання новітніх методів побудови та аналізу алгоритмів, знання стандартів, методів розробки інформаційних систем, теорії та методів керування.</a:t>
            </a:r>
          </a:p>
          <a:p>
            <a:pPr algn="just"/>
            <a:endParaRPr lang="en-US" sz="140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bg1"/>
                </a:solidFill>
                <a:latin typeface="+mn-lt"/>
              </a:rPr>
              <a:t>Знання сучасних технологій та інструментальних засобів розробки баз даних, розподілених інтелектуальних обчислювальних середовищ.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sz="1400" dirty="0">
                <a:solidFill>
                  <a:schemeClr val="bg1"/>
                </a:solidFill>
                <a:latin typeface="+mn-lt"/>
              </a:rPr>
              <a:t> </a:t>
            </a: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2653928" y="2426405"/>
            <a:ext cx="6465763" cy="56942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1" name="Пятно 1 30"/>
          <p:cNvSpPr/>
          <p:nvPr/>
        </p:nvSpPr>
        <p:spPr>
          <a:xfrm rot="20783350">
            <a:off x="-278240" y="1080511"/>
            <a:ext cx="1799737" cy="1644350"/>
          </a:xfrm>
          <a:prstGeom prst="irregularSeal1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uk-UA" sz="1200" dirty="0"/>
              <a:t>Ліцензійний обсяг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1200" dirty="0"/>
              <a:t> 210 осіб</a:t>
            </a:r>
            <a:endParaRPr lang="ru-RU" sz="1200" dirty="0"/>
          </a:p>
        </p:txBody>
      </p:sp>
      <p:sp>
        <p:nvSpPr>
          <p:cNvPr id="33" name="Пятиугольник 32"/>
          <p:cNvSpPr/>
          <p:nvPr/>
        </p:nvSpPr>
        <p:spPr>
          <a:xfrm flipH="1">
            <a:off x="2653930" y="1771692"/>
            <a:ext cx="6465763" cy="56172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1629" y="4797201"/>
            <a:ext cx="83085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          </a:t>
            </a:r>
            <a:r>
              <a:rPr lang="uk-UA" altLang="uk-UA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Кваліфікація випускника:                                                      Переваги навчання </a:t>
            </a:r>
            <a:endParaRPr lang="ru-RU" altLang="uk-UA" sz="1600" b="1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98488" y="5144386"/>
            <a:ext cx="8976184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- Бакалавр (магістр) з прикладної математики                      -  Участь у проектах проходження практик та                                     </a:t>
            </a:r>
          </a:p>
          <a:p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- Аналітик інформаційних та корпоративних систем             подпльше працевлаштування в ІТ галузі</a:t>
            </a:r>
          </a:p>
          <a:p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- Фахівець в галузі інтелектуальних систем                            -   Аналіз та оцінка програмного коду студентів</a:t>
            </a:r>
          </a:p>
          <a:p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- Фахівець з систем захисту інформації                                         менторами з ІТ-компаній</a:t>
            </a:r>
          </a:p>
          <a:p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- Дослідник та розробник комп</a:t>
            </a:r>
            <a:r>
              <a:rPr lang="en-US" altLang="uk-UA" sz="1400" b="1" i="1" dirty="0">
                <a:solidFill>
                  <a:srgbClr val="FFC000"/>
                </a:solidFill>
                <a:latin typeface="+mn-lt"/>
              </a:rPr>
              <a:t>’</a:t>
            </a:r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ютерних                                  -   Можливість продовження навчання для  математичних моделей, методів, алгоритмів                         здобуття ступеня </a:t>
            </a:r>
            <a:r>
              <a:rPr lang="en-US" altLang="uk-UA" sz="1400" b="1" i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магістра та доктора </a:t>
            </a:r>
          </a:p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                                                                                    </a:t>
            </a:r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філософії(Р</a:t>
            </a:r>
            <a:r>
              <a:rPr lang="en-US" altLang="uk-UA" sz="1400" b="1" i="1" dirty="0" err="1">
                <a:solidFill>
                  <a:srgbClr val="FFC000"/>
                </a:solidFill>
                <a:latin typeface="+mn-lt"/>
              </a:rPr>
              <a:t>hD</a:t>
            </a:r>
            <a:r>
              <a:rPr lang="uk-UA" altLang="uk-UA" sz="1400" b="1" i="1" dirty="0">
                <a:solidFill>
                  <a:srgbClr val="FFC000"/>
                </a:solidFill>
                <a:latin typeface="+mn-lt"/>
              </a:rPr>
              <a:t>)</a:t>
            </a:r>
          </a:p>
          <a:p>
            <a:pPr marL="342900" indent="-342900">
              <a:buFontTx/>
              <a:buChar char="-"/>
            </a:pP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" y="2950266"/>
            <a:ext cx="1311683" cy="16308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84567B-7575-C16C-95DB-0563F8096C72}"/>
              </a:ext>
            </a:extLst>
          </p:cNvPr>
          <p:cNvCxnSpPr>
            <a:cxnSpLocks/>
          </p:cNvCxnSpPr>
          <p:nvPr/>
        </p:nvCxnSpPr>
        <p:spPr>
          <a:xfrm>
            <a:off x="4572000" y="5152364"/>
            <a:ext cx="0" cy="1647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3135B5-DB1E-EFF2-73E0-983083FCA280}"/>
              </a:ext>
            </a:extLst>
          </p:cNvPr>
          <p:cNvCxnSpPr>
            <a:cxnSpLocks/>
          </p:cNvCxnSpPr>
          <p:nvPr/>
        </p:nvCxnSpPr>
        <p:spPr>
          <a:xfrm>
            <a:off x="111666" y="5152364"/>
            <a:ext cx="46642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D4728C-DF6B-F286-FF29-CE386D3E5705}"/>
              </a:ext>
            </a:extLst>
          </p:cNvPr>
          <p:cNvCxnSpPr>
            <a:cxnSpLocks/>
          </p:cNvCxnSpPr>
          <p:nvPr/>
        </p:nvCxnSpPr>
        <p:spPr>
          <a:xfrm>
            <a:off x="108957" y="5152364"/>
            <a:ext cx="0" cy="1616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935580-2EEF-5372-C1AA-AD482C0E4018}"/>
              </a:ext>
            </a:extLst>
          </p:cNvPr>
          <p:cNvCxnSpPr>
            <a:cxnSpLocks/>
          </p:cNvCxnSpPr>
          <p:nvPr/>
        </p:nvCxnSpPr>
        <p:spPr>
          <a:xfrm>
            <a:off x="108957" y="6831238"/>
            <a:ext cx="4460335" cy="26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4A4A73-6BEB-2544-8FB5-B703E23CEA3D}"/>
              </a:ext>
            </a:extLst>
          </p:cNvPr>
          <p:cNvCxnSpPr>
            <a:cxnSpLocks/>
          </p:cNvCxnSpPr>
          <p:nvPr/>
        </p:nvCxnSpPr>
        <p:spPr>
          <a:xfrm flipV="1">
            <a:off x="4659079" y="5151718"/>
            <a:ext cx="4271060" cy="25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74FD60-8C02-4EE3-6C26-A10A5C256E91}"/>
              </a:ext>
            </a:extLst>
          </p:cNvPr>
          <p:cNvCxnSpPr>
            <a:cxnSpLocks/>
          </p:cNvCxnSpPr>
          <p:nvPr/>
        </p:nvCxnSpPr>
        <p:spPr>
          <a:xfrm>
            <a:off x="4564832" y="5151718"/>
            <a:ext cx="4460" cy="1576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2F14C3-A194-AA55-C38F-219F44206728}"/>
              </a:ext>
            </a:extLst>
          </p:cNvPr>
          <p:cNvCxnSpPr>
            <a:cxnSpLocks/>
          </p:cNvCxnSpPr>
          <p:nvPr/>
        </p:nvCxnSpPr>
        <p:spPr>
          <a:xfrm flipH="1" flipV="1">
            <a:off x="8964486" y="5164550"/>
            <a:ext cx="4157" cy="1635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-10827" y="3183571"/>
            <a:ext cx="9222556" cy="375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Дискретна математика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 Теорія ймовірностей та математична статистика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Програмування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Об’єктно-орієнтоване програмування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Функціональне та системне програмування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Теорія програмування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Алгоритми і структури даних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Математична логіка і теорія алгоритмів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Методи оптимізації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Методи обчислень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Інтелектуальний аналіз даних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Теорія керування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Системи і методи прийняття рішень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Архітектура і програмне забезпечення обчислювальних систем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Операційні системи 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 err="1">
                <a:solidFill>
                  <a:schemeClr val="bg1"/>
                </a:solidFill>
                <a:latin typeface="+mn-lt"/>
              </a:rPr>
              <a:t>Unix</a:t>
            </a:r>
            <a:r>
              <a:rPr lang="uk-UA" sz="1400" b="1" dirty="0">
                <a:solidFill>
                  <a:schemeClr val="bg1"/>
                </a:solidFill>
                <a:latin typeface="+mn-lt"/>
              </a:rPr>
              <a:t>-подібні операційні системи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Обчислювальна геометрія та комп'ютерна графіка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Обробка зображень та мультимедіа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Організація та обробка електронної інформації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Бази даних та інформаційні системи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Інтелектуальні інформаційні системи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Захист інформації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Системи штучного інтелекту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Нейронні мережі та </a:t>
            </a:r>
            <a:r>
              <a:rPr lang="uk-UA" sz="1400" b="1" dirty="0" err="1">
                <a:solidFill>
                  <a:schemeClr val="bg1"/>
                </a:solidFill>
                <a:latin typeface="+mn-lt"/>
              </a:rPr>
              <a:t>нейронечіткі</a:t>
            </a:r>
            <a:r>
              <a:rPr lang="uk-UA" sz="1400" b="1" dirty="0">
                <a:solidFill>
                  <a:schemeClr val="bg1"/>
                </a:solidFill>
                <a:latin typeface="+mn-lt"/>
              </a:rPr>
              <a:t> технології 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Математичне та комп'ютерне моделювання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Системний аналіз та теорія прийняття рішень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Паралельні та розподілені обчислення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Програмування та підтримка 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Web</a:t>
            </a:r>
            <a:r>
              <a:rPr lang="uk-UA" sz="1400" b="1" dirty="0">
                <a:solidFill>
                  <a:schemeClr val="bg1"/>
                </a:solidFill>
                <a:latin typeface="+mn-lt"/>
              </a:rPr>
              <a:t>-застосувань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Проектування систем під мобільні платформи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chemeClr val="bg1"/>
                </a:solidFill>
                <a:latin typeface="+mn-lt"/>
              </a:rPr>
              <a:t>Системні технології та платформи хмарних обчислень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r>
              <a:rPr 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3516" y="-22444"/>
            <a:ext cx="8021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Сфери застосування</a:t>
            </a:r>
            <a:endParaRPr lang="ru-RU" altLang="uk-UA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73692" y="574129"/>
            <a:ext cx="684871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UML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191098" y="1982743"/>
            <a:ext cx="86616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HTML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673334" y="975981"/>
            <a:ext cx="1532735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Audit System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51520" y="3198789"/>
            <a:ext cx="18588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dirty="0">
                <a:latin typeface="+mn-lt"/>
              </a:rPr>
              <a:t>Дисципліни:</a:t>
            </a:r>
            <a:endParaRPr lang="ru-RU" altLang="uk-UA" sz="2400" b="1" dirty="0">
              <a:latin typeface="+mn-lt"/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6388890" y="1984329"/>
            <a:ext cx="99086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 err="1">
                <a:solidFill>
                  <a:schemeClr val="bg1"/>
                </a:solidFill>
                <a:latin typeface="+mn-lt"/>
              </a:rPr>
              <a:t>WebGL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6713799" y="1344395"/>
            <a:ext cx="70103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Java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4792324" y="1350428"/>
            <a:ext cx="600588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C#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7469212" y="1350428"/>
            <a:ext cx="623777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PHP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299168" y="965276"/>
            <a:ext cx="1769757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Google analytics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4428143" y="964553"/>
            <a:ext cx="115209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 err="1">
                <a:solidFill>
                  <a:schemeClr val="bg1"/>
                </a:solidFill>
                <a:latin typeface="+mn-lt"/>
              </a:rPr>
              <a:t>AnyLogic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5113648" y="582498"/>
            <a:ext cx="110921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MATLAB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7627" y="496421"/>
            <a:ext cx="45428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Комп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’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ютерне моделювання систем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134" y="883972"/>
            <a:ext cx="44750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Аналітика інформаційних систем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-17455" y="1902546"/>
            <a:ext cx="303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Web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–розробка та 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SEO</a:t>
            </a: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134" y="2326827"/>
            <a:ext cx="3829087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Аналітика баз даних, інтелектуальний аналіз даних 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285039" y="567461"/>
            <a:ext cx="1083701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Simulink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410434" y="556794"/>
            <a:ext cx="168340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CASE-</a:t>
            </a:r>
            <a:r>
              <a:rPr lang="uk-UA" altLang="uk-UA" dirty="0">
                <a:solidFill>
                  <a:schemeClr val="bg1"/>
                </a:solidFill>
                <a:latin typeface="+mn-lt"/>
              </a:rPr>
              <a:t>системи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3962125" y="1340227"/>
            <a:ext cx="753536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C++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466652" y="1350428"/>
            <a:ext cx="1172361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JavaScript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8190546" y="1352863"/>
            <a:ext cx="87838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Ruby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14738" y="1287444"/>
            <a:ext cx="479746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Програмування, оптимізація та верифікація програмного забезпечення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437647" y="1982743"/>
            <a:ext cx="67112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CSS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447676" y="1982743"/>
            <a:ext cx="874055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Django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3558913" y="1990665"/>
            <a:ext cx="182160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.NET Framework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156635" y="2372932"/>
            <a:ext cx="31308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R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6253760" y="2373401"/>
            <a:ext cx="157629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MS SQL Server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5549432" y="2381367"/>
            <a:ext cx="638366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SQL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7899983" y="2370559"/>
            <a:ext cx="1141021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Silverlight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4563267" y="2381367"/>
            <a:ext cx="89261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MySQL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183217" y="2375816"/>
            <a:ext cx="88425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Python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8354258" y="1620781"/>
            <a:ext cx="700308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Coq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537468" y="1611099"/>
            <a:ext cx="700308" cy="277897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RSL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425344" y="1623649"/>
            <a:ext cx="99564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 err="1">
                <a:solidFill>
                  <a:schemeClr val="bg1"/>
                </a:solidFill>
                <a:latin typeface="+mn-lt"/>
              </a:rPr>
              <a:t>Frama</a:t>
            </a:r>
            <a:r>
              <a:rPr lang="en-US" altLang="uk-UA" dirty="0">
                <a:solidFill>
                  <a:schemeClr val="bg1"/>
                </a:solidFill>
                <a:latin typeface="+mn-lt"/>
              </a:rPr>
              <a:t>-C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-33951" y="2844880"/>
            <a:ext cx="4826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Програмування під мобільні платформи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075434" y="2897616"/>
            <a:ext cx="138981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Objective-C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548922" y="2891070"/>
            <a:ext cx="996419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iOS SDK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622801" y="2897616"/>
            <a:ext cx="1428546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Android SDK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2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130056" y="170241"/>
            <a:ext cx="8939686" cy="85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uk-UA" sz="3600" b="1" i="1" dirty="0">
                <a:solidFill>
                  <a:schemeClr val="bg1"/>
                </a:solidFill>
                <a:latin typeface="+mn-lt"/>
              </a:rPr>
              <a:t>121 – Інженерія програмного забезпечення</a:t>
            </a:r>
          </a:p>
        </p:txBody>
      </p:sp>
      <p:sp>
        <p:nvSpPr>
          <p:cNvPr id="9" name="Пятиугольник 8"/>
          <p:cNvSpPr/>
          <p:nvPr/>
        </p:nvSpPr>
        <p:spPr>
          <a:xfrm flipH="1">
            <a:off x="2195513" y="876300"/>
            <a:ext cx="6681787" cy="681038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691447" y="941719"/>
            <a:ext cx="64186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Об’єкти вивчення та професійної діяльності: процеси, інструментальні засоби та ресурси розробки, супроводження та забезпечення якості програмного забезпечення процесів</a:t>
            </a:r>
          </a:p>
          <a:p>
            <a:pPr algn="just">
              <a:defRPr/>
            </a:pP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Використання програмно-апаратних та інструментальних засобів розробки, супроводження та експлуатації програмного забезпечення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endParaRPr lang="en-US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Володіння </a:t>
            </a:r>
            <a:r>
              <a:rPr lang="uk-UA" sz="1400" noProof="1">
                <a:solidFill>
                  <a:schemeClr val="accent5">
                    <a:lumMod val="50000"/>
                  </a:schemeClr>
                </a:solidFill>
                <a:latin typeface="+mn-lt"/>
              </a:rPr>
              <a:t>сучасними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методологіями та інструментаріями проектування та розроблення програмного забезпечення інформаційних управляючих систем</a:t>
            </a: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60674" y="2938421"/>
            <a:ext cx="52832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3600" b="1" dirty="0">
                <a:latin typeface="+mn-lt"/>
              </a:rPr>
              <a:t>Кваліфікація випускника:</a:t>
            </a:r>
            <a:endParaRPr lang="ru-RU" altLang="uk-UA" sz="3600" b="1" dirty="0">
              <a:latin typeface="+mn-lt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76062" y="3584752"/>
            <a:ext cx="640054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Аналітик програмного забезпечення та мультимедіа</a:t>
            </a:r>
            <a:endParaRPr lang="en-US" altLang="uk-UA" sz="2400" b="1" i="1" dirty="0">
              <a:solidFill>
                <a:srgbClr val="FFC00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Фахівець з розробки  та тестування програмного забезпечення</a:t>
            </a:r>
            <a:endParaRPr lang="en-US" altLang="uk-UA" sz="2400" b="1" i="1" dirty="0">
              <a:solidFill>
                <a:srgbClr val="FFC00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Аналітик </a:t>
            </a:r>
            <a:r>
              <a:rPr lang="uk-UA" altLang="uk-UA" sz="2400" b="1" i="1" dirty="0" err="1">
                <a:solidFill>
                  <a:srgbClr val="FFC000"/>
                </a:solidFill>
                <a:latin typeface="+mn-lt"/>
              </a:rPr>
              <a:t>комп</a:t>
            </a:r>
            <a:r>
              <a:rPr lang="ru-RU" altLang="uk-UA" sz="2400" b="1" i="1" dirty="0">
                <a:solidFill>
                  <a:srgbClr val="FFC000"/>
                </a:solidFill>
                <a:latin typeface="+mn-lt"/>
              </a:rPr>
              <a:t>’</a:t>
            </a:r>
            <a:r>
              <a:rPr lang="uk-UA" altLang="uk-UA" sz="2400" b="1" i="1" dirty="0" err="1">
                <a:solidFill>
                  <a:srgbClr val="FFC000"/>
                </a:solidFill>
                <a:latin typeface="+mn-lt"/>
              </a:rPr>
              <a:t>ютерних</a:t>
            </a:r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 систем</a:t>
            </a:r>
            <a:endParaRPr lang="en-US" altLang="uk-UA" sz="2400" b="1" i="1" dirty="0">
              <a:solidFill>
                <a:srgbClr val="FFC000"/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ru-RU" altLang="uk-UA" sz="2400" b="1" i="1" dirty="0">
                <a:solidFill>
                  <a:srgbClr val="FFC000"/>
                </a:solidFill>
                <a:latin typeface="+mn-lt"/>
              </a:rPr>
              <a:t>Бакалавр (</a:t>
            </a:r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Магістр) з інженерії програмного забезпечення</a:t>
            </a:r>
          </a:p>
        </p:txBody>
      </p:sp>
      <p:sp>
        <p:nvSpPr>
          <p:cNvPr id="31" name="Пятно 1 30"/>
          <p:cNvSpPr/>
          <p:nvPr/>
        </p:nvSpPr>
        <p:spPr>
          <a:xfrm>
            <a:off x="46903" y="692696"/>
            <a:ext cx="2538729" cy="2480692"/>
          </a:xfrm>
          <a:prstGeom prst="irregularSeal1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uk-UA" b="1" dirty="0"/>
              <a:t>Ліцензійний обсяг</a:t>
            </a:r>
          </a:p>
          <a:p>
            <a:pPr algn="ctr">
              <a:lnSpc>
                <a:spcPct val="80000"/>
              </a:lnSpc>
              <a:defRPr/>
            </a:pPr>
            <a:r>
              <a:rPr lang="uk-UA" b="1" dirty="0"/>
              <a:t> </a:t>
            </a:r>
            <a:r>
              <a:rPr lang="uk-UA" sz="3200" b="1" dirty="0"/>
              <a:t>60</a:t>
            </a:r>
            <a:r>
              <a:rPr lang="uk-UA" b="1" dirty="0"/>
              <a:t> осіб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307">
            <a:off x="251710" y="5052007"/>
            <a:ext cx="2286851" cy="1525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838">
            <a:off x="206709" y="3450492"/>
            <a:ext cx="2273401" cy="172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6927" y="3134748"/>
            <a:ext cx="9062101" cy="351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endParaRPr lang="en-US" altLang="uk-UA" sz="1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uk-UA" sz="12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Вища математика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Дискретні структури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Основи програмування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Теорія ймовірностей та математична статистика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</a:t>
            </a:r>
            <a:r>
              <a:rPr lang="en-US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єктно-орієнтоване програмування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Архітектура комп</a:t>
            </a:r>
            <a:r>
              <a:rPr lang="en-US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ютера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Алгоритми та структури даних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</a:t>
            </a:r>
            <a:r>
              <a:rPr lang="en-US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ютерна дискретна математика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Бази даних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Конструювання програмного забезпечення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Основи програмної інженерії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</a:t>
            </a:r>
            <a:r>
              <a:rPr lang="en-US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ютерна графіка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Проектний практикум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Аналіз вимог до програмного забезпечення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Безпека програм та даних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Групова динаміка та комунікації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Якість програмного забезпечення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Емпіричні методи програмної інженерії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Людино-машинна взаємодія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Програмування Інтернет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Менеджмент проектів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Архітектура та проектування ПЗ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Операційні системи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Економіка програмного забезпечення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Моделювання на аналіз ПЗ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Професійна практика програмної інженерії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Організація комп</a:t>
            </a:r>
            <a:r>
              <a:rPr lang="en-US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ютерних мереж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Інформаційні технології обробки даних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Аналіз алгоритмів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Алгоритмічні мови та мовні процесори</a:t>
            </a:r>
            <a:endParaRPr lang="ru-RU" altLang="uk-UA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1581" y="-49459"/>
            <a:ext cx="80213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Можливі позиції на ринку працевлаштування</a:t>
            </a:r>
            <a:endParaRPr lang="ru-RU" altLang="uk-UA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1895" y="1338474"/>
            <a:ext cx="3096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uk-UA" b="1" i="1" dirty="0">
                <a:solidFill>
                  <a:srgbClr val="FFC000"/>
                </a:solidFill>
                <a:latin typeface="+mn-lt"/>
              </a:rPr>
              <a:t>WEB</a:t>
            </a:r>
            <a:r>
              <a:rPr lang="ru-RU" altLang="uk-UA" b="1" i="1" dirty="0">
                <a:solidFill>
                  <a:srgbClr val="FFC000"/>
                </a:solidFill>
                <a:latin typeface="+mn-lt"/>
              </a:rPr>
              <a:t>-</a:t>
            </a:r>
            <a:r>
              <a:rPr lang="ru-RU" altLang="uk-UA" b="1" i="1" dirty="0" err="1">
                <a:solidFill>
                  <a:srgbClr val="FFC000"/>
                </a:solidFill>
                <a:latin typeface="+mn-lt"/>
              </a:rPr>
              <a:t>розробник</a:t>
            </a:r>
            <a:endParaRPr lang="uk-UA" altLang="uk-UA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8296" y="1698083"/>
            <a:ext cx="303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Розробник баз даних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296" y="2092502"/>
            <a:ext cx="21855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.NET </a:t>
            </a:r>
            <a:r>
              <a:rPr lang="ru-RU" altLang="uk-UA" sz="2000" b="1" i="1" dirty="0" err="1">
                <a:solidFill>
                  <a:srgbClr val="FFC000"/>
                </a:solidFill>
                <a:latin typeface="+mn-lt"/>
              </a:rPr>
              <a:t>розробник</a:t>
            </a: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8239" y="576090"/>
            <a:ext cx="2830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IT Project manager</a:t>
            </a: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05206" y="636180"/>
            <a:ext cx="329030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pl-PL" dirty="0">
                <a:solidFill>
                  <a:schemeClr val="bg1"/>
                </a:solidFill>
                <a:latin typeface="+mn-lt"/>
              </a:rPr>
              <a:t>Software Development Life Cycle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32693" y="2591405"/>
            <a:ext cx="773009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Agile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044055" y="1802079"/>
            <a:ext cx="90097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MySQL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054143" y="1804614"/>
            <a:ext cx="876357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NoSQL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940034" y="2201344"/>
            <a:ext cx="491416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C#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9764" y="2967945"/>
            <a:ext cx="2258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dirty="0">
                <a:latin typeface="+mn-lt"/>
              </a:rPr>
              <a:t>Дисципліни:</a:t>
            </a:r>
            <a:endParaRPr lang="ru-RU" altLang="uk-UA" sz="2400" b="1" dirty="0">
              <a:latin typeface="+mn-lt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94179" y="2529082"/>
            <a:ext cx="33499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І</a:t>
            </a:r>
            <a:r>
              <a:rPr lang="ru-RU" altLang="uk-UA" sz="2000" b="1" i="1" dirty="0" err="1">
                <a:solidFill>
                  <a:srgbClr val="FFC000"/>
                </a:solidFill>
                <a:latin typeface="+mn-lt"/>
              </a:rPr>
              <a:t>нженер</a:t>
            </a:r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 з </a:t>
            </a:r>
            <a:r>
              <a:rPr lang="ru-RU" altLang="uk-UA" sz="2000" b="1" i="1" dirty="0" err="1">
                <a:solidFill>
                  <a:srgbClr val="FFC000"/>
                </a:solidFill>
                <a:latin typeface="+mn-lt"/>
              </a:rPr>
              <a:t>якості</a:t>
            </a:r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 ПЗ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 (QA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)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039616" y="1806022"/>
            <a:ext cx="99086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MS SQL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613225" y="2593478"/>
            <a:ext cx="83327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Scrum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568451" y="2595522"/>
            <a:ext cx="69600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n-lt"/>
              </a:rPr>
              <a:t>RAD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8387598" y="2601221"/>
            <a:ext cx="63716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RUP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675027" y="1394630"/>
            <a:ext cx="848735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HTML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653718" y="1398191"/>
            <a:ext cx="61136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CSS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359026" y="1397557"/>
            <a:ext cx="61136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PHP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6064333" y="1398794"/>
            <a:ext cx="1216971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JavaScript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7391049" y="1409916"/>
            <a:ext cx="87762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JQuery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8395109" y="1407122"/>
            <a:ext cx="63338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Ajax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7571720" y="2203335"/>
            <a:ext cx="67637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ADO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8394172" y="2192468"/>
            <a:ext cx="63714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ASP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104999" y="955949"/>
            <a:ext cx="28769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Programmer/Engineer</a:t>
            </a: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482599" y="1026738"/>
            <a:ext cx="604269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Java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8199785" y="1007291"/>
            <a:ext cx="846015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C/C++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875066" y="636180"/>
            <a:ext cx="1636679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pl-PL" dirty="0">
                <a:solidFill>
                  <a:schemeClr val="bg1"/>
                </a:solidFill>
                <a:latin typeface="+mn-lt"/>
              </a:rPr>
              <a:t>PM Hard Skills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7571720" y="628766"/>
            <a:ext cx="147011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pl-PL" dirty="0">
                <a:solidFill>
                  <a:schemeClr val="bg1"/>
                </a:solidFill>
                <a:latin typeface="+mn-lt"/>
              </a:rPr>
              <a:t>PM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Soft</a:t>
            </a:r>
            <a:r>
              <a:rPr lang="pl-PL" dirty="0">
                <a:solidFill>
                  <a:schemeClr val="bg1"/>
                </a:solidFill>
                <a:latin typeface="+mn-lt"/>
              </a:rPr>
              <a:t> Skills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490856" y="1004554"/>
            <a:ext cx="878826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>
                <a:solidFill>
                  <a:schemeClr val="bg1"/>
                </a:solidFill>
                <a:latin typeface="+mn-lt"/>
              </a:rPr>
              <a:t>Erlang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615150" y="1002548"/>
            <a:ext cx="745095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Scala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088498" y="1792397"/>
            <a:ext cx="846441" cy="268214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Oracle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735063" y="1813301"/>
            <a:ext cx="1264239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PostgreSQL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120487" y="2191662"/>
            <a:ext cx="676373" cy="277897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WPF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896633" y="2191662"/>
            <a:ext cx="1157688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 err="1">
                <a:solidFill>
                  <a:schemeClr val="bg1"/>
                </a:solidFill>
                <a:latin typeface="+mn-lt"/>
              </a:rPr>
              <a:t>WinForms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140418" y="2172667"/>
            <a:ext cx="676373" cy="277897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WCF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377645" y="2170546"/>
            <a:ext cx="676373" cy="277897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LINQ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601703" y="2586641"/>
            <a:ext cx="104392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 err="1">
                <a:solidFill>
                  <a:schemeClr val="bg1"/>
                </a:solidFill>
                <a:latin typeface="+mn-lt"/>
              </a:rPr>
              <a:t>OpenUP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796974" y="2593478"/>
            <a:ext cx="672557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MSF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952339" y="1002761"/>
            <a:ext cx="503288" cy="277897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Go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167738" y="1012443"/>
            <a:ext cx="69949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Swift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141039" y="1013694"/>
            <a:ext cx="905557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en-US" altLang="uk-UA" dirty="0">
                <a:solidFill>
                  <a:schemeClr val="bg1"/>
                </a:solidFill>
                <a:latin typeface="+mn-lt"/>
              </a:rPr>
              <a:t>Python</a:t>
            </a:r>
            <a:endParaRPr lang="uk-UA" altLang="uk-UA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6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525379" y="283016"/>
            <a:ext cx="819544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uk-UA" sz="3200" b="1" i="1" dirty="0">
                <a:solidFill>
                  <a:schemeClr val="bg1"/>
                </a:solidFill>
                <a:latin typeface="+mn-lt"/>
              </a:rPr>
              <a:t>124 – Системний аналіз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05447" y="1075843"/>
            <a:ext cx="56153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Аналіз, моделювання та прогнозування економічних, фінансових, соціальних, технологічних процесів</a:t>
            </a:r>
          </a:p>
          <a:p>
            <a:pPr algn="just">
              <a:defRPr/>
            </a:pP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Наукова методологія досліджень складних багаторівневих та багатокомпонентних систем, об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’</a:t>
            </a:r>
            <a:r>
              <a:rPr lang="uk-UA" sz="14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єктів</a:t>
            </a: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, процесів</a:t>
            </a:r>
          </a:p>
          <a:p>
            <a:pPr algn="just">
              <a:defRPr/>
            </a:pP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Комплексний підхід, врахування </a:t>
            </a:r>
            <a:r>
              <a:rPr lang="uk-UA" sz="14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взаємоз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’</a:t>
            </a:r>
            <a:r>
              <a:rPr lang="uk-UA" sz="140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язків</a:t>
            </a: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та взаємодій між елементами системи</a:t>
            </a:r>
          </a:p>
        </p:txBody>
      </p:sp>
      <p:sp>
        <p:nvSpPr>
          <p:cNvPr id="8" name="Пятиугольник 7"/>
          <p:cNvSpPr/>
          <p:nvPr/>
        </p:nvSpPr>
        <p:spPr>
          <a:xfrm flipH="1">
            <a:off x="2528133" y="1298092"/>
            <a:ext cx="6465763" cy="56942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9" name="Пятно 1 8"/>
          <p:cNvSpPr/>
          <p:nvPr/>
        </p:nvSpPr>
        <p:spPr>
          <a:xfrm>
            <a:off x="190361" y="924241"/>
            <a:ext cx="2352730" cy="2211850"/>
          </a:xfrm>
          <a:prstGeom prst="irregularSeal1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/>
              <a:t>Ліцензійний обсяг 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2800" b="1" dirty="0"/>
              <a:t>45</a:t>
            </a:r>
            <a:r>
              <a:rPr lang="uk-UA" sz="1600" b="1" dirty="0"/>
              <a:t> осіб</a:t>
            </a:r>
            <a:endParaRPr lang="ru-RU" sz="1600" b="1" dirty="0"/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2528135" y="643379"/>
            <a:ext cx="6465763" cy="56172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816167" y="3059114"/>
            <a:ext cx="5970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3200" b="1" dirty="0">
                <a:latin typeface="+mn-lt"/>
              </a:rPr>
              <a:t>Кваліфікація випускника:</a:t>
            </a:r>
            <a:endParaRPr lang="ru-RU" altLang="uk-UA" sz="3200" b="1" dirty="0">
              <a:latin typeface="+mn-l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28926" y="3752855"/>
            <a:ext cx="52419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sz="2000" i="1" dirty="0">
                <a:solidFill>
                  <a:srgbClr val="FFC000"/>
                </a:solidFill>
                <a:latin typeface="+mn-lt"/>
              </a:rPr>
              <a:t>-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Аналітик систем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28926" y="4110045"/>
            <a:ext cx="5238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-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Системний адміністратор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28926" y="4538673"/>
            <a:ext cx="5857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-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Математик-аналітик з дослідження операцій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40075" y="5753120"/>
            <a:ext cx="5203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-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Менеджер по створенню програмних комплексів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40075" y="4967302"/>
            <a:ext cx="520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-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Розробник програмного забезпечення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40075" y="5357826"/>
            <a:ext cx="520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ru-RU" altLang="uk-UA" sz="2000" b="1" i="1" dirty="0">
                <a:solidFill>
                  <a:srgbClr val="FFC000"/>
                </a:solidFill>
                <a:latin typeface="+mn-lt"/>
              </a:rPr>
              <a:t>-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Аналітик-програміст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" y="3632263"/>
            <a:ext cx="2810910" cy="267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90024" y="4359756"/>
            <a:ext cx="8721367" cy="264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endParaRPr lang="uk-UA" altLang="uk-UA" sz="14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Вища математика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Теорія ігор та конфліктів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Основи системного аналізу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Обчислювальні методи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Статистичний аналіз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Теорія керування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Математичне моделювання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Дослідження операцій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Теорія прийняття рішень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Математична психологія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Бази даних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Інтегровані системи проектування та керування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Комп'ютерні мережі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Комп'ютерна графіка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Мультиагентні технології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Інтернет-технології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Об'єктно-орієнтоване програмування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Операційні системи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Системне програмування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Мови програмування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altLang="uk-U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Програмні системи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uk-UA" altLang="uk-UA" sz="10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86050" y="156702"/>
            <a:ext cx="47863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3200" b="1" dirty="0">
                <a:solidFill>
                  <a:srgbClr val="FFC000"/>
                </a:solidFill>
                <a:latin typeface="+mn-lt"/>
              </a:rPr>
              <a:t>Сфери  застосування</a:t>
            </a:r>
            <a:endParaRPr lang="ru-RU" altLang="uk-UA" sz="32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1640760"/>
            <a:ext cx="28908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Експертні системи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528" y="2357352"/>
            <a:ext cx="3038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Системи розпізнавання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966" y="3004737"/>
            <a:ext cx="294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Системи, що навчають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528" y="945593"/>
            <a:ext cx="2830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Інформаційні системи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4929" y="3747683"/>
            <a:ext cx="80256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Розробка систем підтримки прийняття управлінських рішень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29671" y="850118"/>
            <a:ext cx="201622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Банківська справа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0620" y="850117"/>
            <a:ext cx="100811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Фінанси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963457" y="850117"/>
            <a:ext cx="100811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Екологія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56910" y="1213326"/>
            <a:ext cx="125685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Соціологія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08300" y="1215919"/>
            <a:ext cx="244827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Промислові технології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56399" y="1749157"/>
            <a:ext cx="125685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Медицина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557268" y="1749102"/>
            <a:ext cx="100811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Екологія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09397" y="1745414"/>
            <a:ext cx="125685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Соціологія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38255" y="2145164"/>
            <a:ext cx="323331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Будівництво та архітектура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12319" y="2604812"/>
            <a:ext cx="1251964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Медицина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508300" y="2604812"/>
            <a:ext cx="244827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Технічна діагностика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07505" y="2955654"/>
            <a:ext cx="603893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Ігри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508300" y="2955654"/>
            <a:ext cx="2448272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Промислові технології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387755" y="3420000"/>
            <a:ext cx="964150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Освіта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420879" y="3420000"/>
            <a:ext cx="3556439" cy="258532"/>
          </a:xfrm>
          <a:prstGeom prst="rect">
            <a:avLst/>
          </a:prstGeom>
          <a:noFill/>
          <a:ln w="9525" cap="rnd">
            <a:solidFill>
              <a:schemeClr val="bg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60000"/>
              </a:lnSpc>
              <a:spcBef>
                <a:spcPts val="0"/>
              </a:spcBef>
            </a:pPr>
            <a:r>
              <a:rPr lang="uk-UA" altLang="uk-UA" dirty="0">
                <a:solidFill>
                  <a:schemeClr val="bg1"/>
                </a:solidFill>
                <a:latin typeface="+mn-lt"/>
              </a:rPr>
              <a:t>Керування складними системами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3528" y="4121076"/>
            <a:ext cx="18588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dirty="0">
                <a:latin typeface="+mn-lt"/>
              </a:rPr>
              <a:t>Дисципліни:</a:t>
            </a:r>
            <a:endParaRPr lang="ru-RU" altLang="uk-UA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57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Заголовок 1"/>
          <p:cNvSpPr>
            <a:spLocks noGrp="1"/>
          </p:cNvSpPr>
          <p:nvPr>
            <p:ph type="title"/>
          </p:nvPr>
        </p:nvSpPr>
        <p:spPr>
          <a:xfrm>
            <a:off x="1276350" y="193675"/>
            <a:ext cx="6302375" cy="83978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Можливості для студентів</a:t>
            </a:r>
            <a:endParaRPr lang="ru-RU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934855" y="989013"/>
            <a:ext cx="6120953" cy="839788"/>
          </a:xfrm>
        </p:spPr>
        <p:txBody>
          <a:bodyPr rtlCol="0">
            <a:no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dirty="0">
                <a:solidFill>
                  <a:schemeClr val="bg1"/>
                </a:solidFill>
              </a:rPr>
              <a:t>Перші кроки на ринку праці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uk-UA" altLang="ru-RU" sz="2400" dirty="0">
                <a:solidFill>
                  <a:schemeClr val="bg1"/>
                </a:solidFill>
              </a:rPr>
              <a:t>Написання резюме, проходження співбесіди</a:t>
            </a:r>
            <a:endParaRPr lang="en-US" altLang="ru-RU" sz="2400" dirty="0">
              <a:solidFill>
                <a:schemeClr val="bg1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  <a:defRPr/>
            </a:pPr>
            <a:endParaRPr lang="uk-UA" altLang="ru-RU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upload.wikimedia.org/wikipedia/en/d/da/SoftServe_logo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1938"/>
            <a:ext cx="30353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okhantil.com/wp-content/uploads/2014/03/logo_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020888"/>
            <a:ext cx="2686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http://www.isd.dp.ua/templates/jblank/images/img/isd_top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853113"/>
            <a:ext cx="11906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http://wiki.ivsa.org/images/e/e0/Wi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11663"/>
            <a:ext cx="14779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http://uamobi.tech/wp-content/uploads/2015/09/logo_yalantis_color-e14436389402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6019800"/>
            <a:ext cx="12985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5946775"/>
            <a:ext cx="288131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801688"/>
            <a:ext cx="22193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60338" y="2093913"/>
            <a:ext cx="57959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Працевлаштування студентів на тимчасові вакансії та стажування у підрозділах ДНУ</a:t>
            </a:r>
            <a:endParaRPr lang="en-US" altLang="ru-RU" sz="2400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813212" y="3193258"/>
            <a:ext cx="6242596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Безкоштовне стажування</a:t>
            </a:r>
            <a:r>
              <a:rPr lang="en-US" altLang="ru-RU" sz="2400" dirty="0">
                <a:solidFill>
                  <a:schemeClr val="bg1"/>
                </a:solidFill>
                <a:latin typeface="+mn-lt"/>
              </a:rPr>
              <a:t> у </a:t>
            </a: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Дніпропетровських</a:t>
            </a:r>
            <a:r>
              <a:rPr lang="en-US" altLang="ru-RU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ІТ-компаніях</a:t>
            </a:r>
            <a:r>
              <a:rPr lang="en-US" altLang="ru-RU" sz="2400" dirty="0">
                <a:solidFill>
                  <a:schemeClr val="bg1"/>
                </a:solidFill>
                <a:latin typeface="+mn-lt"/>
              </a:rPr>
              <a:t> у </a:t>
            </a: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межах</a:t>
            </a:r>
            <a:r>
              <a:rPr lang="en-US" altLang="ru-RU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навчальної, виробничої та технологічної</a:t>
            </a:r>
            <a:r>
              <a:rPr lang="en-US" altLang="ru-RU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практик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31775" y="4660107"/>
            <a:ext cx="65976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ru-RU" sz="2400" dirty="0">
                <a:solidFill>
                  <a:schemeClr val="bg1"/>
                </a:solidFill>
                <a:latin typeface="+mn-lt"/>
              </a:rPr>
              <a:t>Сприяння у працевлаштуванні студентів та випускників ФПМ у провідних компаніях України</a:t>
            </a:r>
            <a:endParaRPr lang="en-US" altLang="ru-RU" sz="2400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ru-RU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Блок-схема: узел 26"/>
          <p:cNvSpPr/>
          <p:nvPr/>
        </p:nvSpPr>
        <p:spPr>
          <a:xfrm>
            <a:off x="33185" y="5317571"/>
            <a:ext cx="2698319" cy="1344546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Інженер-конструктор програмного забезпечення</a:t>
            </a:r>
          </a:p>
        </p:txBody>
      </p:sp>
      <p:sp>
        <p:nvSpPr>
          <p:cNvPr id="21" name="Блок-схема: узел 20"/>
          <p:cNvSpPr/>
          <p:nvPr/>
        </p:nvSpPr>
        <p:spPr>
          <a:xfrm>
            <a:off x="1845093" y="4752662"/>
            <a:ext cx="2082487" cy="1261857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</a:t>
            </a:r>
            <a:r>
              <a:rPr lang="ru-RU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</a:t>
            </a:r>
            <a:endParaRPr lang="uk-UA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3136519" y="5330164"/>
            <a:ext cx="2318985" cy="1496760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Технічний письменник</a:t>
            </a:r>
          </a:p>
        </p:txBody>
      </p:sp>
      <p:sp>
        <p:nvSpPr>
          <p:cNvPr id="12" name="Блок-схема: узел 11"/>
          <p:cNvSpPr/>
          <p:nvPr/>
        </p:nvSpPr>
        <p:spPr>
          <a:xfrm>
            <a:off x="7315086" y="1036728"/>
            <a:ext cx="1782209" cy="1264564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SEO-</a:t>
            </a:r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аналітик</a:t>
            </a:r>
          </a:p>
        </p:txBody>
      </p:sp>
      <p:sp>
        <p:nvSpPr>
          <p:cNvPr id="14" name="Блок-схема: узел 13"/>
          <p:cNvSpPr/>
          <p:nvPr/>
        </p:nvSpPr>
        <p:spPr>
          <a:xfrm>
            <a:off x="3646541" y="2501183"/>
            <a:ext cx="2439705" cy="1497934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Системний адміністратор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780878" y="2267202"/>
            <a:ext cx="2355885" cy="1584176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Адміністратор баз даних</a:t>
            </a:r>
          </a:p>
        </p:txBody>
      </p:sp>
      <p:sp>
        <p:nvSpPr>
          <p:cNvPr id="16" name="Блок-схема: узел 15"/>
          <p:cNvSpPr/>
          <p:nvPr/>
        </p:nvSpPr>
        <p:spPr>
          <a:xfrm>
            <a:off x="1891761" y="3224877"/>
            <a:ext cx="2489517" cy="1692799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Аналітик інформаційних систем</a:t>
            </a:r>
          </a:p>
        </p:txBody>
      </p:sp>
      <p:sp>
        <p:nvSpPr>
          <p:cNvPr id="17" name="Блок-схема: узел 16"/>
          <p:cNvSpPr/>
          <p:nvPr/>
        </p:nvSpPr>
        <p:spPr>
          <a:xfrm>
            <a:off x="5641509" y="2829884"/>
            <a:ext cx="2271973" cy="1719132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Менеджер проектів</a:t>
            </a:r>
          </a:p>
        </p:txBody>
      </p:sp>
      <p:sp>
        <p:nvSpPr>
          <p:cNvPr id="18" name="Блок-схема: узел 17"/>
          <p:cNvSpPr/>
          <p:nvPr/>
        </p:nvSpPr>
        <p:spPr>
          <a:xfrm>
            <a:off x="86808" y="3992417"/>
            <a:ext cx="2148077" cy="1352459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Спеціаліст по даним</a:t>
            </a:r>
          </a:p>
        </p:txBody>
      </p:sp>
      <p:sp>
        <p:nvSpPr>
          <p:cNvPr id="19" name="Блок-схема: узел 18"/>
          <p:cNvSpPr/>
          <p:nvPr/>
        </p:nvSpPr>
        <p:spPr>
          <a:xfrm>
            <a:off x="2449879" y="1511052"/>
            <a:ext cx="2055600" cy="1473437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Інженер-математик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-10619" y="1309252"/>
            <a:ext cx="2191064" cy="1353113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Системний архітектор</a:t>
            </a:r>
          </a:p>
        </p:txBody>
      </p:sp>
      <p:sp>
        <p:nvSpPr>
          <p:cNvPr id="13" name="Блок-схема: узел 12"/>
          <p:cNvSpPr/>
          <p:nvPr/>
        </p:nvSpPr>
        <p:spPr>
          <a:xfrm>
            <a:off x="3889705" y="3796894"/>
            <a:ext cx="2165725" cy="1587766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Інженер програміст</a:t>
            </a:r>
          </a:p>
        </p:txBody>
      </p:sp>
      <p:sp>
        <p:nvSpPr>
          <p:cNvPr id="23" name="Блок-схема: узел 22"/>
          <p:cNvSpPr/>
          <p:nvPr/>
        </p:nvSpPr>
        <p:spPr>
          <a:xfrm>
            <a:off x="4806961" y="1532940"/>
            <a:ext cx="2815286" cy="1361608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Фахівець з проектування програмних систем</a:t>
            </a:r>
          </a:p>
        </p:txBody>
      </p:sp>
      <p:sp>
        <p:nvSpPr>
          <p:cNvPr id="24" name="Блок-схема: узел 23"/>
          <p:cNvSpPr/>
          <p:nvPr/>
        </p:nvSpPr>
        <p:spPr>
          <a:xfrm>
            <a:off x="6208690" y="4240146"/>
            <a:ext cx="2919602" cy="1526227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Дослідник та розробник комп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ютерних моделей та алгоритмів </a:t>
            </a:r>
          </a:p>
        </p:txBody>
      </p:sp>
      <p:sp>
        <p:nvSpPr>
          <p:cNvPr id="22" name="Блок-схема: узел 21"/>
          <p:cNvSpPr/>
          <p:nvPr/>
        </p:nvSpPr>
        <p:spPr>
          <a:xfrm>
            <a:off x="4790599" y="4877717"/>
            <a:ext cx="2284657" cy="1620506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Спеціаліст з тестування програмного забезпечення</a:t>
            </a:r>
          </a:p>
        </p:txBody>
      </p:sp>
      <p:sp>
        <p:nvSpPr>
          <p:cNvPr id="26" name="Блок-схема: узел 25"/>
          <p:cNvSpPr/>
          <p:nvPr/>
        </p:nvSpPr>
        <p:spPr>
          <a:xfrm>
            <a:off x="6999502" y="2420192"/>
            <a:ext cx="2142857" cy="1143386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Спеціаліст з оптимізації процесів </a:t>
            </a:r>
          </a:p>
        </p:txBody>
      </p:sp>
      <p:sp>
        <p:nvSpPr>
          <p:cNvPr id="28" name="Блок-схема: узел 27"/>
          <p:cNvSpPr/>
          <p:nvPr/>
        </p:nvSpPr>
        <p:spPr>
          <a:xfrm>
            <a:off x="6929266" y="5725039"/>
            <a:ext cx="1968432" cy="994177"/>
          </a:xfrm>
          <a:prstGeom prst="flowChartConnector">
            <a:avLst/>
          </a:prstGeom>
          <a:gradFill>
            <a:gsLst>
              <a:gs pos="14000">
                <a:srgbClr val="002060"/>
              </a:gs>
              <a:gs pos="62000">
                <a:srgbClr val="158BC5"/>
              </a:gs>
              <a:gs pos="100000">
                <a:srgbClr val="9DC3E6"/>
              </a:gs>
            </a:gsLst>
            <a:lin ang="16200000" scaled="1"/>
          </a:gradFill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Research-</a:t>
            </a:r>
            <a:r>
              <a:rPr lang="uk-U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менеджер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auto">
          <a:xfrm>
            <a:off x="1466948" y="322210"/>
            <a:ext cx="6680026" cy="6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CanDown">
              <a:avLst>
                <a:gd name="adj" fmla="val 7723"/>
              </a:avLst>
            </a:prstTxWarp>
            <a:no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Професії випускника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98388" y="-171400"/>
            <a:ext cx="818322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Рівень заробітної плати в 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IT</a:t>
            </a:r>
            <a:r>
              <a:rPr lang="uk-UA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-галузі</a:t>
            </a:r>
            <a:endParaRPr lang="ru-RU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79708"/>
              </p:ext>
            </p:extLst>
          </p:nvPr>
        </p:nvGraphicFramePr>
        <p:xfrm>
          <a:off x="305526" y="1177148"/>
          <a:ext cx="8568952" cy="4828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312687692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val="2439748631"/>
                    </a:ext>
                  </a:extLst>
                </a:gridCol>
              </a:tblGrid>
              <a:tr h="5780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Позиція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+mn-lt"/>
                          <a:ea typeface="+mn-ea"/>
                        </a:rPr>
                        <a:t>Середня</a:t>
                      </a:r>
                      <a:r>
                        <a:rPr lang="uk-UA" sz="2000" baseline="0" dirty="0">
                          <a:effectLst/>
                          <a:latin typeface="+mn-lt"/>
                          <a:ea typeface="+mn-ea"/>
                        </a:rPr>
                        <a:t> заробітна плата по м. Дніпро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275408"/>
                  </a:ext>
                </a:extLst>
              </a:tr>
              <a:tr h="3961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</a:rPr>
                        <a:t> Інженер-програміст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</a:rPr>
                        <a:t> 12 000 – 75</a:t>
                      </a:r>
                      <a:r>
                        <a:rPr lang="uk-UA" sz="1800" baseline="0" dirty="0">
                          <a:solidFill>
                            <a:schemeClr val="bg1"/>
                          </a:solidFill>
                          <a:effectLst/>
                        </a:rPr>
                        <a:t> 000 грн.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99250"/>
                  </a:ext>
                </a:extLst>
              </a:tr>
              <a:tr h="6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</a:rPr>
                        <a:t>Спеціаліст з</a:t>
                      </a:r>
                      <a:r>
                        <a:rPr lang="uk-UA" sz="1800" baseline="0" dirty="0">
                          <a:solidFill>
                            <a:schemeClr val="bg1"/>
                          </a:solidFill>
                          <a:effectLst/>
                        </a:rPr>
                        <a:t> тестування програмного забезпечення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</a:rPr>
                        <a:t> 8 000 </a:t>
                      </a:r>
                      <a:r>
                        <a:rPr lang="uk-UA" sz="1800" baseline="0" dirty="0">
                          <a:solidFill>
                            <a:schemeClr val="bg1"/>
                          </a:solidFill>
                          <a:effectLst/>
                        </a:rPr>
                        <a:t> - 50 000 грн.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09528"/>
                  </a:ext>
                </a:extLst>
              </a:tr>
              <a:tr h="4951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Системний а</a:t>
                      </a:r>
                      <a:r>
                        <a:rPr lang="uk-UA" sz="1600" dirty="0">
                          <a:solidFill>
                            <a:schemeClr val="bg1"/>
                          </a:solidFill>
                        </a:rPr>
                        <a:t>рхітектор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100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 000 – 120 000 грн.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7693"/>
                  </a:ext>
                </a:extLst>
              </a:tr>
              <a:tr h="4951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</a:rPr>
                        <a:t>Системний</a:t>
                      </a:r>
                      <a:r>
                        <a:rPr lang="uk-UA" sz="1600" baseline="0" dirty="0">
                          <a:solidFill>
                            <a:schemeClr val="bg1"/>
                          </a:solidFill>
                        </a:rPr>
                        <a:t> адміністратор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6 000 – 20 000 грн.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164410"/>
                  </a:ext>
                </a:extLst>
              </a:tr>
              <a:tr h="4951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aseline="0" dirty="0">
                          <a:solidFill>
                            <a:schemeClr val="bg1"/>
                          </a:solidFill>
                        </a:rPr>
                        <a:t>Адміністратор баз даних 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15 000  - 32 000 грн. 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192939"/>
                  </a:ext>
                </a:extLst>
              </a:tr>
              <a:tr h="49513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aseline="0" dirty="0">
                          <a:solidFill>
                            <a:schemeClr val="bg1"/>
                          </a:solidFill>
                        </a:rPr>
                        <a:t>Аналітик інформаційних систем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12 000 – 30 000 грн.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807946"/>
                  </a:ext>
                </a:extLst>
              </a:tr>
              <a:tr h="44910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aseline="0" dirty="0">
                          <a:solidFill>
                            <a:schemeClr val="bg1"/>
                          </a:solidFill>
                        </a:rPr>
                        <a:t>Менеджер проектів на підприємствах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10 000 – 55  000 грн.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50217"/>
                  </a:ext>
                </a:extLst>
              </a:tr>
              <a:tr h="81070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aseline="0" dirty="0">
                          <a:solidFill>
                            <a:schemeClr val="bg1"/>
                          </a:solidFill>
                        </a:rPr>
                        <a:t>Дослідник ринку товарів, послуг та технологій в маркетингових агентствах і відділах фінансових компаній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bg1"/>
                          </a:solidFill>
                        </a:rPr>
                        <a:t>6 000 – 15 000 грн.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582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2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71414"/>
            <a:ext cx="89297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Чому необхідно обрати </a:t>
            </a:r>
          </a:p>
          <a:p>
            <a:pPr algn="ctr"/>
            <a:r>
              <a:rPr lang="uk-UA" alt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Факультет прикладної математики?</a:t>
            </a:r>
            <a:endParaRPr lang="ru-RU" alt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00100" y="2857496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Інтегрованість до світового освітнього простору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011267" y="2352672"/>
            <a:ext cx="7704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Фундаментальна математична підготовка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71538" y="1785926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Новітні інформаційні технології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009679" y="3857628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Гарантований результат в науці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39750" y="1714488"/>
            <a:ext cx="57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200" dirty="0">
                <a:latin typeface="+mn-lt"/>
              </a:rPr>
              <a:t> </a:t>
            </a:r>
            <a:r>
              <a:rPr lang="uk-UA" altLang="uk-UA" sz="3600" dirty="0">
                <a:solidFill>
                  <a:srgbClr val="FFC000"/>
                </a:solidFill>
                <a:latin typeface="+mn-lt"/>
              </a:rPr>
              <a:t>√</a:t>
            </a:r>
            <a:endParaRPr lang="ru-RU" altLang="uk-UA" sz="3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00100" y="4354523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100% працевлаштування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9750" y="2214554"/>
            <a:ext cx="539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200" dirty="0">
                <a:latin typeface="+mn-lt"/>
              </a:rPr>
              <a:t> </a:t>
            </a:r>
            <a:r>
              <a:rPr lang="uk-UA" altLang="uk-UA" sz="3600" dirty="0">
                <a:solidFill>
                  <a:srgbClr val="FFC000"/>
                </a:solidFill>
                <a:latin typeface="+mn-lt"/>
              </a:rPr>
              <a:t>√</a:t>
            </a:r>
            <a:endParaRPr lang="ru-RU" altLang="uk-UA" sz="3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000100" y="3357562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Висока конкурентоздатність на ринку праці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9750" y="2714620"/>
            <a:ext cx="57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200" dirty="0">
                <a:latin typeface="+mn-lt"/>
              </a:rPr>
              <a:t> </a:t>
            </a:r>
            <a:r>
              <a:rPr lang="uk-UA" altLang="uk-UA" sz="3600" dirty="0">
                <a:solidFill>
                  <a:srgbClr val="FFC000"/>
                </a:solidFill>
                <a:latin typeface="+mn-lt"/>
              </a:rPr>
              <a:t>√</a:t>
            </a:r>
            <a:endParaRPr lang="ru-RU" altLang="uk-UA" sz="3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14348" y="6072206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Практика подвійних дипломів</a:t>
            </a:r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39750" y="3241679"/>
            <a:ext cx="57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200" dirty="0">
                <a:latin typeface="+mn-lt"/>
              </a:rPr>
              <a:t> </a:t>
            </a:r>
            <a:r>
              <a:rPr lang="uk-UA" altLang="uk-UA" sz="3600" dirty="0">
                <a:solidFill>
                  <a:srgbClr val="FFC000"/>
                </a:solidFill>
                <a:latin typeface="+mn-lt"/>
              </a:rPr>
              <a:t>√</a:t>
            </a:r>
            <a:endParaRPr lang="ru-RU" altLang="uk-UA" sz="3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14348" y="5643578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Трирівнева система навчання </a:t>
            </a:r>
            <a:r>
              <a:rPr lang="uk-UA" altLang="uk-UA" sz="1600" b="1" i="1" dirty="0">
                <a:solidFill>
                  <a:srgbClr val="FFC000"/>
                </a:solidFill>
                <a:latin typeface="+mn-lt"/>
              </a:rPr>
              <a:t>(бакалавр – магістр – доктор)</a:t>
            </a:r>
            <a:endParaRPr lang="ru-RU" altLang="uk-UA" sz="16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66713" y="3714752"/>
            <a:ext cx="57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200" dirty="0">
                <a:latin typeface="+mn-lt"/>
              </a:rPr>
              <a:t> </a:t>
            </a:r>
            <a:r>
              <a:rPr lang="uk-UA" altLang="uk-UA" sz="3600" dirty="0">
                <a:solidFill>
                  <a:srgbClr val="FFC000"/>
                </a:solidFill>
                <a:latin typeface="+mn-lt"/>
              </a:rPr>
              <a:t>√</a:t>
            </a:r>
            <a:endParaRPr lang="ru-RU" altLang="uk-UA" sz="36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13883" y="4911682"/>
            <a:ext cx="7704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3200" b="1" i="1" dirty="0">
                <a:solidFill>
                  <a:srgbClr val="FFC000"/>
                </a:solidFill>
                <a:latin typeface="+mn-lt"/>
              </a:rPr>
              <a:t>Середовище, що спонукає до розвитку</a:t>
            </a:r>
            <a:endParaRPr lang="ru-RU" altLang="uk-UA" sz="32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9750" y="4241812"/>
            <a:ext cx="576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1200" dirty="0">
                <a:latin typeface="+mn-lt"/>
              </a:rPr>
              <a:t> </a:t>
            </a:r>
            <a:r>
              <a:rPr lang="uk-UA" altLang="uk-UA" sz="3600" dirty="0">
                <a:solidFill>
                  <a:srgbClr val="FFC000"/>
                </a:solidFill>
                <a:latin typeface="+mn-lt"/>
              </a:rPr>
              <a:t>√</a:t>
            </a:r>
            <a:endParaRPr lang="ru-RU" altLang="uk-UA" sz="36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 bwMode="auto">
          <a:xfrm>
            <a:off x="239028" y="1268760"/>
            <a:ext cx="2843808" cy="94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uk-UA" sz="6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ФПМ -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1079" y="338732"/>
            <a:ext cx="532859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uk-UA" sz="2800" b="1" dirty="0">
                <a:latin typeface="+mn-lt"/>
                <a:cs typeface="Times New Roman" panose="02020603050405020304" pitchFamily="18" charset="0"/>
              </a:rPr>
              <a:t>Е</a:t>
            </a:r>
            <a:r>
              <a:rPr lang="uk-UA" sz="2800" dirty="0">
                <a:latin typeface="+mn-lt"/>
              </a:rPr>
              <a:t>літарність</a:t>
            </a:r>
          </a:p>
          <a:p>
            <a:pPr algn="just">
              <a:lnSpc>
                <a:spcPct val="80000"/>
              </a:lnSpc>
              <a:defRPr/>
            </a:pPr>
            <a:endParaRPr lang="uk-UA" sz="2800" b="1" dirty="0">
              <a:latin typeface="+mn-lt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defRPr/>
            </a:pPr>
            <a:r>
              <a:rPr lang="uk-UA" sz="2800" b="1" dirty="0">
                <a:latin typeface="+mn-lt"/>
                <a:cs typeface="Times New Roman" panose="02020603050405020304" pitchFamily="18" charset="0"/>
              </a:rPr>
              <a:t>Ф</a:t>
            </a:r>
            <a:r>
              <a:rPr lang="uk-UA" sz="2800" dirty="0">
                <a:latin typeface="+mn-lt"/>
              </a:rPr>
              <a:t>ундаментальність комп</a:t>
            </a:r>
            <a:r>
              <a:rPr lang="en-US" sz="2800" dirty="0">
                <a:latin typeface="+mn-lt"/>
              </a:rPr>
              <a:t>’</a:t>
            </a:r>
            <a:r>
              <a:rPr lang="uk-UA" sz="2800" dirty="0">
                <a:latin typeface="+mn-lt"/>
              </a:rPr>
              <a:t>ютерної та математичної підготовки </a:t>
            </a:r>
          </a:p>
          <a:p>
            <a:pPr algn="just">
              <a:lnSpc>
                <a:spcPct val="80000"/>
              </a:lnSpc>
              <a:defRPr/>
            </a:pPr>
            <a:endParaRPr lang="uk-UA" sz="2800" dirty="0">
              <a:latin typeface="+mn-lt"/>
            </a:endParaRPr>
          </a:p>
          <a:p>
            <a:pPr algn="just">
              <a:lnSpc>
                <a:spcPct val="80000"/>
              </a:lnSpc>
              <a:defRPr/>
            </a:pPr>
            <a:r>
              <a:rPr lang="uk-UA" sz="2800" b="1" dirty="0">
                <a:latin typeface="+mn-lt"/>
                <a:cs typeface="Times New Roman" panose="02020603050405020304" pitchFamily="18" charset="0"/>
              </a:rPr>
              <a:t>Г</a:t>
            </a:r>
            <a:r>
              <a:rPr lang="uk-UA" sz="2800" dirty="0">
                <a:latin typeface="+mn-lt"/>
              </a:rPr>
              <a:t>арантований успіх в науці, виробництві й бізнесі </a:t>
            </a:r>
          </a:p>
          <a:p>
            <a:pPr algn="just">
              <a:lnSpc>
                <a:spcPct val="80000"/>
              </a:lnSpc>
              <a:defRPr/>
            </a:pPr>
            <a:r>
              <a:rPr lang="uk-UA" sz="2800" dirty="0">
                <a:latin typeface="+mn-lt"/>
              </a:rPr>
              <a:t> </a:t>
            </a:r>
          </a:p>
          <a:p>
            <a:pPr algn="just">
              <a:lnSpc>
                <a:spcPct val="80000"/>
              </a:lnSpc>
              <a:defRPr/>
            </a:pPr>
            <a:endParaRPr lang="uk-UA" sz="2800" dirty="0">
              <a:latin typeface="+mn-lt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672972" y="3225449"/>
            <a:ext cx="7886700" cy="560021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Сертифікати ЗНО для вступу</a:t>
            </a:r>
            <a:endParaRPr lang="uk-UA" sz="40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65386" y="3719764"/>
            <a:ext cx="6427412" cy="249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uk-UA" altLang="uk-UA" sz="3600" b="1" i="1" dirty="0">
                <a:solidFill>
                  <a:srgbClr val="FFC000"/>
                </a:solidFill>
                <a:latin typeface="+mn-lt"/>
              </a:rPr>
              <a:t>Математика</a:t>
            </a:r>
          </a:p>
          <a:p>
            <a:pPr>
              <a:lnSpc>
                <a:spcPct val="150000"/>
              </a:lnSpc>
            </a:pPr>
            <a:r>
              <a:rPr lang="uk-UA" altLang="uk-UA" sz="3600" b="1" i="1" dirty="0">
                <a:solidFill>
                  <a:srgbClr val="FFC000"/>
                </a:solidFill>
                <a:latin typeface="+mn-lt"/>
              </a:rPr>
              <a:t>Українська мова</a:t>
            </a:r>
          </a:p>
          <a:p>
            <a:pPr>
              <a:lnSpc>
                <a:spcPct val="150000"/>
              </a:lnSpc>
            </a:pPr>
            <a:r>
              <a:rPr lang="uk-UA" altLang="uk-UA" sz="3600" b="1" i="1" dirty="0">
                <a:solidFill>
                  <a:srgbClr val="FFC000"/>
                </a:solidFill>
                <a:latin typeface="+mn-lt"/>
              </a:rPr>
              <a:t>Іноземна мова (або Фізика)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76890">
            <a:off x="221827" y="4223903"/>
            <a:ext cx="2453715" cy="17148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5835">
            <a:off x="598121" y="4431467"/>
            <a:ext cx="2453715" cy="17148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2043">
            <a:off x="579715" y="4928480"/>
            <a:ext cx="2453715" cy="17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3" y="4139662"/>
            <a:ext cx="1603976" cy="22697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37" y="770243"/>
            <a:ext cx="1921159" cy="2640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97" y="842420"/>
            <a:ext cx="2698426" cy="2615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b="4457"/>
          <a:stretch/>
        </p:blipFill>
        <p:spPr>
          <a:xfrm>
            <a:off x="2107219" y="4131957"/>
            <a:ext cx="3032677" cy="1894016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0573" y="3410363"/>
            <a:ext cx="4861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Призери Всеукраїнського конкурсу студентських наукових робіт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2667" y="41022"/>
            <a:ext cx="8725298" cy="7315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b="1" spc="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Наші студенти</a:t>
            </a:r>
            <a:endParaRPr lang="ru-RU" sz="44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43754" y="2836891"/>
            <a:ext cx="372456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Учасники Міжнародної науково-практичної конференції «Математичне та програмне забезпечення інтелектуальних систем»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1" y="741838"/>
            <a:ext cx="3120468" cy="20826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1" y="4492946"/>
            <a:ext cx="3159375" cy="210860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D050A6A-4AD9-2769-9B1F-B89EFC91EB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7" y="4105128"/>
            <a:ext cx="3056344" cy="2000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7EC5FB-216A-391C-D24D-72B4AC12DC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725" y="4136443"/>
            <a:ext cx="1848828" cy="24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108520" y="2603612"/>
            <a:ext cx="33596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Переможці Всеукраїнських олімпіад з програмування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18702" y="60551"/>
            <a:ext cx="8725298" cy="7315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b="1" spc="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Наші студенти</a:t>
            </a:r>
            <a:endParaRPr lang="ru-RU" sz="44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13903"/>
            <a:ext cx="2637760" cy="1843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91939"/>
            <a:ext cx="2418675" cy="21330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05" y="3861010"/>
            <a:ext cx="2944395" cy="16562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78" y="4441964"/>
            <a:ext cx="2195026" cy="23714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59099"/>
            <a:ext cx="2334176" cy="14223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52736"/>
            <a:ext cx="3105555" cy="20672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0" y="787994"/>
            <a:ext cx="2873896" cy="1724338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987824" y="5653697"/>
            <a:ext cx="316730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Переможці з кібербезпеки в змаганнях 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CTF 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за версією 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ctftime.org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36096" y="3140968"/>
            <a:ext cx="3888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Призери міжнародних олімпіад </a:t>
            </a:r>
          </a:p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з програмування, команди 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DNU_Cifeidion, </a:t>
            </a: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  <a:p>
            <a:pPr algn="ctr"/>
            <a:r>
              <a:rPr lang="en-US" altLang="uk-UA" sz="2000" b="1" i="1" dirty="0" err="1">
                <a:solidFill>
                  <a:srgbClr val="FFC000"/>
                </a:solidFill>
                <a:latin typeface="+mn-lt"/>
              </a:rPr>
              <a:t>DNU_Ducks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5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3573016"/>
            <a:ext cx="3141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Члени журі Всеукраїнської учнівської олімпіади з інформатики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36074" y="99542"/>
            <a:ext cx="8725298" cy="7315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b="1" spc="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Наші студенти</a:t>
            </a:r>
            <a:endParaRPr lang="ru-RU" sz="44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016574" y="5655119"/>
            <a:ext cx="30122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Стипендіати програми Віктора Пінчука «Завтра.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UA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»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68760"/>
            <a:ext cx="3806558" cy="15226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65"/>
            <a:ext cx="3177890" cy="2119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4" y="3645156"/>
            <a:ext cx="2787008" cy="1858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19" y="4768808"/>
            <a:ext cx="2908553" cy="19347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7" y="4785691"/>
            <a:ext cx="2903423" cy="1935615"/>
          </a:xfrm>
          <a:prstGeom prst="rect">
            <a:avLst/>
          </a:prstGeom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236296" y="1628800"/>
            <a:ext cx="16775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Переможці спортивних змагань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042008" y="2855814"/>
            <a:ext cx="31673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Учасники творчих конкурсів</a:t>
            </a:r>
            <a:endParaRPr lang="ru-RU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15" name="Рисунок 14" descr="спорт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2852936"/>
            <a:ext cx="2590143" cy="17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750" t="27643" r="39956" b="18358"/>
          <a:stretch>
            <a:fillRect/>
          </a:stretch>
        </p:blipFill>
        <p:spPr bwMode="auto">
          <a:xfrm rot="377027">
            <a:off x="5685310" y="259602"/>
            <a:ext cx="3337907" cy="244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6794" t="19885" r="42805" b="2626"/>
          <a:stretch>
            <a:fillRect/>
          </a:stretch>
        </p:blipFill>
        <p:spPr bwMode="auto">
          <a:xfrm rot="21263342">
            <a:off x="125267" y="184505"/>
            <a:ext cx="2739405" cy="269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6241" t="23000" r="40591" b="17808"/>
          <a:stretch>
            <a:fillRect/>
          </a:stretch>
        </p:blipFill>
        <p:spPr bwMode="auto">
          <a:xfrm rot="21319212">
            <a:off x="5807652" y="2333527"/>
            <a:ext cx="3162996" cy="231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l="16240" t="20923" r="40592" b="8462"/>
          <a:stretch>
            <a:fillRect/>
          </a:stretch>
        </p:blipFill>
        <p:spPr bwMode="auto">
          <a:xfrm>
            <a:off x="2840394" y="374061"/>
            <a:ext cx="2851027" cy="223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16241" t="32346" r="40038" b="5347"/>
          <a:stretch>
            <a:fillRect/>
          </a:stretch>
        </p:blipFill>
        <p:spPr bwMode="auto">
          <a:xfrm rot="224396">
            <a:off x="6018398" y="4461006"/>
            <a:ext cx="2874114" cy="218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Фото Примат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57711">
            <a:off x="2685317" y="4525723"/>
            <a:ext cx="3161180" cy="210086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/>
          <a:srcRect l="15134" t="34250" r="41698" b="6687"/>
          <a:stretch/>
        </p:blipFill>
        <p:spPr>
          <a:xfrm rot="392809">
            <a:off x="274326" y="2506672"/>
            <a:ext cx="2662120" cy="2047785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 l="14861" t="11577" r="13473" b="11578"/>
          <a:stretch>
            <a:fillRect/>
          </a:stretch>
        </p:blipFill>
        <p:spPr bwMode="auto">
          <a:xfrm>
            <a:off x="2671440" y="2663343"/>
            <a:ext cx="3301834" cy="188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Фото Примат."/>
          <p:cNvPicPr>
            <a:picLocks noChangeAspect="1" noChangeArrowheads="1"/>
          </p:cNvPicPr>
          <p:nvPr/>
        </p:nvPicPr>
        <p:blipFill rotWithShape="1">
          <a:blip r:embed="rId11" cstate="print"/>
          <a:srcRect t="15871" r="6549" b="8398"/>
          <a:stretch/>
        </p:blipFill>
        <p:spPr bwMode="auto">
          <a:xfrm rot="21283880">
            <a:off x="369771" y="4430446"/>
            <a:ext cx="2186399" cy="2243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6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126"/>
            <a:ext cx="8725298" cy="68761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spc="300" dirty="0">
                <a:latin typeface="+mn-lt"/>
                <a:cs typeface="Arial" panose="020B0604020202020204" pitchFamily="34" charset="0"/>
              </a:rPr>
              <a:t>ОБИРАЙ ДЛЯ НАВЧАННЯ</a:t>
            </a:r>
            <a:endParaRPr lang="ru-RU" sz="4400" b="1" spc="3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32671" y="1311581"/>
            <a:ext cx="8725298" cy="73153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b="1" spc="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ФАКУЛЬТЕТ ПРИКЛАДНОЇ МАТЕМАТИКИ</a:t>
            </a:r>
            <a:r>
              <a:rPr lang="uk-UA" sz="4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! </a:t>
            </a:r>
            <a:endParaRPr lang="ru-RU" sz="4400" b="1" dirty="0"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195734" y="2043114"/>
            <a:ext cx="4824535" cy="548441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b="1" spc="200" dirty="0">
                <a:latin typeface="+mn-lt"/>
                <a:cs typeface="Arial" panose="020B0604020202020204" pitchFamily="34" charset="0"/>
              </a:rPr>
              <a:t>ЦЕ - </a:t>
            </a:r>
            <a:endParaRPr lang="ru-RU" sz="4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302932" y="2754911"/>
            <a:ext cx="6984775" cy="54844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1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СУЧАСНА </a:t>
            </a:r>
            <a:r>
              <a:rPr lang="en-US" sz="41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IT</a:t>
            </a:r>
            <a:r>
              <a:rPr lang="uk-UA" sz="41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-ОСВІТА</a:t>
            </a:r>
            <a:endParaRPr lang="ru-RU" sz="4100" dirty="0"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483768" y="4043872"/>
            <a:ext cx="4824535" cy="548441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4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УСПІШНА КАР</a:t>
            </a:r>
            <a:r>
              <a:rPr lang="en-US" sz="44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’</a:t>
            </a:r>
            <a:r>
              <a:rPr lang="uk-UA" sz="44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ЄРА</a:t>
            </a:r>
            <a:endParaRPr lang="ru-RU" sz="4400" dirty="0"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656871" y="3405020"/>
            <a:ext cx="6276895" cy="548441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4100" spc="200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СИЛЬНИЙ СТАРТ</a:t>
            </a:r>
            <a:endParaRPr lang="ru-RU" sz="4100" dirty="0"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7554" y="4416695"/>
            <a:ext cx="2622997" cy="709310"/>
          </a:xfrm>
          <a:prstGeom prst="rect">
            <a:avLst/>
          </a:prstGeom>
          <a:ln w="19050">
            <a:noFill/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uk-UA" sz="2000" dirty="0"/>
              <a:t>Ми у</a:t>
            </a:r>
            <a:r>
              <a:rPr lang="en-US" sz="2000" dirty="0"/>
              <a:t> </a:t>
            </a:r>
            <a:r>
              <a:rPr lang="uk-UA" sz="2000" dirty="0"/>
              <a:t>соціальних мережах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2929" y="5442997"/>
            <a:ext cx="2232248" cy="506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2929" y="6080463"/>
            <a:ext cx="1880112" cy="51688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173231" y="5589240"/>
            <a:ext cx="4968551" cy="1268760"/>
          </a:xfrm>
          <a:prstGeom prst="rect">
            <a:avLst/>
          </a:prstGeom>
          <a:ln w="19050">
            <a:noFill/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>
              <a:defRPr/>
            </a:pPr>
            <a:r>
              <a:rPr lang="uk-UA" sz="2400" dirty="0"/>
              <a:t>Офіційний сайт: </a:t>
            </a:r>
            <a:r>
              <a:rPr lang="en-US" sz="2800" dirty="0"/>
              <a:t>http://fmp.dnu.dp.ua</a:t>
            </a:r>
          </a:p>
          <a:p>
            <a:pPr algn="ctr">
              <a:defRPr/>
            </a:pPr>
            <a:endParaRPr lang="en-US" sz="2800" dirty="0">
              <a:latin typeface="Gabriola" panose="04040605051002020D02" pitchFamily="8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7208" y="179952"/>
            <a:ext cx="9252520" cy="8318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200" b="1" spc="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ПРИЄДНУЙСЯ ДО СПІЛЬНОТИ ФПМ ДНУ!</a:t>
            </a:r>
            <a:endParaRPr lang="ru-RU" sz="3200" b="1" spc="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60" y="1124744"/>
            <a:ext cx="6218584" cy="414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799902" y="5373216"/>
            <a:ext cx="797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u="sng" dirty="0">
                <a:solidFill>
                  <a:schemeClr val="bg1"/>
                </a:solidFill>
                <a:latin typeface="+mn-lt"/>
              </a:rPr>
              <a:t>Наша адреса:</a:t>
            </a:r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  49044, м. Дніпро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uk-UA" sz="2400" dirty="0">
                <a:solidFill>
                  <a:schemeClr val="bg1"/>
                </a:solidFill>
                <a:latin typeface="+mn-lt"/>
              </a:rPr>
              <a:t>                         пр. Д. Яворницкого, 35  (3  корпус ДНУ)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uk-UA" sz="2400" u="sng" dirty="0">
                <a:solidFill>
                  <a:schemeClr val="bg1"/>
                </a:solidFill>
                <a:latin typeface="+mn-lt"/>
              </a:rPr>
              <a:t>Деканат</a:t>
            </a:r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          +38 (056) 745-24-83</a:t>
            </a:r>
            <a:endParaRPr lang="ru-RU" altLang="uk-UA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 descr="сай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1501" y="1560378"/>
            <a:ext cx="3545083" cy="151216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" y="71414"/>
            <a:ext cx="8929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Факультет прикладної математики – це</a:t>
            </a:r>
            <a:endParaRPr lang="ru-RU" alt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8956" y="2390745"/>
            <a:ext cx="25035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Корпус у центрі </a:t>
            </a:r>
          </a:p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міста Дніпро</a:t>
            </a:r>
          </a:p>
        </p:txBody>
      </p:sp>
      <p:pic>
        <p:nvPicPr>
          <p:cNvPr id="34" name="Рисунок 33" descr="комп клас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725144"/>
            <a:ext cx="2496278" cy="1872208"/>
          </a:xfrm>
          <a:prstGeom prst="rect">
            <a:avLst/>
          </a:prstGeom>
        </p:spPr>
      </p:pic>
      <p:pic>
        <p:nvPicPr>
          <p:cNvPr id="35" name="Рисунок 34" descr="комп класс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8536" y="692696"/>
            <a:ext cx="2909968" cy="1636857"/>
          </a:xfrm>
          <a:prstGeom prst="rect">
            <a:avLst/>
          </a:prstGeom>
        </p:spPr>
      </p:pic>
      <p:pic>
        <p:nvPicPr>
          <p:cNvPr id="36" name="Рисунок 35" descr="корпу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764704"/>
            <a:ext cx="2630510" cy="1479662"/>
          </a:xfrm>
          <a:prstGeom prst="rect">
            <a:avLst/>
          </a:prstGeom>
        </p:spPr>
      </p:pic>
      <p:pic>
        <p:nvPicPr>
          <p:cNvPr id="38" name="Рисунок 37" descr="культмасс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10335" y="5391624"/>
            <a:ext cx="3351920" cy="1340768"/>
          </a:xfrm>
          <a:prstGeom prst="rect">
            <a:avLst/>
          </a:prstGeom>
        </p:spPr>
      </p:pic>
      <p:pic>
        <p:nvPicPr>
          <p:cNvPr id="39" name="Рисунок 38" descr="педаг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74230"/>
            <a:ext cx="3347864" cy="1339146"/>
          </a:xfrm>
          <a:prstGeom prst="rect">
            <a:avLst/>
          </a:prstGeom>
        </p:spPr>
      </p:pic>
      <p:pic>
        <p:nvPicPr>
          <p:cNvPr id="41" name="Рисунок 40" descr="спорт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8632" y="3231805"/>
            <a:ext cx="3419872" cy="1367948"/>
          </a:xfrm>
          <a:prstGeom prst="rect">
            <a:avLst/>
          </a:prstGeom>
        </p:spPr>
      </p:pic>
      <p:pic>
        <p:nvPicPr>
          <p:cNvPr id="43" name="Рисунок 42" descr="студенты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527" y="3302575"/>
            <a:ext cx="3419872" cy="1367948"/>
          </a:xfrm>
          <a:prstGeom prst="rect">
            <a:avLst/>
          </a:prstGeom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3443875" y="3322636"/>
            <a:ext cx="2160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Сучасні </a:t>
            </a:r>
          </a:p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комп’ютерні </a:t>
            </a:r>
          </a:p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класи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174433" y="2462630"/>
            <a:ext cx="29878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Оновлені аудиторії</a:t>
            </a:r>
          </a:p>
          <a:p>
            <a:pPr algn="ctr"/>
            <a:endParaRPr lang="ru-RU" altLang="uk-UA" sz="2400" b="1" i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759624" y="4909399"/>
            <a:ext cx="3384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Талановиті студенти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" y="4686235"/>
            <a:ext cx="3563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Колектив викладачів –</a:t>
            </a:r>
          </a:p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 професіоналів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3158">
            <a:off x="4649864" y="2468289"/>
            <a:ext cx="2329188" cy="3234189"/>
          </a:xfrm>
          <a:prstGeom prst="rect">
            <a:avLst/>
          </a:prstGeom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164319" y="764704"/>
            <a:ext cx="7018087" cy="583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tabLst>
                <a:tab pos="539750" algn="l"/>
              </a:tabLst>
            </a:pPr>
            <a:r>
              <a:rPr lang="en-US" altLang="uk-UA" sz="2150" b="1" i="1" dirty="0">
                <a:solidFill>
                  <a:schemeClr val="bg1"/>
                </a:solidFill>
                <a:latin typeface="+mn-lt"/>
              </a:rPr>
              <a:t>113</a:t>
            </a:r>
            <a:r>
              <a:rPr lang="uk-UA" altLang="uk-UA" sz="2150" b="1" i="1" dirty="0">
                <a:solidFill>
                  <a:schemeClr val="bg1"/>
                </a:solidFill>
              </a:rPr>
              <a:t> – </a:t>
            </a: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Прикладна</a:t>
            </a:r>
            <a:r>
              <a:rPr lang="ru-RU" altLang="uk-UA" sz="2150" b="1" i="1" dirty="0">
                <a:solidFill>
                  <a:schemeClr val="bg1"/>
                </a:solidFill>
                <a:latin typeface="+mn-lt"/>
              </a:rPr>
              <a:t>  математика </a:t>
            </a:r>
          </a:p>
          <a:p>
            <a:pPr lvl="1" indent="0" eaLnBrk="1" hangingPunct="1">
              <a:buNone/>
              <a:tabLst>
                <a:tab pos="8953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освітня</a:t>
            </a:r>
            <a:r>
              <a:rPr lang="ru-RU" altLang="uk-UA" sz="2150" b="1" i="1" dirty="0">
                <a:solidFill>
                  <a:schemeClr val="bg1"/>
                </a:solidFill>
                <a:latin typeface="+mn-lt"/>
              </a:rPr>
              <a:t>  програма : Комп</a:t>
            </a:r>
            <a:r>
              <a:rPr lang="en-US" altLang="uk-UA" sz="2150" b="1" i="1" dirty="0">
                <a:solidFill>
                  <a:schemeClr val="bg1"/>
                </a:solidFill>
                <a:latin typeface="+mn-lt"/>
              </a:rPr>
              <a:t>’</a:t>
            </a: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ютерне моделювання  та</a:t>
            </a:r>
            <a:r>
              <a:rPr lang="en-US" altLang="uk-UA" sz="215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технології</a:t>
            </a:r>
            <a:r>
              <a:rPr lang="en-US" altLang="uk-UA" sz="215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програмування</a:t>
            </a:r>
          </a:p>
          <a:p>
            <a:pPr lvl="1" indent="0" eaLnBrk="1" hangingPunct="1">
              <a:buNone/>
              <a:tabLst>
                <a:tab pos="895350" algn="l"/>
              </a:tabLst>
            </a:pPr>
            <a:endParaRPr lang="uk-UA" altLang="uk-UA" sz="2150" b="1" i="1" dirty="0">
              <a:solidFill>
                <a:schemeClr val="bg1"/>
              </a:solidFill>
              <a:latin typeface="+mn-lt"/>
            </a:endParaRPr>
          </a:p>
          <a:p>
            <a:pPr lvl="1" indent="0" eaLnBrk="1" hangingPunct="1">
              <a:buNone/>
              <a:tabLst>
                <a:tab pos="8953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121</a:t>
            </a:r>
            <a:r>
              <a:rPr lang="uk-UA" altLang="uk-UA" sz="2150" b="1" i="1" dirty="0">
                <a:solidFill>
                  <a:schemeClr val="bg1"/>
                </a:solidFill>
              </a:rPr>
              <a:t> – </a:t>
            </a: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Інженерія програмного</a:t>
            </a:r>
          </a:p>
          <a:p>
            <a:pPr eaLnBrk="1" hangingPunct="1">
              <a:buNone/>
              <a:tabLst>
                <a:tab pos="5397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		                         забезпечення</a:t>
            </a:r>
          </a:p>
          <a:p>
            <a:pPr eaLnBrk="1" hangingPunct="1">
              <a:buNone/>
              <a:tabLst>
                <a:tab pos="539750" algn="l"/>
              </a:tabLst>
            </a:pPr>
            <a:endParaRPr lang="uk-UA" altLang="uk-UA" sz="2150" b="1" i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None/>
              <a:tabLst>
                <a:tab pos="5397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126 – Інформаційні  системи </a:t>
            </a:r>
          </a:p>
          <a:p>
            <a:pPr eaLnBrk="1" hangingPunct="1">
              <a:buNone/>
              <a:tabLst>
                <a:tab pos="5397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                                         і технології </a:t>
            </a:r>
          </a:p>
          <a:p>
            <a:pPr eaLnBrk="1" hangingPunct="1">
              <a:buNone/>
              <a:tabLst>
                <a:tab pos="539750" algn="l"/>
              </a:tabLst>
            </a:pPr>
            <a:endParaRPr lang="uk-UA" altLang="uk-UA" sz="2150" b="1" i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None/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         124 – Системний  аналіз</a:t>
            </a:r>
          </a:p>
          <a:p>
            <a:pPr eaLnBrk="1" hangingPunct="1">
              <a:buNone/>
            </a:pPr>
            <a:endParaRPr lang="uk-UA" altLang="uk-UA" sz="2150" b="1" i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None/>
              <a:tabLst>
                <a:tab pos="5397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113 – Прикладна</a:t>
            </a:r>
            <a:r>
              <a:rPr lang="ru-RU" altLang="uk-UA" sz="2150" b="1" i="1" dirty="0">
                <a:solidFill>
                  <a:schemeClr val="bg1"/>
                </a:solidFill>
                <a:latin typeface="+mn-lt"/>
              </a:rPr>
              <a:t>  математика </a:t>
            </a:r>
          </a:p>
          <a:p>
            <a:pPr lvl="1" indent="0" eaLnBrk="1" hangingPunct="1">
              <a:buNone/>
              <a:tabLst>
                <a:tab pos="8953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освітня</a:t>
            </a:r>
            <a:r>
              <a:rPr lang="ru-RU" altLang="uk-UA" sz="2150" b="1" i="1" dirty="0">
                <a:solidFill>
                  <a:schemeClr val="bg1"/>
                </a:solidFill>
                <a:latin typeface="+mn-lt"/>
              </a:rPr>
              <a:t>  програма : </a:t>
            </a:r>
          </a:p>
          <a:p>
            <a:pPr lvl="1" indent="0" eaLnBrk="1" hangingPunct="1">
              <a:buNone/>
              <a:tabLst>
                <a:tab pos="895350" algn="l"/>
              </a:tabLst>
            </a:pPr>
            <a:r>
              <a:rPr lang="ru-RU" altLang="uk-UA" sz="2150" b="1" i="1" dirty="0">
                <a:solidFill>
                  <a:schemeClr val="bg1"/>
                </a:solidFill>
                <a:latin typeface="+mn-lt"/>
              </a:rPr>
              <a:t>Облік, аналітика та </a:t>
            </a: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моделювання  </a:t>
            </a:r>
          </a:p>
          <a:p>
            <a:pPr lvl="1" indent="0" eaLnBrk="1" hangingPunct="1">
              <a:buNone/>
              <a:tabLst>
                <a:tab pos="895350" algn="l"/>
              </a:tabLst>
            </a:pPr>
            <a:r>
              <a:rPr lang="uk-UA" altLang="uk-UA" sz="2150" b="1" i="1" dirty="0">
                <a:solidFill>
                  <a:schemeClr val="bg1"/>
                </a:solidFill>
                <a:latin typeface="+mn-lt"/>
              </a:rPr>
              <a:t>                                                  бізнес систем</a:t>
            </a:r>
          </a:p>
          <a:p>
            <a:pPr lvl="1" indent="0" eaLnBrk="1" hangingPunct="1">
              <a:buNone/>
            </a:pPr>
            <a:endParaRPr lang="uk-UA" altLang="uk-UA" sz="3300" b="1" i="1" dirty="0">
              <a:solidFill>
                <a:schemeClr val="bg1"/>
              </a:solidFill>
              <a:latin typeface="+mn-lt"/>
            </a:endParaRPr>
          </a:p>
          <a:p>
            <a:pPr lvl="1" indent="0" eaLnBrk="1" hangingPunct="1">
              <a:buNone/>
            </a:pPr>
            <a:endParaRPr lang="ru-RU" altLang="uk-UA" sz="3300" b="1" i="1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buNone/>
            </a:pPr>
            <a:endParaRPr lang="uk-UA" altLang="uk-UA" sz="33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164319" y="188640"/>
            <a:ext cx="8569325" cy="576064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uk-UA" altLang="uk-UA" sz="4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Спеціальності  факультету:</a:t>
            </a:r>
            <a:endParaRPr lang="ru-RU" altLang="uk-UA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 rot="257528">
            <a:off x="6917017" y="925003"/>
            <a:ext cx="2443271" cy="310508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031">
            <a:off x="6394688" y="3424683"/>
            <a:ext cx="2417422" cy="326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03269" y="1307606"/>
            <a:ext cx="6876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Перший (бакалаврський) рівень (4 роки навчання)</a:t>
            </a:r>
            <a:endParaRPr lang="ru-RU" altLang="uk-UA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19672" y="1929477"/>
            <a:ext cx="7161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/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Другий (магістерський) рівень (1,5 роки навчання)</a:t>
            </a:r>
            <a:endParaRPr lang="ru-RU" altLang="uk-UA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99592" y="2592292"/>
            <a:ext cx="78816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/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Третій (освітньо-науковий) рівень –  доктор філософії</a:t>
            </a:r>
            <a:r>
              <a:rPr lang="en-US" altLang="uk-UA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altLang="uk-UA" sz="2400" dirty="0">
                <a:solidFill>
                  <a:schemeClr val="bg1"/>
                </a:solidFill>
                <a:latin typeface="+mn-lt"/>
              </a:rPr>
              <a:t>PhD</a:t>
            </a:r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pPr algn="r"/>
            <a:r>
              <a:rPr lang="uk-UA" altLang="uk-UA" sz="2400" dirty="0">
                <a:solidFill>
                  <a:schemeClr val="bg1"/>
                </a:solidFill>
                <a:latin typeface="+mn-lt"/>
              </a:rPr>
              <a:t>4 роки навчання)</a:t>
            </a:r>
            <a:endParaRPr lang="ru-RU" altLang="uk-UA" sz="2400" dirty="0">
              <a:solidFill>
                <a:schemeClr val="bg1"/>
              </a:solidFill>
              <a:latin typeface="+mn-lt"/>
            </a:endParaRPr>
          </a:p>
          <a:p>
            <a:pPr algn="r"/>
            <a:endParaRPr lang="ru-RU" altLang="uk-UA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36096" y="4316262"/>
            <a:ext cx="2873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Підготовчі курси: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36096" y="4986486"/>
            <a:ext cx="28803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i="1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</a:rPr>
              <a:t>м. Дніпро</a:t>
            </a:r>
          </a:p>
          <a:p>
            <a:r>
              <a:rPr lang="uk-UA" altLang="uk-UA" i="1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</a:rPr>
              <a:t>Пр. Д. Яворницького, 35</a:t>
            </a:r>
          </a:p>
          <a:p>
            <a:r>
              <a:rPr lang="uk-UA" altLang="uk-UA" i="1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</a:rPr>
              <a:t>корп. 4, кімн. 22</a:t>
            </a:r>
          </a:p>
          <a:p>
            <a:r>
              <a:rPr lang="uk-UA" altLang="uk-UA" i="1" dirty="0">
                <a:solidFill>
                  <a:schemeClr val="accent4"/>
                </a:solidFill>
                <a:latin typeface="+mn-lt"/>
                <a:cs typeface="Times New Roman" panose="02020603050405020304" pitchFamily="18" charset="0"/>
              </a:rPr>
              <a:t>тел. +38(056)744-56-32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974" r="9331" b="8551"/>
          <a:stretch/>
        </p:blipFill>
        <p:spPr>
          <a:xfrm>
            <a:off x="142778" y="3186810"/>
            <a:ext cx="3779912" cy="35236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819" y="1223327"/>
            <a:ext cx="817883" cy="5452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52077"/>
            <a:ext cx="817883" cy="545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2599"/>
            <a:ext cx="817883" cy="545255"/>
          </a:xfrm>
          <a:prstGeom prst="rect">
            <a:avLst/>
          </a:prstGeom>
        </p:spPr>
      </p:pic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323528" y="177630"/>
            <a:ext cx="8569325" cy="649288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uk-UA" altLang="uk-UA" sz="4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 вищої освіти</a:t>
            </a:r>
            <a:endParaRPr lang="ru-RU" altLang="uk-UA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73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785027" y="678036"/>
            <a:ext cx="5573945" cy="922682"/>
            <a:chOff x="2204783" y="282773"/>
            <a:chExt cx="4566037" cy="1056575"/>
          </a:xfrm>
          <a:scene3d>
            <a:camera prst="orthographicFront"/>
            <a:lightRig rig="chilly" dir="t"/>
          </a:scene3d>
        </p:grpSpPr>
        <p:sp>
          <p:nvSpPr>
            <p:cNvPr id="6" name="Прямоугольник 5"/>
            <p:cNvSpPr/>
            <p:nvPr/>
          </p:nvSpPr>
          <p:spPr>
            <a:xfrm>
              <a:off x="2204783" y="432048"/>
              <a:ext cx="4531075" cy="9073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Прямоугольник 6"/>
            <p:cNvSpPr/>
            <p:nvPr/>
          </p:nvSpPr>
          <p:spPr>
            <a:xfrm>
              <a:off x="2239745" y="282773"/>
              <a:ext cx="4531075" cy="3456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765" tIns="24765" rIns="24765" bIns="24765" spcCol="1270"/>
            <a:lstStyle/>
            <a:p>
              <a:pPr algn="ctr" defTabSz="1733550">
                <a:lnSpc>
                  <a:spcPct val="150000"/>
                </a:lnSpc>
                <a:spcAft>
                  <a:spcPts val="0"/>
                </a:spcAft>
                <a:defRPr/>
              </a:pPr>
              <a:r>
                <a:rPr lang="uk-UA" sz="30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Програма двох дипломів</a:t>
              </a:r>
              <a:endParaRPr lang="uk-UA" sz="3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646876" y="1850485"/>
            <a:ext cx="4320479" cy="8915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Группа 13"/>
          <p:cNvGrpSpPr/>
          <p:nvPr/>
        </p:nvGrpSpPr>
        <p:grpSpPr>
          <a:xfrm>
            <a:off x="259273" y="1842599"/>
            <a:ext cx="4139675" cy="888301"/>
            <a:chOff x="659349" y="2005"/>
            <a:chExt cx="7345035" cy="3672517"/>
          </a:xfrm>
          <a:scene3d>
            <a:camera prst="orthographicFront"/>
            <a:lightRig rig="chilly" dir="t"/>
          </a:scene3d>
        </p:grpSpPr>
        <p:sp>
          <p:nvSpPr>
            <p:cNvPr id="15" name="Прямоугольник 14"/>
            <p:cNvSpPr/>
            <p:nvPr/>
          </p:nvSpPr>
          <p:spPr>
            <a:xfrm>
              <a:off x="659349" y="2005"/>
              <a:ext cx="7345035" cy="36725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810702" y="2005"/>
              <a:ext cx="7140320" cy="36725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Інститут прикладного системного аналізу </a:t>
              </a:r>
              <a:r>
                <a:rPr 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НТУУ КПІ</a:t>
              </a:r>
            </a:p>
          </p:txBody>
        </p:sp>
      </p:grpSp>
      <p:cxnSp>
        <p:nvCxnSpPr>
          <p:cNvPr id="19" name="Прямая со стрелкой 18"/>
          <p:cNvCxnSpPr>
            <a:cxnSpLocks/>
          </p:cNvCxnSpPr>
          <p:nvPr/>
        </p:nvCxnSpPr>
        <p:spPr>
          <a:xfrm flipH="1">
            <a:off x="2926891" y="1638851"/>
            <a:ext cx="1448667" cy="241950"/>
          </a:xfrm>
          <a:prstGeom prst="straightConnector1">
            <a:avLst/>
          </a:prstGeom>
          <a:ln w="2222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cxnSpLocks/>
          </p:cNvCxnSpPr>
          <p:nvPr/>
        </p:nvCxnSpPr>
        <p:spPr>
          <a:xfrm>
            <a:off x="4413666" y="1639834"/>
            <a:ext cx="1542590" cy="247271"/>
          </a:xfrm>
          <a:prstGeom prst="straightConnector1">
            <a:avLst/>
          </a:prstGeom>
          <a:ln w="22225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84251" y="1985316"/>
            <a:ext cx="43255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1066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Університет дю Мен </a:t>
            </a:r>
          </a:p>
          <a:p>
            <a:pPr algn="ctr">
              <a:lnSpc>
                <a:spcPct val="90000"/>
              </a:lnSpc>
            </a:pPr>
            <a:r>
              <a:rPr lang="ru-RU" alt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(м. Ле-Ман,Франція)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8180" y="2853166"/>
            <a:ext cx="1963024" cy="888301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2010-2015: </a:t>
            </a:r>
          </a:p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студентів-учасників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75123" y="2812596"/>
            <a:ext cx="1929037" cy="888301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>
              <a:defRPr/>
            </a:pPr>
            <a:r>
              <a:rPr lang="uk-UA" sz="2000" dirty="0"/>
              <a:t>15 успішних закінчень програми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434345" y="2820019"/>
            <a:ext cx="1883669" cy="89897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>
              <a:defRPr/>
            </a:pPr>
            <a:r>
              <a:rPr lang="uk-UA" sz="2000" dirty="0"/>
              <a:t>Два дипломи: ДНУ і </a:t>
            </a:r>
            <a:r>
              <a:rPr lang="uk-UA" sz="2000" dirty="0" err="1"/>
              <a:t>дю</a:t>
            </a:r>
            <a:r>
              <a:rPr lang="uk-UA" sz="2000" dirty="0"/>
              <a:t> Мен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433849" y="2808642"/>
            <a:ext cx="2555512" cy="89897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spcCol="1270" anchor="ctr"/>
          <a:lstStyle/>
          <a:p>
            <a:pPr algn="ctr">
              <a:defRPr/>
            </a:pPr>
            <a:r>
              <a:rPr lang="uk-UA" sz="2000" dirty="0"/>
              <a:t>Працевлаштування  в країнах Євросоюзу</a:t>
            </a:r>
            <a:endParaRPr lang="ru-RU" sz="2000" dirty="0"/>
          </a:p>
        </p:txBody>
      </p:sp>
      <p:cxnSp>
        <p:nvCxnSpPr>
          <p:cNvPr id="27" name="Прямая со стрелкой 26"/>
          <p:cNvCxnSpPr>
            <a:cxnSpLocks/>
            <a:stCxn id="22" idx="3"/>
          </p:cNvCxnSpPr>
          <p:nvPr/>
        </p:nvCxnSpPr>
        <p:spPr>
          <a:xfrm flipV="1">
            <a:off x="2221204" y="3284111"/>
            <a:ext cx="130185" cy="13206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>
          <a:xfrm>
            <a:off x="4318510" y="3244532"/>
            <a:ext cx="115835" cy="12214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cxnSpLocks/>
          </p:cNvCxnSpPr>
          <p:nvPr/>
        </p:nvCxnSpPr>
        <p:spPr>
          <a:xfrm flipH="1">
            <a:off x="6311316" y="3212222"/>
            <a:ext cx="115554" cy="0"/>
          </a:xfrm>
          <a:prstGeom prst="straightConnector1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817" y="111862"/>
            <a:ext cx="8552565" cy="66065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Програма академічної мобільності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70A211-BEED-BE62-E91E-0661AB801490}"/>
              </a:ext>
            </a:extLst>
          </p:cNvPr>
          <p:cNvSpPr txBox="1"/>
          <p:nvPr/>
        </p:nvSpPr>
        <p:spPr>
          <a:xfrm>
            <a:off x="258180" y="4763140"/>
            <a:ext cx="823481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uk-UA" sz="1800" dirty="0">
              <a:solidFill>
                <a:schemeClr val="accent4"/>
              </a:solidFill>
              <a:latin typeface="Calibri Body"/>
            </a:endParaRPr>
          </a:p>
          <a:p>
            <a:pPr algn="just"/>
            <a:endParaRPr lang="uk-UA" sz="2000" dirty="0">
              <a:solidFill>
                <a:schemeClr val="bg1"/>
              </a:solidFill>
              <a:latin typeface="Calibri Body"/>
            </a:endParaRPr>
          </a:p>
          <a:p>
            <a:pPr algn="just"/>
            <a:r>
              <a:rPr lang="uk-UA" sz="2000" dirty="0">
                <a:solidFill>
                  <a:schemeClr val="bg1"/>
                </a:solidFill>
                <a:latin typeface="Calibri Body"/>
              </a:rPr>
              <a:t> «</a:t>
            </a:r>
            <a:r>
              <a:rPr lang="uk-UA" sz="2400" b="1" dirty="0">
                <a:solidFill>
                  <a:schemeClr val="bg1"/>
                </a:solidFill>
                <a:latin typeface="Calibri Body"/>
              </a:rPr>
              <a:t>Ла Сапієнца» (м. Рим, Італія) </a:t>
            </a:r>
            <a:r>
              <a:rPr lang="uk-UA" sz="1600" dirty="0">
                <a:solidFill>
                  <a:schemeClr val="bg1"/>
                </a:solidFill>
              </a:rPr>
              <a:t>2021-2022 н.р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  <a:latin typeface="Calibri Body"/>
            </a:endParaRPr>
          </a:p>
          <a:p>
            <a:pPr algn="just"/>
            <a:r>
              <a:rPr lang="uk-UA" sz="2400" b="1" dirty="0">
                <a:solidFill>
                  <a:schemeClr val="bg1"/>
                </a:solidFill>
                <a:latin typeface="Calibri Body"/>
              </a:rPr>
              <a:t> Кордови (м. Кордова, Іспанія)</a:t>
            </a:r>
            <a:r>
              <a:rPr lang="uk-UA" sz="2400" dirty="0">
                <a:solidFill>
                  <a:schemeClr val="bg1"/>
                </a:solidFill>
              </a:rPr>
              <a:t> </a:t>
            </a:r>
            <a:r>
              <a:rPr lang="uk-UA" sz="1600" dirty="0">
                <a:solidFill>
                  <a:schemeClr val="bg1"/>
                </a:solidFill>
              </a:rPr>
              <a:t>2021-2022 н.р.</a:t>
            </a:r>
            <a:endParaRPr lang="uk-UA" sz="1600" b="1" dirty="0">
              <a:solidFill>
                <a:schemeClr val="bg1"/>
              </a:solidFill>
              <a:latin typeface="Calibri Body"/>
            </a:endParaRPr>
          </a:p>
          <a:p>
            <a:pPr algn="just"/>
            <a:r>
              <a:rPr lang="uk-UA" sz="2400" b="1" dirty="0">
                <a:solidFill>
                  <a:schemeClr val="bg1"/>
                </a:solidFill>
                <a:latin typeface="Calibri Body"/>
              </a:rPr>
              <a:t> Аристотеля (м. Салоніки, Греція) </a:t>
            </a:r>
            <a:r>
              <a:rPr lang="uk-UA" sz="1600" dirty="0">
                <a:solidFill>
                  <a:schemeClr val="bg1"/>
                </a:solidFill>
              </a:rPr>
              <a:t>2019-2020 н.р</a:t>
            </a:r>
            <a:r>
              <a:rPr lang="uk-UA" sz="24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uk-UA" sz="2400" b="1" dirty="0">
              <a:solidFill>
                <a:schemeClr val="bg1"/>
              </a:solidFill>
              <a:latin typeface="Calibri Body"/>
            </a:endParaRPr>
          </a:p>
          <a:p>
            <a:pPr algn="just"/>
            <a:endParaRPr lang="uk-UA" sz="2400" dirty="0">
              <a:solidFill>
                <a:schemeClr val="bg1"/>
              </a:solidFill>
              <a:latin typeface="Calibri Body"/>
            </a:endParaRPr>
          </a:p>
          <a:p>
            <a:pPr algn="just"/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7330AB22-F4CE-6C59-2E64-34FF7339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40609" y="3877892"/>
            <a:ext cx="8631130" cy="1020472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A2635FB-E2FF-BE88-2A51-BA2E6790C4E3}"/>
              </a:ext>
            </a:extLst>
          </p:cNvPr>
          <p:cNvSpPr txBox="1"/>
          <p:nvPr/>
        </p:nvSpPr>
        <p:spPr>
          <a:xfrm>
            <a:off x="624727" y="3808866"/>
            <a:ext cx="83426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dy"/>
              </a:rPr>
              <a:t>Студенти ФПМ беруть участь у конкурсних відборах за Програмами академічних обмінів «Еразмус+» </a:t>
            </a:r>
            <a:endParaRPr lang="en-US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dy"/>
            </a:endParaRPr>
          </a:p>
          <a:p>
            <a:pPr algn="ctr"/>
            <a:endParaRPr lang="uk-UA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dy"/>
            </a:endParaRPr>
          </a:p>
          <a:p>
            <a:pPr algn="ctr"/>
            <a:r>
              <a:rPr lang="uk-UA" sz="2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Body"/>
              </a:rPr>
              <a:t>Університети:</a:t>
            </a:r>
            <a:endParaRPr lang="en-US" sz="24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Body"/>
            </a:endParaRPr>
          </a:p>
        </p:txBody>
      </p:sp>
      <p:pic>
        <p:nvPicPr>
          <p:cNvPr id="110" name="Picture 2" descr="C:\FPM\Леша Астатурян\IMG_4801.JPG">
            <a:extLst>
              <a:ext uri="{FF2B5EF4-FFF2-40B4-BE49-F238E27FC236}">
                <a16:creationId xmlns:a16="http://schemas.microsoft.com/office/drawing/2014/main" id="{7156F6C5-4760-ABB0-724D-D5159166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9093" y="4834285"/>
            <a:ext cx="1483421" cy="1963968"/>
          </a:xfrm>
          <a:prstGeom prst="rect">
            <a:avLst/>
          </a:prstGeom>
          <a:noFill/>
        </p:spPr>
      </p:pic>
      <p:pic>
        <p:nvPicPr>
          <p:cNvPr id="112" name="Picture 8">
            <a:extLst>
              <a:ext uri="{FF2B5EF4-FFF2-40B4-BE49-F238E27FC236}">
                <a16:creationId xmlns:a16="http://schemas.microsoft.com/office/drawing/2014/main" id="{BB74B0FF-5060-B14B-986E-6EFED7C9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9791" y="5163758"/>
            <a:ext cx="1344209" cy="128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5" descr="http://fpm.dnu.dp.ua/wp-content/uploads/2019/05/un-nouveau-diplome-de-genealogie-a-distance_illu-l.jpg">
            <a:extLst>
              <a:ext uri="{FF2B5EF4-FFF2-40B4-BE49-F238E27FC236}">
                <a16:creationId xmlns:a16="http://schemas.microsoft.com/office/drawing/2014/main" id="{7EE1EB82-BF13-E366-9904-9051E04F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494" y="724490"/>
            <a:ext cx="1444794" cy="95993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D6F83-1342-6294-48B4-09BF8DFAE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40" y="548680"/>
            <a:ext cx="1271983" cy="11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" y="4796734"/>
            <a:ext cx="3442591" cy="1936457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373" y="4344770"/>
            <a:ext cx="3972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Свято прийомних сімей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16176" y="1683918"/>
            <a:ext cx="15405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Місто Ле-Ман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738" y="5092763"/>
            <a:ext cx="2187237" cy="1640428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16401" y="5335187"/>
            <a:ext cx="15707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Поїздка до Парижу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05" y="967263"/>
            <a:ext cx="2305248" cy="17289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88" y="4052050"/>
            <a:ext cx="2000383" cy="26671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88" y="1296307"/>
            <a:ext cx="1918551" cy="2558068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74994" y="1053021"/>
            <a:ext cx="25734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uk-UA" altLang="uk-UA" sz="2400" b="1" i="1" dirty="0">
                <a:solidFill>
                  <a:srgbClr val="FFC000"/>
                </a:solidFill>
                <a:latin typeface="+mn-lt"/>
              </a:rPr>
              <a:t>Дю Мен (корпус Інформатики)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28" y="2872696"/>
            <a:ext cx="3231325" cy="210471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888202" y="164688"/>
            <a:ext cx="4968552" cy="70424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Навчання у Франції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3" y="1884018"/>
            <a:ext cx="3395946" cy="226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0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3023" y="1111429"/>
            <a:ext cx="8860977" cy="1748755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4765" tIns="24765" rIns="24765" bIns="24765" spcCol="1270"/>
          <a:lstStyle/>
          <a:p>
            <a:pPr defTabSz="1733550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4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ru-RU" sz="1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650" y="3936667"/>
            <a:ext cx="8920556" cy="6781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b="1" dirty="0">
                <a:solidFill>
                  <a:schemeClr val="accent4"/>
                </a:solidFill>
              </a:rPr>
              <a:t>University of Portsmouth (Great Britain)</a:t>
            </a:r>
            <a:r>
              <a:rPr lang="uk-UA" sz="2400" b="1" dirty="0">
                <a:solidFill>
                  <a:schemeClr val="accent4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(2021р.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uk-UA" sz="2400" b="1" dirty="0">
              <a:solidFill>
                <a:schemeClr val="accent4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532" y="427888"/>
            <a:ext cx="7472445" cy="746634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Міжнародне стажування</a:t>
            </a:r>
            <a:br>
              <a:rPr lang="uk-UA" sz="3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6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науково-педагогічних працівників ФПМ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E5F45C-9830-FE84-FC47-06DC383A0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3" y="4764543"/>
            <a:ext cx="8908128" cy="79864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985EF16-1043-6066-C340-999FD657DB11}"/>
              </a:ext>
            </a:extLst>
          </p:cNvPr>
          <p:cNvSpPr txBox="1"/>
          <p:nvPr/>
        </p:nvSpPr>
        <p:spPr>
          <a:xfrm>
            <a:off x="82457" y="4839336"/>
            <a:ext cx="8868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4"/>
                </a:solidFill>
                <a:latin typeface="Calibri Body"/>
              </a:rPr>
              <a:t>University of</a:t>
            </a:r>
            <a:r>
              <a:rPr lang="ru-RU" sz="2400" b="1" dirty="0">
                <a:solidFill>
                  <a:schemeClr val="accent4"/>
                </a:solidFill>
                <a:latin typeface="Calibri Body"/>
              </a:rPr>
              <a:t> онлайн стажування в</a:t>
            </a:r>
            <a:r>
              <a:rPr lang="en-US" sz="2400" b="1" dirty="0">
                <a:solidFill>
                  <a:schemeClr val="accent4"/>
                </a:solidFill>
                <a:latin typeface="Calibri Body"/>
              </a:rPr>
              <a:t> Konstanz (Germany)</a:t>
            </a:r>
            <a:r>
              <a:rPr lang="ru-RU" sz="2400" b="1" dirty="0">
                <a:solidFill>
                  <a:schemeClr val="bg1"/>
                </a:solidFill>
              </a:rPr>
              <a:t> (2021р.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endParaRPr lang="en-US" sz="2400" dirty="0">
              <a:latin typeface="Calibri Body"/>
            </a:endParaRPr>
          </a:p>
        </p:txBody>
      </p:sp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id="{FF8261FD-E98B-2A55-DDE7-27C7C307BCAE}"/>
              </a:ext>
            </a:extLst>
          </p:cNvPr>
          <p:cNvSpPr/>
          <p:nvPr/>
        </p:nvSpPr>
        <p:spPr>
          <a:xfrm>
            <a:off x="92469" y="3033130"/>
            <a:ext cx="8920556" cy="6643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ru-RU" sz="2400" b="1" dirty="0">
                <a:solidFill>
                  <a:schemeClr val="accent4"/>
                </a:solidFill>
              </a:rPr>
              <a:t>Університеті Блеза Паскаля (Клермон-Ферран, Франція)</a:t>
            </a:r>
            <a:r>
              <a:rPr lang="ru-RU" sz="2400" b="1" dirty="0">
                <a:solidFill>
                  <a:schemeClr val="bg1"/>
                </a:solidFill>
              </a:rPr>
              <a:t>(2021</a:t>
            </a:r>
            <a:r>
              <a:rPr lang="uk-UA" sz="2400" b="1" dirty="0">
                <a:solidFill>
                  <a:schemeClr val="bg1"/>
                </a:solidFill>
              </a:rPr>
              <a:t>р.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48" name="Прямоугольник 11">
            <a:extLst>
              <a:ext uri="{FF2B5EF4-FFF2-40B4-BE49-F238E27FC236}">
                <a16:creationId xmlns:a16="http://schemas.microsoft.com/office/drawing/2014/main" id="{DD003102-CF9D-4D0F-F083-10CE21C26ECE}"/>
              </a:ext>
            </a:extLst>
          </p:cNvPr>
          <p:cNvSpPr/>
          <p:nvPr/>
        </p:nvSpPr>
        <p:spPr>
          <a:xfrm>
            <a:off x="102020" y="5726830"/>
            <a:ext cx="8920556" cy="7986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en-AU" sz="2400" b="1" dirty="0">
                <a:solidFill>
                  <a:schemeClr val="accent4"/>
                </a:solidFill>
              </a:rPr>
              <a:t>Eastern European Machine Learning Summer School (</a:t>
            </a:r>
            <a:r>
              <a:rPr lang="ru-RU" sz="2400" b="1" dirty="0">
                <a:solidFill>
                  <a:schemeClr val="accent4"/>
                </a:solidFill>
              </a:rPr>
              <a:t>Бухарест, Румунія). </a:t>
            </a:r>
            <a:r>
              <a:rPr lang="ru-RU" sz="2400" b="1" dirty="0">
                <a:solidFill>
                  <a:schemeClr val="bg1"/>
                </a:solidFill>
              </a:rPr>
              <a:t>(2019</a:t>
            </a:r>
            <a:r>
              <a:rPr lang="uk-UA" sz="2400" b="1" dirty="0">
                <a:solidFill>
                  <a:schemeClr val="bg1"/>
                </a:solidFill>
              </a:rPr>
              <a:t>р.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9" name="Прямоугольник 11">
            <a:extLst>
              <a:ext uri="{FF2B5EF4-FFF2-40B4-BE49-F238E27FC236}">
                <a16:creationId xmlns:a16="http://schemas.microsoft.com/office/drawing/2014/main" id="{5EF5DA45-38C5-D540-A72A-DB1A8CF5BC16}"/>
              </a:ext>
            </a:extLst>
          </p:cNvPr>
          <p:cNvSpPr/>
          <p:nvPr/>
        </p:nvSpPr>
        <p:spPr>
          <a:xfrm>
            <a:off x="97540" y="1569788"/>
            <a:ext cx="8917919" cy="12714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AU" sz="2400" b="1" dirty="0">
                <a:solidFill>
                  <a:schemeClr val="accent4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BCCF544-BCF6-42DB-0B64-FD01618EE776}"/>
              </a:ext>
            </a:extLst>
          </p:cNvPr>
          <p:cNvSpPr txBox="1"/>
          <p:nvPr/>
        </p:nvSpPr>
        <p:spPr>
          <a:xfrm>
            <a:off x="128541" y="1680222"/>
            <a:ext cx="86373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2400" b="1" dirty="0">
                <a:solidFill>
                  <a:schemeClr val="accent4"/>
                </a:solidFill>
                <a:latin typeface="Calibri Body"/>
              </a:rPr>
              <a:t>Digital Future: Blended Learning</a:t>
            </a:r>
            <a:r>
              <a:rPr lang="uk-UA" sz="2400" b="1" dirty="0">
                <a:solidFill>
                  <a:schemeClr val="accent4"/>
                </a:solidFill>
                <a:latin typeface="Calibri Body"/>
              </a:rPr>
              <a:t> (</a:t>
            </a:r>
            <a:r>
              <a:rPr lang="ru-RU" sz="2400" b="1" dirty="0">
                <a:solidFill>
                  <a:schemeClr val="accent4"/>
                </a:solidFill>
                <a:latin typeface="Calibri Body"/>
              </a:rPr>
              <a:t>Університет прикланих наук Анхальт, німецько-український центр цифрових інновацій</a:t>
            </a:r>
            <a:r>
              <a:rPr lang="en-US" sz="2400" b="1" dirty="0">
                <a:solidFill>
                  <a:schemeClr val="accent4"/>
                </a:solidFill>
                <a:latin typeface="Calibri Body"/>
              </a:rPr>
              <a:t>)</a:t>
            </a:r>
            <a:r>
              <a:rPr lang="ru-RU" sz="2400" b="1" dirty="0">
                <a:solidFill>
                  <a:schemeClr val="accent4"/>
                </a:solidFill>
                <a:latin typeface="Calibri Body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 Body"/>
              </a:rPr>
              <a:t>(0</a:t>
            </a:r>
            <a:r>
              <a:rPr lang="uk-UA" sz="2400" b="1" dirty="0">
                <a:solidFill>
                  <a:schemeClr val="bg1"/>
                </a:solidFill>
                <a:latin typeface="Calibri Body"/>
              </a:rPr>
              <a:t>4.04-31.05.2022р.)</a:t>
            </a:r>
            <a:endParaRPr lang="en-US" sz="2400" b="1" dirty="0">
              <a:solidFill>
                <a:schemeClr val="bg1"/>
              </a:solidFill>
              <a:latin typeface="Calibri Body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64B7BBC-DEEF-A090-C6E8-CD1FC8861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69" y="202985"/>
            <a:ext cx="1553662" cy="107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9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 bwMode="auto">
          <a:xfrm>
            <a:off x="133343" y="265346"/>
            <a:ext cx="8855317" cy="121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uk-UA" alt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113 – Прикладна математика, </a:t>
            </a:r>
            <a:endParaRPr lang="en-US" altLang="uk-UA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освітня програма </a:t>
            </a:r>
            <a:r>
              <a:rPr lang="ru-RU" alt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Комп</a:t>
            </a:r>
            <a:r>
              <a:rPr lang="en-US" alt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uk-UA" altLang="uk-UA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ютерне</a:t>
            </a:r>
            <a:r>
              <a:rPr lang="uk-UA" alt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моделювання та технології програмування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uk-UA" altLang="uk-UA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2483768" y="836712"/>
            <a:ext cx="6480719" cy="574675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11" name="Прямоугольник 10"/>
          <p:cNvSpPr/>
          <p:nvPr/>
        </p:nvSpPr>
        <p:spPr>
          <a:xfrm>
            <a:off x="2549306" y="1657000"/>
            <a:ext cx="64151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Фундаментальна математична підготовка, сучасні знання в галузі комп’ютерного та математичного моделювання, теорії оптимізації, аналітики даних.</a:t>
            </a:r>
          </a:p>
          <a:p>
            <a:pPr algn="just"/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Ґрунтовні  знання в області програмування та технологій розробки програмного забезпечення, оптимізації та верифікації програм. </a:t>
            </a:r>
          </a:p>
          <a:p>
            <a:pPr algn="just"/>
            <a:endParaRPr lang="en-US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Знання новітніх методів побудови та аналізу алгоритмів, знання стандартів, методів розробки інформаційних систем, теорії та методів керування.</a:t>
            </a:r>
          </a:p>
          <a:p>
            <a:pPr algn="just"/>
            <a:endParaRPr lang="en-US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/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Знання сучасних технологій та інструментальних засобів розробки баз даних, розподілених інтелектуальних обчислювальних середовищ.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1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 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just">
              <a:defRPr/>
            </a:pPr>
            <a:endParaRPr lang="uk-UA" sz="1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2653928" y="2426405"/>
            <a:ext cx="6465763" cy="569423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1" name="Пятно 1 30"/>
          <p:cNvSpPr/>
          <p:nvPr/>
        </p:nvSpPr>
        <p:spPr>
          <a:xfrm>
            <a:off x="150968" y="1268760"/>
            <a:ext cx="2380713" cy="2384431"/>
          </a:xfrm>
          <a:prstGeom prst="irregularSeal1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uk-UA" sz="1600" b="1" dirty="0"/>
              <a:t>Ліцензійний обсяг</a:t>
            </a:r>
          </a:p>
          <a:p>
            <a:pPr algn="ctr">
              <a:lnSpc>
                <a:spcPct val="80000"/>
              </a:lnSpc>
              <a:defRPr/>
            </a:pPr>
            <a:r>
              <a:rPr lang="uk-UA" sz="1600" b="1" dirty="0"/>
              <a:t> </a:t>
            </a:r>
            <a:r>
              <a:rPr lang="uk-UA" sz="2800" b="1" dirty="0"/>
              <a:t>210 </a:t>
            </a:r>
            <a:r>
              <a:rPr lang="uk-UA" sz="1600" b="1" dirty="0"/>
              <a:t>осіб</a:t>
            </a:r>
            <a:endParaRPr lang="ru-RU" sz="1600" b="1" dirty="0"/>
          </a:p>
        </p:txBody>
      </p:sp>
      <p:sp>
        <p:nvSpPr>
          <p:cNvPr id="33" name="Пятиугольник 32"/>
          <p:cNvSpPr/>
          <p:nvPr/>
        </p:nvSpPr>
        <p:spPr>
          <a:xfrm flipH="1">
            <a:off x="2653930" y="1771692"/>
            <a:ext cx="6465763" cy="561724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483768" y="3943695"/>
            <a:ext cx="56436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uk-UA" altLang="uk-UA" sz="3200" b="1" dirty="0">
                <a:latin typeface="+mn-lt"/>
              </a:rPr>
              <a:t>Кваліфікація випускника:</a:t>
            </a:r>
            <a:endParaRPr lang="ru-RU" altLang="uk-UA" sz="3200" b="1" dirty="0"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875103" y="4477927"/>
            <a:ext cx="59288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Бакалавр (магістр) з прикладної математики</a:t>
            </a:r>
          </a:p>
          <a:p>
            <a:pPr marL="342900" indent="-342900">
              <a:buFontTx/>
              <a:buChar char="-"/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Аналітик інформаційних та корпоративних систем</a:t>
            </a:r>
          </a:p>
          <a:p>
            <a:pPr marL="342900" indent="-342900">
              <a:buFontTx/>
              <a:buChar char="-"/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Фахівець в галузі інтелектуальних систем</a:t>
            </a:r>
          </a:p>
          <a:p>
            <a:pPr marL="342900" indent="-342900">
              <a:buFontTx/>
              <a:buChar char="-"/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Фахівець з систем захисту інформації</a:t>
            </a:r>
          </a:p>
          <a:p>
            <a:pPr marL="342900" indent="-342900">
              <a:buFontTx/>
              <a:buChar char="-"/>
            </a:pP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Дослідник та розробник комп</a:t>
            </a:r>
            <a:r>
              <a:rPr lang="en-US" altLang="uk-UA" sz="2000" b="1" i="1" dirty="0">
                <a:solidFill>
                  <a:srgbClr val="FFC000"/>
                </a:solidFill>
                <a:latin typeface="+mn-lt"/>
              </a:rPr>
              <a:t>’</a:t>
            </a:r>
            <a:r>
              <a:rPr lang="uk-UA" altLang="uk-UA" sz="2000" b="1" i="1" dirty="0" err="1">
                <a:solidFill>
                  <a:srgbClr val="FFC000"/>
                </a:solidFill>
                <a:latin typeface="+mn-lt"/>
              </a:rPr>
              <a:t>ютерних</a:t>
            </a:r>
            <a:r>
              <a:rPr lang="uk-UA" altLang="uk-UA" sz="2000" b="1" i="1" dirty="0">
                <a:solidFill>
                  <a:srgbClr val="FFC000"/>
                </a:solidFill>
                <a:latin typeface="+mn-lt"/>
              </a:rPr>
              <a:t> та математичних моделей, методів, алгоритмів</a:t>
            </a:r>
          </a:p>
          <a:p>
            <a:pPr marL="342900" indent="-342900">
              <a:buFontTx/>
              <a:buChar char="-"/>
            </a:pPr>
            <a:endParaRPr lang="uk-UA" altLang="uk-UA" sz="2000" b="1" i="1" dirty="0">
              <a:solidFill>
                <a:srgbClr val="FFC000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7" y="4054706"/>
            <a:ext cx="2458953" cy="2584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4436</TotalTime>
  <Words>1760</Words>
  <Application>Microsoft Office PowerPoint</Application>
  <PresentationFormat>On-screen Show (4:3)</PresentationFormat>
  <Paragraphs>446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Body</vt:lpstr>
      <vt:lpstr>Calibri Light</vt:lpstr>
      <vt:lpstr>Gabriola</vt:lpstr>
      <vt:lpstr>Times New Roman</vt:lpstr>
      <vt:lpstr>Trebuchet MS</vt:lpstr>
      <vt:lpstr>Wingdings</vt:lpstr>
      <vt:lpstr>Тема Office</vt:lpstr>
      <vt:lpstr>PowerPoint Presentation</vt:lpstr>
      <vt:lpstr>Сертифікати ЗНО для вступу</vt:lpstr>
      <vt:lpstr>PowerPoint Presentation</vt:lpstr>
      <vt:lpstr>PowerPoint Presentation</vt:lpstr>
      <vt:lpstr>PowerPoint Presentation</vt:lpstr>
      <vt:lpstr>       Програма академічної мобільності</vt:lpstr>
      <vt:lpstr>Навчання у Франції</vt:lpstr>
      <vt:lpstr>Міжнародне стажування  науково-педагогічних працівників ФПМ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Можливості для студентів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ОБИРАЙ ДЛЯ НАВЧАННЯ</vt:lpstr>
      <vt:lpstr>ПРИЄДНУЙСЯ ДО СПІЛЬНОТИ ФПМ ДНУ!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</dc:creator>
  <cp:lastModifiedBy>Сірик Світлана Федорівна</cp:lastModifiedBy>
  <cp:revision>349</cp:revision>
  <dcterms:created xsi:type="dcterms:W3CDTF">2017-02-07T18:17:41Z</dcterms:created>
  <dcterms:modified xsi:type="dcterms:W3CDTF">2023-02-13T05:18:17Z</dcterms:modified>
</cp:coreProperties>
</file>