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76" r:id="rId4"/>
    <p:sldId id="280" r:id="rId5"/>
    <p:sldId id="277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  <p:sldId id="293" r:id="rId19"/>
    <p:sldId id="294" r:id="rId20"/>
    <p:sldId id="29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Помір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69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216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421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535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97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934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0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918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935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7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27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6F6B5FB-1EE0-4B84-A85B-18BF08397D95}" type="datetimeFigureOut">
              <a:rPr lang="uk-UA" smtClean="0"/>
              <a:pPr/>
              <a:t>02.08.2022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8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дерево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577122B-F26C-FC53-03BE-7080F5BB0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37" r="1" b="7741"/>
          <a:stretch/>
        </p:blipFill>
        <p:spPr>
          <a:xfrm>
            <a:off x="228600" y="228600"/>
            <a:ext cx="11728963" cy="640683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56CC87-E880-95F4-B6A2-6D31C9778BAC}"/>
              </a:ext>
            </a:extLst>
          </p:cNvPr>
          <p:cNvSpPr txBox="1"/>
          <p:nvPr/>
        </p:nvSpPr>
        <p:spPr>
          <a:xfrm>
            <a:off x="7376160" y="4323272"/>
            <a:ext cx="4585025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Факультет </a:t>
            </a:r>
          </a:p>
          <a:p>
            <a:pPr algn="ctr"/>
            <a:r>
              <a:rPr lang="uk-UA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суспільних наук і міжнародних відносин</a:t>
            </a:r>
            <a:endParaRPr lang="uk-UA" sz="20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Адреса: пр. Гагаріна, 72, 1-й корпус ДНУ</a:t>
            </a:r>
          </a:p>
          <a:p>
            <a:pPr algn="ctr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Телефон: (056) 374-98-66</a:t>
            </a: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dekanat_sgf_dnu@i.ua</a:t>
            </a:r>
          </a:p>
        </p:txBody>
      </p:sp>
    </p:spTree>
    <p:extLst>
      <p:ext uri="{BB962C8B-B14F-4D97-AF65-F5344CB8AC3E}">
        <p14:creationId xmlns:p14="http://schemas.microsoft.com/office/powerpoint/2010/main" val="3306945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218">
        <p159:morph option="byObject"/>
      </p:transition>
    </mc:Choice>
    <mc:Fallback>
      <p:transition spd="slow" advTm="521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686659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«Соціологія»</a:t>
            </a:r>
          </a:p>
          <a:p>
            <a:pPr algn="ctr"/>
            <a:r>
              <a:rPr lang="uk-UA" sz="2600" dirty="0"/>
              <a:t>(спеціальність 054 Соціологія)</a:t>
            </a:r>
          </a:p>
          <a:p>
            <a:pPr algn="just"/>
            <a:r>
              <a:rPr lang="uk-UA" sz="2600" dirty="0"/>
              <a:t>Випусковою є </a:t>
            </a:r>
            <a:r>
              <a:rPr lang="uk-UA" sz="2600" i="1" dirty="0"/>
              <a:t>кафедра соціології</a:t>
            </a:r>
          </a:p>
          <a:p>
            <a:pPr algn="just"/>
            <a:r>
              <a:rPr lang="uk-UA" sz="2600" i="1" dirty="0"/>
              <a:t>                                            </a:t>
            </a:r>
            <a:r>
              <a:rPr lang="uk-UA" sz="2600" dirty="0"/>
              <a:t>(рік заснування – 1991).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2595776"/>
            <a:ext cx="63837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Затребуваність соціологів зростає з кожним днем – будь-яка організація, установа, фірма, кожен серйозний проєкт, кожна цільова програма, публічна (наприклад, виборча) кампанія потребує професійного соціологічного супроводу.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16979-B68F-DAA1-0FB2-0CF4843CE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713" y="286044"/>
            <a:ext cx="4938863" cy="328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A67F5A-0A42-946F-B060-1129376D23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8328" y="3615398"/>
            <a:ext cx="3700418" cy="29923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85B5B3-72C3-6A1E-C79A-C7989C5396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31140" y="4808870"/>
            <a:ext cx="3737172" cy="1700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F5EDA-B1A1-6F77-72D8-D4E5CEF9AAF0}"/>
              </a:ext>
            </a:extLst>
          </p:cNvPr>
          <p:cNvSpPr txBox="1"/>
          <p:nvPr/>
        </p:nvSpPr>
        <p:spPr>
          <a:xfrm>
            <a:off x="3943672" y="4457170"/>
            <a:ext cx="43046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Професія соціолога є перспективною, такою, що динамічно розвивається, спрямована на детальне вивчення суспільства за допомогою спеціальних методів дослідження.</a:t>
            </a:r>
          </a:p>
        </p:txBody>
      </p:sp>
    </p:spTree>
    <p:extLst>
      <p:ext uri="{BB962C8B-B14F-4D97-AF65-F5344CB8AC3E}">
        <p14:creationId xmlns:p14="http://schemas.microsoft.com/office/powerpoint/2010/main" val="3193436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509">
        <p15:prstTrans prst="airplane"/>
      </p:transition>
    </mc:Choice>
    <mc:Fallback>
      <p:transition spd="slow" advTm="750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«Соціологія»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1468016"/>
            <a:ext cx="117316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Соціолог – це професіонал, який вивчає суспільство загалом і закони його розвитку.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У своїй практичній діяльності соціологи аналізують функціонування соціальних інститутів, вивчають взаємодію між спільнотами, збирають, аналізують та обробляють інформацію про різні аспекти суспільного життя. 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За допомогою спеціальних аналітичних інструментів соціологи складають детальну картину розвитку суспільства, розкривають негативні явища і розробляють план щодо стабілізації та поліпшення ситуації, що склалася.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5328135" y="3744077"/>
            <a:ext cx="65871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Крім базової соціологічної підготовки</a:t>
            </a:r>
            <a:r>
              <a:rPr lang="en-US" sz="2000" dirty="0"/>
              <a:t>,</a:t>
            </a:r>
            <a:r>
              <a:rPr lang="uk-UA" sz="2000" dirty="0"/>
              <a:t> здобувачі вищої освіти набувають компетентності соціального аналітика, фахівця у галузі соціального проєктування, програмування та управління. </a:t>
            </a:r>
          </a:p>
          <a:p>
            <a:pPr algn="just"/>
            <a:r>
              <a:rPr lang="uk-UA" sz="2000" dirty="0"/>
              <a:t>До реалізації змісту програми залучаються найкращі фахівці-соціологи, які мають успішний досвід роботи в провідних соціологічних службах, впровадження міжнародних проєктів, соціальної експертизи.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73DB0C-47A2-C6CC-E46D-D953715B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53" y="3635342"/>
            <a:ext cx="4494325" cy="29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6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819">
        <p:blinds dir="vert"/>
      </p:transition>
    </mc:Choice>
    <mc:Fallback>
      <p:transition spd="slow" advTm="10819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«Соціологія»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9047F-F2B2-5489-BCC2-F3E88E1479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566704" y="1444169"/>
            <a:ext cx="6371568" cy="5168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5627" y="3476787"/>
            <a:ext cx="65871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Місця працевлаштування випускників: </a:t>
            </a:r>
          </a:p>
          <a:p>
            <a:pPr algn="just"/>
            <a:r>
              <a:rPr lang="uk-UA" sz="2000" dirty="0"/>
              <a:t>* громадські (неурядові) та політичні організації,</a:t>
            </a:r>
          </a:p>
          <a:p>
            <a:pPr algn="just"/>
            <a:r>
              <a:rPr lang="uk-UA" sz="2000" dirty="0"/>
              <a:t>* органи державної влади та місцевого </a:t>
            </a:r>
          </a:p>
          <a:p>
            <a:pPr algn="just"/>
            <a:r>
              <a:rPr lang="uk-UA" sz="2000" dirty="0"/>
              <a:t>самоврядування,</a:t>
            </a:r>
          </a:p>
          <a:p>
            <a:pPr algn="just"/>
            <a:r>
              <a:rPr lang="uk-UA" sz="2000" dirty="0"/>
              <a:t>* освітні заклади, центри неформального та</a:t>
            </a:r>
          </a:p>
          <a:p>
            <a:pPr algn="just"/>
            <a:r>
              <a:rPr lang="uk-UA" sz="2000" dirty="0"/>
              <a:t>інформального навчання,</a:t>
            </a:r>
          </a:p>
          <a:p>
            <a:pPr algn="just"/>
            <a:r>
              <a:rPr lang="uk-UA" sz="2000" dirty="0"/>
              <a:t>* соціологічні служби, аналітичні центри, </a:t>
            </a:r>
          </a:p>
          <a:p>
            <a:pPr algn="just"/>
            <a:r>
              <a:rPr lang="uk-UA" sz="2000" dirty="0"/>
              <a:t>консалтингові та маркетингові агенції,</a:t>
            </a:r>
          </a:p>
          <a:p>
            <a:pPr algn="just"/>
            <a:r>
              <a:rPr lang="uk-UA" sz="2000" dirty="0"/>
              <a:t>* ЗМІ, соціальні медіа, підрозділи з реклами та </a:t>
            </a:r>
          </a:p>
          <a:p>
            <a:pPr algn="just"/>
            <a:r>
              <a:rPr lang="uk-UA" sz="2000" dirty="0"/>
              <a:t>зв’язків з громадськістю тощо.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3113C3-4053-39EB-6CFC-F6FC4E14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3" y="1444169"/>
            <a:ext cx="2982670" cy="1984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C8A4D-39EC-1E29-6759-2A7908DB3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803" y="1486374"/>
            <a:ext cx="1988378" cy="19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39776"/>
      </p:ext>
    </p:extLst>
  </p:cSld>
  <p:clrMapOvr>
    <a:masterClrMapping/>
  </p:clrMapOvr>
  <p:transition spd="slow" advTm="6419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B8DA9C-71DB-7558-7F76-732DC723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533378"/>
            <a:ext cx="4170381" cy="5094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39"/>
            <a:ext cx="117246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  <a:p>
            <a:pPr algn="r"/>
            <a:r>
              <a:rPr lang="uk-UA" sz="2600" dirty="0"/>
              <a:t>(спеціальність 281 Публічне управління та адміністрування)</a:t>
            </a:r>
          </a:p>
          <a:p>
            <a:pPr algn="r"/>
            <a:r>
              <a:rPr lang="uk-UA" sz="2600" dirty="0"/>
              <a:t>Випусковою є </a:t>
            </a:r>
            <a:r>
              <a:rPr lang="uk-UA" sz="2600" i="1" dirty="0"/>
              <a:t>кафедра соціології </a:t>
            </a:r>
            <a:r>
              <a:rPr lang="uk-UA" sz="2600" dirty="0"/>
              <a:t>(рік заснування – 1991).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D24916-809D-247B-3A52-F710A051F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05" y="3988072"/>
            <a:ext cx="3895682" cy="2651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F60C23-AE49-69BB-41E8-1A77ABC24996}"/>
              </a:ext>
            </a:extLst>
          </p:cNvPr>
          <p:cNvSpPr txBox="1"/>
          <p:nvPr/>
        </p:nvSpPr>
        <p:spPr>
          <a:xfrm>
            <a:off x="4093698" y="3013562"/>
            <a:ext cx="78462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prstClr val="black"/>
                </a:solidFill>
              </a:rPr>
              <a:t>Програма спрямована на підготовку професіоналів з публічного управління та адміністрування, що володіють новим перспективним способом мислення, здатні не лише застосовувати існуючі методи адміністрування, але й створювати умови для </a:t>
            </a:r>
          </a:p>
          <a:p>
            <a:pPr algn="just"/>
            <a:r>
              <a:rPr lang="uk-UA" sz="2000" dirty="0">
                <a:solidFill>
                  <a:prstClr val="black"/>
                </a:solidFill>
              </a:rPr>
              <a:t>формування якісної системи </a:t>
            </a:r>
          </a:p>
          <a:p>
            <a:pPr algn="just"/>
            <a:r>
              <a:rPr lang="uk-UA" sz="2000" dirty="0">
                <a:solidFill>
                  <a:prstClr val="black"/>
                </a:solidFill>
              </a:rPr>
              <a:t>управління на базі сучасних </a:t>
            </a:r>
          </a:p>
          <a:p>
            <a:pPr algn="just"/>
            <a:r>
              <a:rPr lang="uk-UA" sz="2000" dirty="0">
                <a:solidFill>
                  <a:prstClr val="black"/>
                </a:solidFill>
              </a:rPr>
              <a:t>методик, зарубіжного досвіду, </a:t>
            </a:r>
          </a:p>
          <a:p>
            <a:pPr algn="just"/>
            <a:r>
              <a:rPr lang="uk-UA" sz="2000" dirty="0">
                <a:solidFill>
                  <a:prstClr val="black"/>
                </a:solidFill>
              </a:rPr>
              <a:t>нових нетривіальних рішень.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E7EDB-3B59-5FA3-8A27-F666875E2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798" y="5568107"/>
            <a:ext cx="3895682" cy="10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799">
        <p14:vortex dir="r"/>
      </p:transition>
    </mc:Choice>
    <mc:Fallback>
      <p:transition spd="slow" advTm="879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6220" y="267687"/>
            <a:ext cx="11722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6221" y="3744077"/>
            <a:ext cx="11679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Крім базової управлінської підготовки фахівців публічного сектору, пропонуються дві додаткові </a:t>
            </a:r>
            <a:r>
              <a:rPr lang="uk-UA" sz="2000" b="1" i="1" u="sng" dirty="0"/>
              <a:t>опції:</a:t>
            </a:r>
            <a:endParaRPr lang="uk-UA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1F817-9F47-8083-2219-7CB8BA5F5B57}"/>
              </a:ext>
            </a:extLst>
          </p:cNvPr>
          <p:cNvSpPr txBox="1"/>
          <p:nvPr/>
        </p:nvSpPr>
        <p:spPr>
          <a:xfrm>
            <a:off x="276667" y="4189657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①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медіація</a:t>
            </a:r>
            <a:r>
              <a:rPr lang="uk-UA" sz="2000" dirty="0"/>
              <a:t> – посередництво у вирішенні конфліктних ситуацій, ефективні переговорні технології;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DFFE6-D402-EE37-878E-5D1B10E2185C}"/>
              </a:ext>
            </a:extLst>
          </p:cNvPr>
          <p:cNvSpPr txBox="1"/>
          <p:nvPr/>
        </p:nvSpPr>
        <p:spPr>
          <a:xfrm>
            <a:off x="6375011" y="4189657"/>
            <a:ext cx="55403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②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електронне врядування</a:t>
            </a:r>
            <a:r>
              <a:rPr lang="uk-UA" sz="2000" dirty="0"/>
              <a:t> – цифровізація та інформаційно-аналітичне забезпечення управлінської діяльності на основі новітніх методів і технологій, включаючи розроблення нових інструментів та сервісів у сфері електронної демократії, надання електронних послуг тощо.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D942A4-F078-0211-2F50-C99E9171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81" y="4914877"/>
            <a:ext cx="4328818" cy="1678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816501-7B65-1110-02E3-C31CE4F8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678" y="1531626"/>
            <a:ext cx="3214792" cy="22467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DEEF99-E245-CA41-26AA-78B44E0A7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38" y="1490689"/>
            <a:ext cx="3127715" cy="22728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818B09-2934-C08C-271E-C0D48379D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93" y="2033910"/>
            <a:ext cx="5072833" cy="17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4652"/>
      </p:ext>
    </p:extLst>
  </p:cSld>
  <p:clrMapOvr>
    <a:masterClrMapping/>
  </p:clrMapOvr>
  <p:transition spd="slow" advTm="9140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5626" y="1984099"/>
            <a:ext cx="117277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До реалізації змісту програми залучаються професіонали-практики (зокрема, правники, що мають успішний досвід у </a:t>
            </a:r>
            <a:r>
              <a:rPr lang="uk-UA" sz="2000" b="1" dirty="0">
                <a:solidFill>
                  <a:srgbClr val="FF0000"/>
                </a:solidFill>
              </a:rPr>
              <a:t>адвокатської медіації</a:t>
            </a:r>
            <a:r>
              <a:rPr lang="uk-UA" sz="2000" dirty="0"/>
              <a:t> (посередництва у вирішенні конфліктних ситуацій) та </a:t>
            </a:r>
            <a:r>
              <a:rPr lang="uk-UA" sz="2000" b="1" dirty="0">
                <a:solidFill>
                  <a:srgbClr val="FF0000"/>
                </a:solidFill>
              </a:rPr>
              <a:t>фасилітації</a:t>
            </a:r>
            <a:r>
              <a:rPr lang="uk-UA" sz="2000" dirty="0"/>
              <a:t> (налагодженні діалогу між сторонами конфлікту), а також </a:t>
            </a:r>
            <a:r>
              <a:rPr lang="uk-UA" sz="2000" b="1" dirty="0">
                <a:solidFill>
                  <a:srgbClr val="FF0000"/>
                </a:solidFill>
              </a:rPr>
              <a:t>експерти</a:t>
            </a:r>
            <a:r>
              <a:rPr lang="uk-UA" sz="2000" dirty="0"/>
              <a:t> з органів державної влади та місцевого самоврядування, громадських об’єднань та спілок, авторитетні науковці та громадські діячі.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0EDF56-E19D-017E-1F8E-1D62FED8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164" y="3319975"/>
            <a:ext cx="6383763" cy="32941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338E0D-C4C9-4B4B-83B7-D8541DD2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5" y="3752493"/>
            <a:ext cx="5851176" cy="28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01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5254">
        <p15:prstTrans prst="origami"/>
      </p:transition>
    </mc:Choice>
    <mc:Fallback>
      <p:transition spd="slow" advTm="5254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5626" y="1984099"/>
            <a:ext cx="1172777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Місця працевлаштування випускників: 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органи державної влади та місцевого самоврядування (структурні підрозділи міністерств і відомств, обласних і районних державних адміністрацій,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обласних, районних, міських рад, соціальних службах)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громадські (неурядові) організації та політичні партії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заклади освіти, мистецтва та культури, туристичні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фірми та івентагентства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аналітичні структурні підрозділи та відділи з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громадських зв’язків комерційних підприємств 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банківських установ, консалтингові та маркетингові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агенції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соціальні медіа, засоби масової інформації та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комунікації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центри медіації, які забезпечують переговорні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процеси, оптимізують організацію робіт, ділові та міжособистісні стосунки у колективі та ін.</a:t>
            </a:r>
            <a:endParaRPr lang="uk-UA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D0486C-1DE7-778A-F9E6-AD2FABC59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74" y="2668491"/>
            <a:ext cx="5441419" cy="3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2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811">
        <p:circle/>
      </p:transition>
    </mc:Choice>
    <mc:Fallback>
      <p:transition spd="slow" advTm="6811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  <a:p>
            <a:pPr algn="ctr"/>
            <a:r>
              <a:rPr lang="uk-UA" sz="2600" dirty="0"/>
              <a:t>(спеціальність 291 Міжнародні відносини, суспільні комунікації та </a:t>
            </a:r>
          </a:p>
          <a:p>
            <a:pPr algn="ctr"/>
            <a:r>
              <a:rPr lang="uk-UA" sz="2600" dirty="0"/>
              <a:t>регіональні студії)</a:t>
            </a:r>
          </a:p>
          <a:p>
            <a:r>
              <a:rPr lang="uk-UA" sz="2600" dirty="0"/>
              <a:t>Випусковою є </a:t>
            </a:r>
            <a:r>
              <a:rPr lang="uk-UA" sz="2600" i="1" dirty="0"/>
              <a:t>кафедра міжнародних відносин </a:t>
            </a:r>
            <a:r>
              <a:rPr lang="uk-UA" sz="2600" dirty="0"/>
              <a:t>(рік заснування – 2005).</a:t>
            </a:r>
          </a:p>
        </p:txBody>
      </p:sp>
      <p:pic>
        <p:nvPicPr>
          <p:cNvPr id="5" name="Рисунок 4" descr="Зображення, що містить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EE4EBA3E-57C4-9BA6-4793-4D1017435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27162" y="3013316"/>
            <a:ext cx="572185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0F9AC-E388-3F79-087E-D18F237B6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7" y="3175413"/>
            <a:ext cx="6196161" cy="93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1802" y="435754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000" dirty="0"/>
              <a:t>ПРОВІДНІ БАЗИ ПРАКТИКИ: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Міністерство закордонних справ України,</a:t>
            </a:r>
            <a:r>
              <a:rPr lang="en-US" sz="2000" dirty="0"/>
              <a:t>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 Верховна рада України</a:t>
            </a:r>
            <a:r>
              <a:rPr lang="en-US" sz="2000" dirty="0"/>
              <a:t>,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Дипломатичні</a:t>
            </a:r>
            <a:r>
              <a:rPr lang="en-US" sz="2000" dirty="0"/>
              <a:t> і </a:t>
            </a:r>
            <a:r>
              <a:rPr lang="uk-UA" sz="2000" dirty="0"/>
              <a:t>консульські установи держав</a:t>
            </a:r>
            <a:r>
              <a:rPr lang="en-US" sz="2000" dirty="0"/>
              <a:t> ЄС,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Дніпропетровська торгово-промислова палата,</a:t>
            </a:r>
            <a:r>
              <a:rPr lang="en-US" sz="2000" dirty="0"/>
              <a:t>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Органи місцевого самоврядування та ін.</a:t>
            </a:r>
          </a:p>
        </p:txBody>
      </p:sp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561">
        <p15:prstTrans prst="fracture"/>
      </p:transition>
    </mc:Choice>
    <mc:Fallback>
      <p:transition spd="slow" advTm="756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1801" y="2018581"/>
            <a:ext cx="1172028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час навчання здобувачі вищої освіти мають можливість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endParaRPr lang="uk-UA" sz="12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вивчати англомовні фахові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uk-UA" sz="2000" dirty="0">
                <a:cs typeface="Times New Roman" panose="02020603050405020304" pitchFamily="18" charset="0"/>
              </a:rPr>
              <a:t>навчальні дисципліни;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endParaRPr lang="en-US" sz="1200" dirty="0">
              <a:cs typeface="Times New Roman" panose="02020603050405020304" pitchFamily="18" charset="0"/>
            </a:endParaRP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здобувати освіту виключно англійською мовою;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endParaRPr lang="en-US" sz="1200" dirty="0">
              <a:cs typeface="Times New Roman" panose="02020603050405020304" pitchFamily="18" charset="0"/>
            </a:endParaRP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опанувати дві іноземні мови на рівні від </a:t>
            </a:r>
            <a:r>
              <a:rPr lang="uk-U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В2</a:t>
            </a:r>
            <a:r>
              <a:rPr lang="uk-UA" sz="2000" dirty="0">
                <a:cs typeface="Times New Roman" panose="02020603050405020304" pitchFamily="18" charset="0"/>
              </a:rPr>
              <a:t> до </a:t>
            </a:r>
            <a:r>
              <a:rPr lang="uk-U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С1</a:t>
            </a:r>
            <a:r>
              <a:rPr lang="en-US" sz="2000" dirty="0">
                <a:cs typeface="Times New Roman" panose="02020603050405020304" pitchFamily="18" charset="0"/>
              </a:rPr>
              <a:t> (</a:t>
            </a:r>
            <a:r>
              <a:rPr lang="uk-UA" sz="2000" dirty="0">
                <a:cs typeface="Times New Roman" panose="02020603050405020304" pitchFamily="18" charset="0"/>
              </a:rPr>
              <a:t>англійська є обов’язковою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uk-UA" sz="2000" dirty="0">
                <a:cs typeface="Times New Roman" panose="02020603050405020304" pitchFamily="18" charset="0"/>
              </a:rPr>
              <a:t>німецька, іспанська, французька тощо</a:t>
            </a:r>
            <a:r>
              <a:rPr lang="en-US" sz="2000" dirty="0">
                <a:cs typeface="Times New Roman" panose="02020603050405020304" pitchFamily="18" charset="0"/>
              </a:rPr>
              <a:t> – </a:t>
            </a:r>
            <a:r>
              <a:rPr lang="uk-UA" sz="2000" dirty="0">
                <a:cs typeface="Times New Roman" panose="02020603050405020304" pitchFamily="18" charset="0"/>
              </a:rPr>
              <a:t>за вибором студента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  <a:r>
              <a:rPr lang="uk-UA" sz="2000" dirty="0">
                <a:cs typeface="Times New Roman" panose="02020603050405020304" pitchFamily="18" charset="0"/>
              </a:rPr>
              <a:t>;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endParaRPr lang="en-US" sz="1200" dirty="0">
              <a:cs typeface="Times New Roman" panose="02020603050405020304" pitchFamily="18" charset="0"/>
            </a:endParaRP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спілкуватися із провідними спеціалістами галузі на відкритих лекціях дипломатів, представників ЄС та</a:t>
            </a:r>
          </a:p>
          <a:p>
            <a:pPr marL="5112000"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>
                <a:cs typeface="Times New Roman" panose="02020603050405020304" pitchFamily="18" charset="0"/>
              </a:rPr>
              <a:t>інших міжнародних організацій, посадовців, представників влади, фахівців закордонних закладів вищої освіти (при кафедрі міжнародних відносин функціонує </a:t>
            </a:r>
            <a:r>
              <a:rPr lang="uk-U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Інформаційний центр Європейського Союзу</a:t>
            </a:r>
            <a:r>
              <a:rPr lang="uk-UA" sz="2000" dirty="0">
                <a:cs typeface="Times New Roman" panose="02020603050405020304" pitchFamily="18" charset="0"/>
              </a:rPr>
              <a:t>).</a:t>
            </a:r>
            <a:endParaRPr lang="uk-UA" sz="2000" dirty="0"/>
          </a:p>
        </p:txBody>
      </p:sp>
      <p:sp>
        <p:nvSpPr>
          <p:cNvPr id="1026" name="AutoShape 2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scontent.fiev19-1.fna.fbcdn.net/v/t39.30808-6/292020012_381583093957743_2996250892125485968_n.jpg?stp=dst-jpg_s960x960&amp;_nc_cat=107&amp;ccb=1-7&amp;_nc_sid=e3f864&amp;_nc_ohc=WuoLbSK4NQkAX-AtPos&amp;_nc_ht=scontent.fiev19-1.fna&amp;oh=00_AT82JuE5CR0z_YahPdY2cNC2d6Jl3y5dZElUNOYhXEzWbw&amp;oe=62ED404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213" y="4668210"/>
            <a:ext cx="5183997" cy="19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438">
        <p14:shred/>
      </p:transition>
    </mc:Choice>
    <mc:Fallback>
      <p:transition spd="slow" advTm="643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97217" y="1984079"/>
            <a:ext cx="83589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Академічна мобільність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endParaRPr lang="uk-UA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Програми академічної мобільності  </a:t>
            </a:r>
            <a:r>
              <a:rPr lang="en-US" sz="2000" b="1" dirty="0">
                <a:cs typeface="Times New Roman" panose="02020603050405020304" pitchFamily="18" charset="0"/>
              </a:rPr>
              <a:t>Mevlana,</a:t>
            </a:r>
            <a:r>
              <a:rPr lang="uk-UA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DAAD, Erasmus+</a:t>
            </a:r>
            <a:endParaRPr lang="uk-UA" sz="2000" b="1" dirty="0">
              <a:cs typeface="Times New Roman" panose="02020603050405020304" pitchFamily="18" charset="0"/>
            </a:endParaRPr>
          </a:p>
          <a:p>
            <a:pPr marL="285750" indent="-285750"/>
            <a:endParaRPr lang="en-US" sz="1200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Міжнародні програми </a:t>
            </a:r>
            <a:r>
              <a:rPr lang="uk-UA" sz="2000" b="1" dirty="0">
                <a:cs typeface="Times New Roman" panose="02020603050405020304" pitchFamily="18" charset="0"/>
              </a:rPr>
              <a:t>академічних стипендій </a:t>
            </a:r>
            <a:r>
              <a:rPr lang="uk-UA" sz="2000" dirty="0">
                <a:cs typeface="Times New Roman" panose="02020603050405020304" pitchFamily="18" charset="0"/>
              </a:rPr>
              <a:t>для студентів</a:t>
            </a:r>
          </a:p>
          <a:p>
            <a:pPr marL="285750" indent="-285750"/>
            <a:endParaRPr lang="uk-UA" sz="1200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Програма академічного стажування </a:t>
            </a:r>
            <a:r>
              <a:rPr lang="en-US" sz="2000" b="1" dirty="0">
                <a:cs typeface="Times New Roman" panose="02020603050405020304" pitchFamily="18" charset="0"/>
              </a:rPr>
              <a:t>Coursera</a:t>
            </a:r>
            <a:endParaRPr lang="uk-UA" sz="2000" b="1" dirty="0">
              <a:cs typeface="Times New Roman" panose="02020603050405020304" pitchFamily="18" charset="0"/>
            </a:endParaRPr>
          </a:p>
          <a:p>
            <a:pPr marL="285750" indent="-285750"/>
            <a:endParaRPr lang="uk-UA" sz="1200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Партнер Програми </a:t>
            </a:r>
            <a:r>
              <a:rPr lang="en-US" sz="2000" b="1" dirty="0">
                <a:cs typeface="Times New Roman" panose="02020603050405020304" pitchFamily="18" charset="0"/>
              </a:rPr>
              <a:t>USAID DOBRE</a:t>
            </a:r>
            <a:endParaRPr lang="uk-UA" sz="2000" b="1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sz="1200" b="1" dirty="0">
                <a:cs typeface="Times New Roman" panose="02020603050405020304" pitchFamily="18" charset="0"/>
              </a:rPr>
              <a:t> </a:t>
            </a:r>
            <a:endParaRPr lang="uk-UA" sz="1200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Функціонують при факультеті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uk-UA" sz="2000" b="1" dirty="0">
                <a:cs typeface="Times New Roman" panose="02020603050405020304" pitchFamily="18" charset="0"/>
              </a:rPr>
              <a:t>інформаційні центри міжнародних організацій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</a:p>
          <a:p>
            <a:pPr marL="285750" indent="-285750"/>
            <a:endParaRPr lang="ru-RU" sz="1200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Програма </a:t>
            </a:r>
            <a:r>
              <a:rPr lang="uk-UA" sz="2000" b="1" dirty="0">
                <a:cs typeface="Times New Roman" panose="02020603050405020304" pitchFamily="18" charset="0"/>
              </a:rPr>
              <a:t>подвійних дипломів Вищою школою Данубіус </a:t>
            </a:r>
            <a:r>
              <a:rPr lang="uk-UA" sz="2000" dirty="0">
                <a:cs typeface="Times New Roman" panose="02020603050405020304" pitchFamily="18" charset="0"/>
              </a:rPr>
              <a:t>(Словацька Республіка) тощо</a:t>
            </a:r>
            <a:r>
              <a:rPr lang="ru-RU" sz="2000" dirty="0">
                <a:cs typeface="Times New Roman" panose="02020603050405020304" pitchFamily="18" charset="0"/>
              </a:rPr>
              <a:t>.</a:t>
            </a:r>
            <a:endParaRPr lang="uk-UA" sz="2000" dirty="0"/>
          </a:p>
        </p:txBody>
      </p:sp>
      <p:sp>
        <p:nvSpPr>
          <p:cNvPr id="1026" name="AutoShape 2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Зображення, що містить текст, особа, чоловік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2C14EB32-93C8-6D09-7046-FA8BE506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087"/>
          <a:stretch/>
        </p:blipFill>
        <p:spPr>
          <a:xfrm>
            <a:off x="236246" y="1751088"/>
            <a:ext cx="3327488" cy="1620000"/>
          </a:xfrm>
          <a:prstGeom prst="rect">
            <a:avLst/>
          </a:prstGeom>
        </p:spPr>
      </p:pic>
      <p:pic>
        <p:nvPicPr>
          <p:cNvPr id="12" name="Рисунок 11" descr="Зображення, що містить текст, стіл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63030FCA-AEF7-F03B-8181-09511C2DC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5" r="1" b="12189"/>
          <a:stretch/>
        </p:blipFill>
        <p:spPr>
          <a:xfrm>
            <a:off x="227621" y="3374742"/>
            <a:ext cx="3327469" cy="1620000"/>
          </a:xfrm>
          <a:prstGeom prst="rect">
            <a:avLst/>
          </a:prstGeom>
        </p:spPr>
      </p:pic>
      <p:pic>
        <p:nvPicPr>
          <p:cNvPr id="13" name="Рисунок 12" descr="Зображення, що містить особа, позує, група, люди&#10;&#10;Автоматично згенерований опис">
            <a:extLst>
              <a:ext uri="{FF2B5EF4-FFF2-40B4-BE49-F238E27FC236}">
                <a16:creationId xmlns:a16="http://schemas.microsoft.com/office/drawing/2014/main" id="{EA5F1D51-06D7-B865-8C3D-3D8BF3DBE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 r="-2" b="40338"/>
          <a:stretch/>
        </p:blipFill>
        <p:spPr>
          <a:xfrm>
            <a:off x="227621" y="5007033"/>
            <a:ext cx="332746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415">
        <p14:flip dir="r"/>
      </p:transition>
    </mc:Choice>
    <mc:Fallback>
      <p:transition spd="slow" advTm="741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Рисунок 2" descr="Зображення, що містить текст, дерево, надворі, знак&#10;&#10;Автоматично згенерований опис">
            <a:extLst>
              <a:ext uri="{FF2B5EF4-FFF2-40B4-BE49-F238E27FC236}">
                <a16:creationId xmlns:a16="http://schemas.microsoft.com/office/drawing/2014/main" id="{30222CDA-B5B2-473F-EF48-7F987544D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/>
          <a:stretch/>
        </p:blipFill>
        <p:spPr>
          <a:xfrm>
            <a:off x="231140" y="243839"/>
            <a:ext cx="4326792" cy="63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4557932" y="243839"/>
            <a:ext cx="739022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Освітньо-професійні програми</a:t>
            </a:r>
          </a:p>
          <a:p>
            <a:pPr algn="ctr"/>
            <a:r>
              <a:rPr lang="uk-UA" sz="2600" dirty="0"/>
              <a:t>(перший (бакалаврський) рівень вищої освіти:</a:t>
            </a:r>
          </a:p>
          <a:p>
            <a:pPr algn="ctr"/>
            <a:r>
              <a:rPr lang="uk-UA" sz="2600" dirty="0">
                <a:sym typeface="Wingdings 2" panose="05020102010507070707" pitchFamily="18" charset="2"/>
              </a:rPr>
              <a:t>∞</a:t>
            </a:r>
            <a:endParaRPr lang="uk-UA" sz="2600" dirty="0"/>
          </a:p>
          <a:p>
            <a:r>
              <a:rPr lang="uk-UA" sz="2600" dirty="0"/>
              <a:t>- </a:t>
            </a:r>
            <a:r>
              <a:rPr lang="uk-UA" sz="2800" b="1" i="1" u="sng" dirty="0"/>
              <a:t>«Філософія»</a:t>
            </a:r>
            <a:r>
              <a:rPr lang="uk-UA" sz="2600" b="1" i="1" dirty="0"/>
              <a:t> </a:t>
            </a:r>
            <a:r>
              <a:rPr lang="uk-UA" sz="2600" dirty="0"/>
              <a:t>(спеціальність 033 Філософія);</a:t>
            </a:r>
          </a:p>
          <a:p>
            <a:r>
              <a:rPr lang="uk-UA" sz="2600" dirty="0"/>
              <a:t>- </a:t>
            </a:r>
            <a:r>
              <a:rPr lang="uk-UA" sz="2800" b="1" i="1" u="sng" dirty="0"/>
              <a:t>«Культурологія: менеджмент культурних процесів»</a:t>
            </a:r>
            <a:r>
              <a:rPr lang="uk-UA" sz="2600" dirty="0"/>
              <a:t> (спеціальність 034 Культурологія);</a:t>
            </a:r>
          </a:p>
          <a:p>
            <a:r>
              <a:rPr lang="uk-UA" sz="2600" dirty="0"/>
              <a:t>- </a:t>
            </a:r>
            <a:r>
              <a:rPr lang="uk-UA" sz="2800" b="1" i="1" u="sng" dirty="0"/>
              <a:t>«Політологія»</a:t>
            </a:r>
            <a:r>
              <a:rPr lang="uk-UA" sz="2600" b="1" i="1" dirty="0"/>
              <a:t> </a:t>
            </a:r>
            <a:r>
              <a:rPr lang="uk-UA" sz="2600" dirty="0"/>
              <a:t>(спеціальність 052 Політологія);</a:t>
            </a:r>
          </a:p>
          <a:p>
            <a:r>
              <a:rPr lang="uk-UA" sz="2600" dirty="0"/>
              <a:t>- </a:t>
            </a:r>
            <a:r>
              <a:rPr lang="uk-UA" sz="2800" b="1" i="1" u="sng" dirty="0"/>
              <a:t>«Соціологія»</a:t>
            </a:r>
            <a:r>
              <a:rPr lang="uk-UA" sz="2600" dirty="0"/>
              <a:t> (спеціальність 054 Соціологія);</a:t>
            </a:r>
          </a:p>
          <a:p>
            <a:r>
              <a:rPr lang="uk-UA" sz="2600" dirty="0"/>
              <a:t>- </a:t>
            </a:r>
            <a:r>
              <a:rPr lang="uk-UA" sz="2800" b="1" i="1" u="sng" dirty="0"/>
              <a:t>«Публічне управління, медіація, електронне врядування»</a:t>
            </a:r>
            <a:r>
              <a:rPr lang="uk-UA" sz="2600" dirty="0"/>
              <a:t> (спеціальність 281 Публічне управління та адміністрування);</a:t>
            </a:r>
          </a:p>
          <a:p>
            <a:r>
              <a:rPr lang="uk-UA" sz="2600" dirty="0"/>
              <a:t>- </a:t>
            </a:r>
            <a:r>
              <a:rPr lang="uk-UA" sz="2800" b="1" i="1" u="sng" dirty="0"/>
              <a:t>«Міжнародні відносини, суспільні комунікації та регіональні студії»</a:t>
            </a:r>
            <a:r>
              <a:rPr lang="uk-UA" sz="2600" dirty="0"/>
              <a:t> (спеціальність 291 Міжнародні відносини, суспільні комунікації та регіональні студії).</a:t>
            </a:r>
          </a:p>
        </p:txBody>
      </p:sp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p:transition spd="slow" advTm="5464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0976" y="2687468"/>
            <a:ext cx="117208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Місця працевлаштування випускників: 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дипломатичні та консульські установи;</a:t>
            </a:r>
          </a:p>
          <a:p>
            <a:pPr algn="just"/>
            <a:r>
              <a:rPr lang="uk-UA" sz="2000" dirty="0"/>
              <a:t>* органи державної влади та місцевого самоврядування;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міжнародні інформаційно-аналітичні структурні підрозділи;</a:t>
            </a:r>
            <a:endParaRPr lang="uk-UA" sz="2000" dirty="0"/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комерційні підприємства і банківські установи, які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підтримують міжнародні зв’язки;</a:t>
            </a:r>
            <a:endParaRPr lang="uk-UA" sz="2000" dirty="0"/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міжнародні (міждержавні) організації, об’єднання громадян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(громадські організації, громадські спілки);</a:t>
            </a:r>
            <a:endParaRPr lang="uk-UA" sz="2000" dirty="0"/>
          </a:p>
          <a:p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засоби масової інформації;</a:t>
            </a:r>
          </a:p>
          <a:p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заклади вищої освіти;</a:t>
            </a:r>
          </a:p>
          <a:p>
            <a:r>
              <a:rPr lang="uk-UA" sz="2000" dirty="0"/>
              <a:t>*</a:t>
            </a:r>
            <a:r>
              <a:rPr lang="uk-UA" sz="2000" dirty="0">
                <a:cs typeface="Times New Roman" panose="02020603050405020304" pitchFamily="18" charset="0"/>
              </a:rPr>
              <a:t> консалтингові, туристичні агентства тощо.</a:t>
            </a:r>
            <a:endParaRPr lang="uk-UA" sz="2000" dirty="0"/>
          </a:p>
        </p:txBody>
      </p:sp>
      <p:sp>
        <p:nvSpPr>
          <p:cNvPr id="1026" name="AutoShape 2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ADDCD7-002B-FFD2-0F4A-0CEC0604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372" y="2566064"/>
            <a:ext cx="5006410" cy="40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31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111">
        <p15:prstTrans prst="crush"/>
      </p:transition>
    </mc:Choice>
    <mc:Fallback>
      <p:transition spd="slow" advTm="511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5148775" y="226216"/>
            <a:ext cx="679299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«Філософія»</a:t>
            </a:r>
            <a:r>
              <a:rPr lang="uk-UA" sz="3600" b="1" i="1" dirty="0">
                <a:latin typeface="Franklin Gothic Demi" panose="020B0703020102020204" pitchFamily="34" charset="0"/>
              </a:rPr>
              <a:t> </a:t>
            </a:r>
          </a:p>
          <a:p>
            <a:pPr algn="ctr"/>
            <a:r>
              <a:rPr lang="uk-UA" sz="2600" dirty="0"/>
              <a:t>(спеціальність 033 Філософія)</a:t>
            </a:r>
          </a:p>
          <a:p>
            <a:pPr algn="just"/>
            <a:r>
              <a:rPr lang="uk-UA" sz="2600" dirty="0"/>
              <a:t>       Випусковою є </a:t>
            </a:r>
            <a:r>
              <a:rPr lang="uk-UA" sz="2600" i="1" dirty="0"/>
              <a:t>кафедра філософії</a:t>
            </a:r>
          </a:p>
          <a:p>
            <a:pPr algn="r"/>
            <a:r>
              <a:rPr lang="uk-UA" sz="2600" dirty="0"/>
              <a:t>(рік заснування – 1921).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3E1EF-0434-791B-0D97-914F4757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87" y="243840"/>
            <a:ext cx="5691956" cy="6377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5849421" y="2526568"/>
            <a:ext cx="6096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Аргументи на користь того, чому варто вчитися за освітньо-професійною програмою «Філософія»?</a:t>
            </a:r>
          </a:p>
          <a:p>
            <a:pPr algn="just"/>
            <a:r>
              <a:rPr lang="uk-UA" sz="2000" dirty="0"/>
              <a:t>❶ Вам буде цікаво. Філософські навчальні дисципліни суттєво відрізняються від усіх інших. Вони пов’язані з більшою свободою у думках, принциповою критичністю, творчим підходом. </a:t>
            </a:r>
          </a:p>
          <a:p>
            <a:pPr algn="just"/>
            <a:r>
              <a:rPr lang="uk-UA" sz="2000" dirty="0"/>
              <a:t>❷ Знання, які ви отримаєте, будуть глибокі, системні та ґрунтовні. По завершенні навчання ви зможете розв’язувати складні інтелектуальні завдання.</a:t>
            </a:r>
          </a:p>
          <a:p>
            <a:pPr algn="just"/>
            <a:r>
              <a:rPr lang="uk-UA" sz="2000" dirty="0"/>
              <a:t>❸ Під час навчання ви отримаєте корисні навички, які знадобляться вам в різних сферах життя. Передусім, це критичне та креативне мислення, а також аргументативні навички. </a:t>
            </a:r>
          </a:p>
        </p:txBody>
      </p:sp>
    </p:spTree>
    <p:extLst>
      <p:ext uri="{BB962C8B-B14F-4D97-AF65-F5344CB8AC3E}">
        <p14:creationId xmlns:p14="http://schemas.microsoft.com/office/powerpoint/2010/main" val="63983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86">
        <p:split orient="vert"/>
      </p:transition>
    </mc:Choice>
    <mc:Fallback>
      <p:transition spd="slow" advTm="6086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1140" y="226216"/>
            <a:ext cx="11710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«Філософія»</a:t>
            </a:r>
            <a:endParaRPr lang="uk-UA" sz="3600" b="1" i="1" dirty="0">
              <a:latin typeface="Franklin Gothic Demi" panose="020B07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220781" y="2286000"/>
            <a:ext cx="11724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cs typeface="Times New Roman" panose="02020603050405020304" pitchFamily="18" charset="0"/>
              </a:rPr>
              <a:t>Місця працевлаштування випускників: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наукові заклади  гуманітарного профілю,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заклади вищої та середньої освіти,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громадські (неурядові) організації та державні установи,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органи державної влади та місцевого самоврядування,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культурні центри, музеї, арт-центри, ЗМІ, видавництва, інформаційно-аналітичні центри тощо.</a:t>
            </a:r>
            <a:endParaRPr lang="uk-UA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185BAF-2D7E-A118-CF75-29A293D3F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4242616"/>
            <a:ext cx="4733562" cy="2366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DFDC8-B8C2-5AF8-6275-2FDAE21C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426545"/>
            <a:ext cx="4748485" cy="23742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005AD-65A8-FEBE-CD57-F51AD0F11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908" y="4253383"/>
            <a:ext cx="4080290" cy="23707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13A2EE-BED6-EB52-EFE4-46CF3623F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16" t="-311" r="15217"/>
          <a:stretch/>
        </p:blipFill>
        <p:spPr>
          <a:xfrm>
            <a:off x="4522245" y="4228548"/>
            <a:ext cx="3355666" cy="238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4975"/>
      </p:ext>
    </p:extLst>
  </p:cSld>
  <p:clrMapOvr>
    <a:masterClrMapping/>
  </p:clrMapOvr>
  <p:transition spd="slow" advTm="5104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«Культурологія: менеджмент культурних процесів»</a:t>
            </a:r>
          </a:p>
          <a:p>
            <a:r>
              <a:rPr lang="uk-UA" sz="2600" dirty="0"/>
              <a:t>                      (спеціальність 034 Культурологія)</a:t>
            </a:r>
          </a:p>
          <a:p>
            <a:pPr algn="just"/>
            <a:r>
              <a:rPr lang="uk-UA" sz="2600" dirty="0"/>
              <a:t>Випусковою є </a:t>
            </a:r>
            <a:r>
              <a:rPr lang="uk-UA" sz="2600" i="1" dirty="0"/>
              <a:t>кафедра філософії</a:t>
            </a:r>
          </a:p>
          <a:p>
            <a:pPr algn="just"/>
            <a:r>
              <a:rPr lang="uk-UA" sz="2600" i="1" dirty="0"/>
              <a:t>                                            </a:t>
            </a:r>
            <a:r>
              <a:rPr lang="uk-UA" sz="2600" dirty="0"/>
              <a:t>(рік заснування – 1921).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572E29-9359-5D2D-9126-4F97C7BD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511" y="1399181"/>
            <a:ext cx="5338911" cy="5222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2595776"/>
            <a:ext cx="63837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Аргументи на користь того, чому варто вчитися за освітньо-професійною програмою «Культурологія: менеджмент культурних процесів»?</a:t>
            </a:r>
          </a:p>
          <a:p>
            <a:pPr algn="ctr"/>
            <a:endParaRPr lang="uk-UA" sz="2000" b="1" i="1" dirty="0"/>
          </a:p>
          <a:p>
            <a:pPr algn="ctr"/>
            <a:r>
              <a:rPr lang="uk-UA" sz="2000" b="1" i="1" dirty="0"/>
              <a:t>Ви зможете</a:t>
            </a:r>
          </a:p>
          <a:p>
            <a:pPr algn="just"/>
            <a:r>
              <a:rPr lang="uk-UA" sz="2000" dirty="0"/>
              <a:t>• сформувати розуміння культури як актуалізованої пам'яті суспільства;</a:t>
            </a:r>
          </a:p>
          <a:p>
            <a:pPr algn="just"/>
            <a:r>
              <a:rPr lang="uk-UA" sz="2000" dirty="0"/>
              <a:t>• розвивати критичне і креативне мислення; аналітичне мислення, вміння інтерпретувати інформацію;</a:t>
            </a:r>
          </a:p>
          <a:p>
            <a:pPr algn="just"/>
            <a:r>
              <a:rPr lang="uk-UA" sz="2000" dirty="0"/>
              <a:t>• розуміти процеси розвитку сучасного суспільства;</a:t>
            </a:r>
          </a:p>
          <a:p>
            <a:pPr algn="just"/>
            <a:r>
              <a:rPr lang="uk-UA" sz="2000" dirty="0"/>
              <a:t>• виховувати потребу у соціокультурній</a:t>
            </a:r>
          </a:p>
          <a:p>
            <a:pPr algn="just"/>
            <a:r>
              <a:rPr lang="uk-UA" sz="2000" dirty="0"/>
              <a:t>самоідентифікації людини, а через неї й суспільства в цілому;</a:t>
            </a:r>
          </a:p>
        </p:txBody>
      </p:sp>
    </p:spTree>
    <p:extLst>
      <p:ext uri="{BB962C8B-B14F-4D97-AF65-F5344CB8AC3E}">
        <p14:creationId xmlns:p14="http://schemas.microsoft.com/office/powerpoint/2010/main" val="16111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822">
        <p:circle/>
      </p:transition>
    </mc:Choice>
    <mc:Fallback>
      <p:transition spd="slow" advTm="10822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«Культурологія: менеджмент культурних процесів»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1468016"/>
            <a:ext cx="117316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Ви зможете</a:t>
            </a:r>
          </a:p>
          <a:p>
            <a:pPr algn="just"/>
            <a:r>
              <a:rPr lang="uk-UA" sz="2000" dirty="0"/>
              <a:t>• закладати принципи національної, культурної, соціальної й релігійної толерантності як природної норми суспільної свідомості; </a:t>
            </a:r>
          </a:p>
          <a:p>
            <a:pPr algn="just"/>
            <a:r>
              <a:rPr lang="uk-UA" sz="2000" dirty="0"/>
              <a:t>• комплексно, системно осмислювати форми соціального буття як продукту втілення ціннісних орієнтацій культури;</a:t>
            </a:r>
          </a:p>
          <a:p>
            <a:pPr algn="just"/>
            <a:r>
              <a:rPr lang="uk-UA" sz="2000" dirty="0"/>
              <a:t>• залучати культурну спадщину до організації соціокультурних, економічних та політичних процесів; </a:t>
            </a:r>
          </a:p>
          <a:p>
            <a:pPr algn="just"/>
            <a:r>
              <a:rPr lang="uk-UA" sz="2000" dirty="0"/>
              <a:t>• на основі результатів культурологічних досліджень розробляти програми освіти, управління, інформаційної й культурно-масової роботи; </a:t>
            </a:r>
          </a:p>
          <a:p>
            <a:pPr algn="just"/>
            <a:r>
              <a:rPr lang="uk-UA" sz="2000" dirty="0"/>
              <a:t>• проводити експертизу соціально значущих проектів на предмет їх культурно-ціннісної прийнятності для суспільства тощо.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6C6652-3855-7DD9-BC0B-843E8849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972" y="4621048"/>
            <a:ext cx="2903942" cy="19931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99625-D8D5-048C-330B-1FFE2D803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08" y="4621049"/>
            <a:ext cx="4152314" cy="19931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CF9B8-E470-D4D2-91E2-88AE22B3E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237" y="4614438"/>
            <a:ext cx="5034475" cy="20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76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6038">
        <p159:morph option="byObject"/>
      </p:transition>
    </mc:Choice>
    <mc:Fallback>
      <p:transition spd="slow" advTm="603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1140" y="226216"/>
            <a:ext cx="11710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«Культурологія: менеджмент культурних процесів»</a:t>
            </a:r>
            <a:endParaRPr lang="uk-UA" sz="3600" b="1" i="1" dirty="0">
              <a:latin typeface="Franklin Gothic Demi" panose="020B07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251317" y="1970311"/>
            <a:ext cx="11724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cs typeface="Times New Roman" panose="02020603050405020304" pitchFamily="18" charset="0"/>
              </a:rPr>
              <a:t>Місця працевлаштування випускників: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медіа індустрія (журналістика, видавнича справа і редагування, реклама, зв’язки з громадськістю),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соціальні дослідження та аналітика, критика і прогностика,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адміністрування культурних, соціальних і політичних проєктів,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викладацька діяльність, сфера позашкільного і неформального навчання,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сфера мистецтва і дизайну,  телекомунікацій, громадського сектору (вивчення і аналіз соціокультурних проблем, робота в поліетнічних колективах) і бізнесі тощо.</a:t>
            </a:r>
            <a:endParaRPr lang="uk-UA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5960BF-0925-8F03-9EF1-350D0FDC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885" y="3784209"/>
            <a:ext cx="5603630" cy="28018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268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647">
        <p15:prstTrans prst="prestige"/>
      </p:transition>
    </mc:Choice>
    <mc:Fallback>
      <p:transition spd="slow" advTm="464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1140" y="243839"/>
            <a:ext cx="1171702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«Політологія»</a:t>
            </a:r>
            <a:r>
              <a:rPr lang="uk-UA" sz="3600" b="1" i="1" dirty="0">
                <a:latin typeface="Franklin Gothic Demi" panose="020B0703020102020204" pitchFamily="34" charset="0"/>
              </a:rPr>
              <a:t> </a:t>
            </a:r>
          </a:p>
          <a:p>
            <a:pPr algn="ctr"/>
            <a:r>
              <a:rPr lang="uk-UA" sz="2600" dirty="0"/>
              <a:t>(спеціальність 052 Політологія)</a:t>
            </a:r>
          </a:p>
          <a:p>
            <a:pPr algn="just"/>
            <a:r>
              <a:rPr lang="uk-UA" sz="2600" dirty="0"/>
              <a:t>Випусковою є </a:t>
            </a:r>
            <a:r>
              <a:rPr lang="uk-UA" sz="2600" i="1" dirty="0"/>
              <a:t>кафедра політології </a:t>
            </a:r>
            <a:r>
              <a:rPr lang="uk-UA" sz="2600" dirty="0"/>
              <a:t>(рік заснування – 1964).</a:t>
            </a:r>
          </a:p>
          <a:p>
            <a:pPr algn="just"/>
            <a:endParaRPr lang="uk-UA" dirty="0"/>
          </a:p>
          <a:p>
            <a:pPr algn="just"/>
            <a:r>
              <a:rPr lang="uk-UA" sz="2400" dirty="0"/>
              <a:t>Політолог – вчений у галузі політики,  здатний до трактування та  інтерпретації політичного життя  суспільства.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C93946-5C50-8411-8AE2-EF6969DB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3262592"/>
            <a:ext cx="6011177" cy="335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120B99-5CA0-178E-D30A-C06A9E393506}"/>
              </a:ext>
            </a:extLst>
          </p:cNvPr>
          <p:cNvSpPr txBox="1"/>
          <p:nvPr/>
        </p:nvSpPr>
        <p:spPr>
          <a:xfrm>
            <a:off x="6242316" y="3262592"/>
            <a:ext cx="570009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Діяльність політолога спрямована на: </a:t>
            </a:r>
          </a:p>
          <a:p>
            <a:pPr algn="just"/>
            <a:r>
              <a:rPr lang="uk-UA" sz="2000" dirty="0"/>
              <a:t>• вивчення політичних явищ у їхньому послідовному тимчасовому розвитку,  виявлення зв’язків між минулим,  сьогоденням та майбутнім;</a:t>
            </a:r>
          </a:p>
          <a:p>
            <a:pPr algn="just"/>
            <a:r>
              <a:rPr lang="uk-UA" sz="2000" dirty="0"/>
              <a:t>• опис вербальної,  практичної, усвідомленої та підсвідомої політичної поведінки окремих осіб та груп;</a:t>
            </a:r>
          </a:p>
          <a:p>
            <a:pPr algn="just"/>
            <a:r>
              <a:rPr lang="uk-UA" sz="2000" dirty="0"/>
              <a:t>• дослідження</a:t>
            </a:r>
            <a:r>
              <a:rPr lang="en-US" sz="2000" dirty="0"/>
              <a:t> </a:t>
            </a:r>
            <a:r>
              <a:rPr lang="uk-UA" sz="2000" dirty="0"/>
              <a:t>діяльності  інститутів, за допомогою яких  здійснюється політична діяльність  (держави, партії, суспільні організації  тощо);</a:t>
            </a:r>
          </a:p>
        </p:txBody>
      </p:sp>
    </p:spTree>
    <p:extLst>
      <p:ext uri="{BB962C8B-B14F-4D97-AF65-F5344CB8AC3E}">
        <p14:creationId xmlns:p14="http://schemas.microsoft.com/office/powerpoint/2010/main" val="2810749460"/>
      </p:ext>
    </p:extLst>
  </p:cSld>
  <p:clrMapOvr>
    <a:masterClrMapping/>
  </p:clrMapOvr>
  <p:transition spd="slow" advTm="5837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«Політологія»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1468016"/>
            <a:ext cx="117316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Діяльність політолога спрямована на:</a:t>
            </a:r>
          </a:p>
          <a:p>
            <a:pPr algn="just"/>
            <a:r>
              <a:rPr lang="uk-UA" sz="2000" dirty="0"/>
              <a:t>• виявлення суб'єктивних механізмів політичної  поведінки, індивідуальних якостей, рис  характеру, а також типових механізмів  психологічної мотивації в політиці;</a:t>
            </a:r>
          </a:p>
          <a:p>
            <a:pPr algn="just"/>
            <a:r>
              <a:rPr lang="uk-UA" sz="2000" dirty="0"/>
              <a:t>• аналіз політичних явищ з метою  виявлення їх спільних рис та  специфіки, знаходження  найефективніших форм політичної  організації чи оптимальних шляхів  вирішення поставлених завдань;</a:t>
            </a:r>
          </a:p>
          <a:p>
            <a:pPr algn="just"/>
            <a:r>
              <a:rPr lang="uk-UA" sz="2000" dirty="0"/>
              <a:t>• прогнози щодо політичного</a:t>
            </a:r>
            <a:r>
              <a:rPr lang="en-US" sz="2000" dirty="0"/>
              <a:t> </a:t>
            </a:r>
            <a:r>
              <a:rPr lang="uk-UA" sz="2000" dirty="0"/>
              <a:t>майбутнього</a:t>
            </a:r>
            <a:r>
              <a:rPr lang="en-US" sz="2000" dirty="0"/>
              <a:t> </a:t>
            </a:r>
            <a:r>
              <a:rPr lang="uk-UA" sz="2000" dirty="0"/>
              <a:t> держави, партії, суспільства.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6FB5D9-653C-4B46-F1B1-49927634A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9" y="3371262"/>
            <a:ext cx="3707815" cy="32505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3A2C2F-5B5B-B74F-6721-E720834F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071" y="4178105"/>
            <a:ext cx="3241203" cy="2427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3949501" y="3364249"/>
            <a:ext cx="65871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Місця працевлаштування випускників: </a:t>
            </a:r>
          </a:p>
          <a:p>
            <a:r>
              <a:rPr lang="uk-UA" sz="2000" dirty="0"/>
              <a:t>* органи державної влади та місцевого самоврядування,</a:t>
            </a:r>
          </a:p>
          <a:p>
            <a:r>
              <a:rPr lang="uk-UA" sz="2000" dirty="0"/>
              <a:t>* політичні та громадські (неурядові) організації,</a:t>
            </a:r>
          </a:p>
          <a:p>
            <a:r>
              <a:rPr lang="uk-UA" sz="2000" dirty="0"/>
              <a:t>* наукові інституції, аналітичні центри, ЗМІ тощо.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0FD3EC-FA64-53F2-DE2B-C2217CE6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95" y="4822808"/>
            <a:ext cx="5015057" cy="18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2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839">
        <p15:prstTrans prst="curtains"/>
      </p:transition>
    </mc:Choice>
    <mc:Fallback>
      <p:transition spd="slow" advTm="5839">
        <p:fade/>
      </p:transition>
    </mc:Fallback>
  </mc:AlternateContent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822</TotalTime>
  <Words>1665</Words>
  <Application>Microsoft Office PowerPoint</Application>
  <PresentationFormat>Широкоэкранный</PresentationFormat>
  <Paragraphs>195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Corbel</vt:lpstr>
      <vt:lpstr>Franklin Gothic Demi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Петров Павло</dc:creator>
  <cp:lastModifiedBy>Виталий Кривошеин</cp:lastModifiedBy>
  <cp:revision>32</cp:revision>
  <dcterms:created xsi:type="dcterms:W3CDTF">2022-07-25T11:32:34Z</dcterms:created>
  <dcterms:modified xsi:type="dcterms:W3CDTF">2022-08-02T16:37:27Z</dcterms:modified>
</cp:coreProperties>
</file>