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76" r:id="rId4"/>
    <p:sldId id="293" r:id="rId5"/>
    <p:sldId id="297" r:id="rId6"/>
    <p:sldId id="296" r:id="rId7"/>
    <p:sldId id="298" r:id="rId8"/>
    <p:sldId id="284" r:id="rId9"/>
    <p:sldId id="285" r:id="rId10"/>
    <p:sldId id="286" r:id="rId11"/>
    <p:sldId id="295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Помір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8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9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216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421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535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7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34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801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18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35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2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6F6B5FB-1EE0-4B84-A85B-18BF08397D95}" type="datetimeFigureOut">
              <a:rPr lang="uk-UA" smtClean="0"/>
              <a:pPr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BC97473-01B3-4036-B611-94258A4E42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8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fpol@ukr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afpoldnu.dp.u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дерево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8577122B-F26C-FC53-03BE-7080F5BB0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37" r="1" b="7741"/>
          <a:stretch/>
        </p:blipFill>
        <p:spPr>
          <a:xfrm>
            <a:off x="228600" y="228600"/>
            <a:ext cx="11728963" cy="6406836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56CC87-E880-95F4-B6A2-6D31C9778BAC}"/>
              </a:ext>
            </a:extLst>
          </p:cNvPr>
          <p:cNvSpPr txBox="1"/>
          <p:nvPr/>
        </p:nvSpPr>
        <p:spPr>
          <a:xfrm>
            <a:off x="6373192" y="3280671"/>
            <a:ext cx="5584371" cy="33547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Дніпровський </a:t>
            </a:r>
          </a:p>
          <a:p>
            <a:pPr algn="ctr"/>
            <a:r>
              <a:rPr lang="uk-UA" sz="2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національний університет </a:t>
            </a:r>
          </a:p>
          <a:p>
            <a:pPr algn="ctr"/>
            <a:r>
              <a:rPr lang="uk-UA" sz="2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імені Олеся Гончара</a:t>
            </a:r>
            <a:endParaRPr lang="uk-UA" sz="20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Кафедра 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політології, соціології та </a:t>
            </a:r>
            <a:endParaRPr lang="uk-UA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публічного 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управління</a:t>
            </a:r>
            <a:endParaRPr lang="uk-UA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Адреса: м. Дніпро, пр.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Науки,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72, 1-й корпус ДНУ</a:t>
            </a:r>
          </a:p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 (056) 374-98-66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de-DE" dirty="0" smtClean="0">
                <a:hlinkClick r:id="rId3"/>
              </a:rPr>
              <a:t>kafpol@ukr.net</a:t>
            </a:r>
            <a:endParaRPr lang="uk-UA" dirty="0" smtClean="0"/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 </a:t>
            </a:r>
            <a:r>
              <a:rPr lang="de-DE" dirty="0">
                <a:hlinkClick r:id="rId4"/>
              </a:rPr>
              <a:t>kafpoldnu.dp.ua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9452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5218">
        <p159:morph option="byObject"/>
      </p:transition>
    </mc:Choice>
    <mc:Fallback>
      <p:transition spd="slow" advTm="521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223520" y="243840"/>
            <a:ext cx="117226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«Соціологія»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49047F-F2B2-5489-BCC2-F3E88E1479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5566704" y="1444169"/>
            <a:ext cx="6371568" cy="5168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850B47-2FC1-38B3-4558-DABA7C61D75C}"/>
              </a:ext>
            </a:extLst>
          </p:cNvPr>
          <p:cNvSpPr txBox="1"/>
          <p:nvPr/>
        </p:nvSpPr>
        <p:spPr>
          <a:xfrm>
            <a:off x="235627" y="3476787"/>
            <a:ext cx="65871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Місця працевлаштування випускників: </a:t>
            </a:r>
          </a:p>
          <a:p>
            <a:pPr algn="just"/>
            <a:r>
              <a:rPr lang="uk-UA" sz="2000" dirty="0"/>
              <a:t>* громадські (неурядові) та політичні організації,</a:t>
            </a:r>
          </a:p>
          <a:p>
            <a:pPr algn="just"/>
            <a:r>
              <a:rPr lang="uk-UA" sz="2000" dirty="0"/>
              <a:t>* органи державної влади та місцевого </a:t>
            </a:r>
          </a:p>
          <a:p>
            <a:pPr algn="just"/>
            <a:r>
              <a:rPr lang="uk-UA" sz="2000" dirty="0"/>
              <a:t>самоврядування,</a:t>
            </a:r>
          </a:p>
          <a:p>
            <a:pPr algn="just"/>
            <a:r>
              <a:rPr lang="uk-UA" sz="2000" dirty="0"/>
              <a:t>* освітні заклади, центри неформального та</a:t>
            </a:r>
          </a:p>
          <a:p>
            <a:pPr algn="just"/>
            <a:r>
              <a:rPr lang="uk-UA" sz="2000" dirty="0"/>
              <a:t>інформального навчання,</a:t>
            </a:r>
          </a:p>
          <a:p>
            <a:pPr algn="just"/>
            <a:r>
              <a:rPr lang="uk-UA" sz="2000" dirty="0"/>
              <a:t>* соціологічні служби, аналітичні центри, </a:t>
            </a:r>
          </a:p>
          <a:p>
            <a:pPr algn="just"/>
            <a:r>
              <a:rPr lang="uk-UA" sz="2000" dirty="0"/>
              <a:t>консалтингові та маркетингові агенції,</a:t>
            </a:r>
          </a:p>
          <a:p>
            <a:pPr algn="just"/>
            <a:r>
              <a:rPr lang="uk-UA" sz="2000" dirty="0"/>
              <a:t>* ЗМІ, соціальні медіа, підрозділи з реклами та </a:t>
            </a:r>
          </a:p>
          <a:p>
            <a:pPr algn="just"/>
            <a:r>
              <a:rPr lang="uk-UA" sz="2000" dirty="0"/>
              <a:t>зв’язків з громадськістю тощо.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3113C3-4053-39EB-6CFC-F6FC4E144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3" y="1444169"/>
            <a:ext cx="2982670" cy="1984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9C8A4D-39EC-1E29-6759-2A7908DB3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03" y="1486374"/>
            <a:ext cx="1988378" cy="19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9776"/>
      </p:ext>
    </p:extLst>
  </p:cSld>
  <p:clrMapOvr>
    <a:masterClrMapping/>
  </p:clrMapOvr>
  <p:transition spd="slow" advTm="6419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4942114" y="243839"/>
            <a:ext cx="70060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«Публічне управління, медіація, 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електронне врядування»</a:t>
            </a:r>
            <a:r>
              <a:rPr lang="uk-UA" sz="3600" dirty="0">
                <a:latin typeface="Franklin Gothic Demi" panose="020B0703020102020204" pitchFamily="34" charset="0"/>
              </a:rPr>
              <a:t> </a:t>
            </a:r>
          </a:p>
          <a:p>
            <a:pPr algn="ctr"/>
            <a:r>
              <a:rPr lang="uk-UA" sz="2600" dirty="0"/>
              <a:t>(спеціальність 281 Публічне управління та адміністрування)</a:t>
            </a: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D24916-809D-247B-3A52-F710A051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63" y="3529862"/>
            <a:ext cx="3895682" cy="2651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817" y="2817376"/>
            <a:ext cx="6840305" cy="768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0272" y="3609251"/>
            <a:ext cx="68403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Програма спрямована на підготовку професіоналів з публічного управління та адміністрування, що володіють новим перспективним способом мислення, здатні не лише застосовувати існуючі методи адміністрування, але й створювати умови для </a:t>
            </a:r>
            <a:r>
              <a:rPr lang="uk-UA" dirty="0" smtClean="0"/>
              <a:t>формування </a:t>
            </a:r>
            <a:r>
              <a:rPr lang="uk-UA" dirty="0"/>
              <a:t>якісної системи </a:t>
            </a:r>
            <a:r>
              <a:rPr lang="uk-UA" dirty="0" smtClean="0"/>
              <a:t>управління </a:t>
            </a:r>
            <a:r>
              <a:rPr lang="uk-UA" dirty="0"/>
              <a:t>на базі </a:t>
            </a:r>
            <a:r>
              <a:rPr lang="uk-UA" dirty="0" smtClean="0"/>
              <a:t>сучасних методик</a:t>
            </a:r>
            <a:r>
              <a:rPr lang="uk-UA" dirty="0"/>
              <a:t>, зарубіжного досвіду, </a:t>
            </a:r>
            <a:r>
              <a:rPr lang="uk-UA" dirty="0" smtClean="0"/>
              <a:t>нових </a:t>
            </a:r>
            <a:r>
              <a:rPr lang="uk-UA" dirty="0"/>
              <a:t>нетривіальних рішень.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173" y="372831"/>
            <a:ext cx="2503618" cy="3059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545" y="5330474"/>
            <a:ext cx="474919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799">
        <p14:vortex dir="r"/>
      </p:transition>
    </mc:Choice>
    <mc:Fallback xmlns="">
      <p:transition spd="slow" advTm="879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236220" y="267687"/>
            <a:ext cx="117226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«Публічне управління, медіація, 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електронне врядування»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50B47-2FC1-38B3-4558-DABA7C61D75C}"/>
              </a:ext>
            </a:extLst>
          </p:cNvPr>
          <p:cNvSpPr txBox="1"/>
          <p:nvPr/>
        </p:nvSpPr>
        <p:spPr>
          <a:xfrm>
            <a:off x="236221" y="3744077"/>
            <a:ext cx="11679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Крім базової управлінської підготовки фахівців публічного сектору, пропонуються дві додаткові </a:t>
            </a:r>
            <a:r>
              <a:rPr lang="uk-UA" sz="2000" b="1" i="1" u="sng" dirty="0"/>
              <a:t>опції:</a:t>
            </a:r>
            <a:endParaRPr lang="uk-UA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1F817-9F47-8083-2219-7CB8BA5F5B57}"/>
              </a:ext>
            </a:extLst>
          </p:cNvPr>
          <p:cNvSpPr txBox="1"/>
          <p:nvPr/>
        </p:nvSpPr>
        <p:spPr>
          <a:xfrm>
            <a:off x="276667" y="4189657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①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медіація</a:t>
            </a:r>
            <a:r>
              <a:rPr lang="uk-UA" sz="2000" dirty="0"/>
              <a:t> – посередництво у вирішенні конфліктних ситуацій, ефективні переговорні технології;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DFFE6-D402-EE37-878E-5D1B10E2185C}"/>
              </a:ext>
            </a:extLst>
          </p:cNvPr>
          <p:cNvSpPr txBox="1"/>
          <p:nvPr/>
        </p:nvSpPr>
        <p:spPr>
          <a:xfrm>
            <a:off x="6375011" y="4189657"/>
            <a:ext cx="55403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②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електронне врядування</a:t>
            </a:r>
            <a:r>
              <a:rPr lang="uk-UA" sz="2000" dirty="0"/>
              <a:t> – цифровізація та інформаційно-аналітичне забезпечення управлінської діяльності на основі новітніх методів і технологій, включаючи розроблення нових інструментів та сервісів у сфері електронної демократії, надання електронних послуг тощо.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D942A4-F078-0211-2F50-C99E91713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81" y="4914877"/>
            <a:ext cx="4328818" cy="16787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816501-7B65-1110-02E3-C31CE4F8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678" y="1531626"/>
            <a:ext cx="3214792" cy="22467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DEEF99-E245-CA41-26AA-78B44E0A7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38" y="1490689"/>
            <a:ext cx="3127715" cy="22728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818B09-2934-C08C-271E-C0D48379D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93" y="2033910"/>
            <a:ext cx="5072833" cy="17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94652"/>
      </p:ext>
    </p:extLst>
  </p:cSld>
  <p:clrMapOvr>
    <a:masterClrMapping/>
  </p:clrMapOvr>
  <p:transition spd="slow" advTm="9140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223520" y="243840"/>
            <a:ext cx="117226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«Публічне управління, медіація, 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електронне врядування»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50B47-2FC1-38B3-4558-DABA7C61D75C}"/>
              </a:ext>
            </a:extLst>
          </p:cNvPr>
          <p:cNvSpPr txBox="1"/>
          <p:nvPr/>
        </p:nvSpPr>
        <p:spPr>
          <a:xfrm>
            <a:off x="235626" y="1984099"/>
            <a:ext cx="117277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До реалізації змісту програми залучаються професіонали-практики (зокрема, правники, що мають успішний досвід у </a:t>
            </a:r>
            <a:r>
              <a:rPr lang="uk-UA" sz="2000" b="1" dirty="0">
                <a:solidFill>
                  <a:srgbClr val="FF0000"/>
                </a:solidFill>
              </a:rPr>
              <a:t>адвокатської медіації</a:t>
            </a:r>
            <a:r>
              <a:rPr lang="uk-UA" sz="2000" dirty="0"/>
              <a:t> (посередництва у вирішенні конфліктних ситуацій) та </a:t>
            </a:r>
            <a:r>
              <a:rPr lang="uk-UA" sz="2000" b="1" dirty="0">
                <a:solidFill>
                  <a:srgbClr val="FF0000"/>
                </a:solidFill>
              </a:rPr>
              <a:t>фасилітації</a:t>
            </a:r>
            <a:r>
              <a:rPr lang="uk-UA" sz="2000" dirty="0"/>
              <a:t> (налагодженні діалогу між сторонами конфлікту), а також </a:t>
            </a:r>
            <a:r>
              <a:rPr lang="uk-UA" sz="2000" b="1" dirty="0">
                <a:solidFill>
                  <a:srgbClr val="FF0000"/>
                </a:solidFill>
              </a:rPr>
              <a:t>експерти</a:t>
            </a:r>
            <a:r>
              <a:rPr lang="uk-UA" sz="2000" dirty="0"/>
              <a:t> з органів державної влади та місцевого самоврядування, громадських об’єднань та спілок, авторитетні науковці та громадські діячі.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0EDF56-E19D-017E-1F8E-1D62FED8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64" y="3319975"/>
            <a:ext cx="6383763" cy="32941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338E0D-C4C9-4B4B-83B7-D8541DD2A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5" y="3752493"/>
            <a:ext cx="5851176" cy="28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0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254">
        <p15:prstTrans prst="origami"/>
      </p:transition>
    </mc:Choice>
    <mc:Fallback xmlns="">
      <p:transition spd="slow" advTm="525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223520" y="243840"/>
            <a:ext cx="117226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«Публічне управління, медіація, 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електронне врядування»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50B47-2FC1-38B3-4558-DABA7C61D75C}"/>
              </a:ext>
            </a:extLst>
          </p:cNvPr>
          <p:cNvSpPr txBox="1"/>
          <p:nvPr/>
        </p:nvSpPr>
        <p:spPr>
          <a:xfrm>
            <a:off x="235626" y="1984099"/>
            <a:ext cx="1172777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Місця працевлаштування випускників: </a:t>
            </a:r>
          </a:p>
          <a:p>
            <a:pPr algn="just"/>
            <a:r>
              <a:rPr lang="uk-UA" sz="2000" dirty="0"/>
              <a:t>* </a:t>
            </a:r>
            <a:r>
              <a:rPr lang="uk-UA" sz="2000" dirty="0">
                <a:cs typeface="Times New Roman" panose="02020603050405020304" pitchFamily="18" charset="0"/>
              </a:rPr>
              <a:t>органи державної влади та місцевого самоврядування (структурні підрозділи міністерств і відомств, обласних і районних державних адміністрацій, </a:t>
            </a:r>
          </a:p>
          <a:p>
            <a:pPr algn="just"/>
            <a:r>
              <a:rPr lang="uk-UA" sz="2000" dirty="0">
                <a:cs typeface="Times New Roman" panose="02020603050405020304" pitchFamily="18" charset="0"/>
              </a:rPr>
              <a:t>обласних, районних, міських рад, соціальних службах)</a:t>
            </a:r>
            <a:r>
              <a:rPr lang="uk-UA" sz="2000" dirty="0"/>
              <a:t>,</a:t>
            </a:r>
          </a:p>
          <a:p>
            <a:pPr algn="just"/>
            <a:r>
              <a:rPr lang="uk-UA" sz="2000" dirty="0"/>
              <a:t>* </a:t>
            </a:r>
            <a:r>
              <a:rPr lang="uk-UA" sz="2000" dirty="0">
                <a:cs typeface="Times New Roman" panose="02020603050405020304" pitchFamily="18" charset="0"/>
              </a:rPr>
              <a:t>громадські (неурядові) організації та політичні партії</a:t>
            </a:r>
            <a:r>
              <a:rPr lang="uk-UA" sz="2000" dirty="0"/>
              <a:t>,</a:t>
            </a:r>
          </a:p>
          <a:p>
            <a:pPr algn="just"/>
            <a:r>
              <a:rPr lang="uk-UA" sz="2000" dirty="0"/>
              <a:t>* </a:t>
            </a:r>
            <a:r>
              <a:rPr lang="uk-UA" sz="2000" dirty="0">
                <a:cs typeface="Times New Roman" panose="02020603050405020304" pitchFamily="18" charset="0"/>
              </a:rPr>
              <a:t>заклади освіти, мистецтва та культури, туристичні </a:t>
            </a:r>
          </a:p>
          <a:p>
            <a:pPr algn="just"/>
            <a:r>
              <a:rPr lang="uk-UA" sz="2000" dirty="0">
                <a:cs typeface="Times New Roman" panose="02020603050405020304" pitchFamily="18" charset="0"/>
              </a:rPr>
              <a:t>фірми та івентагентства</a:t>
            </a:r>
            <a:r>
              <a:rPr lang="uk-UA" sz="2000" dirty="0"/>
              <a:t>,</a:t>
            </a:r>
          </a:p>
          <a:p>
            <a:pPr algn="just"/>
            <a:r>
              <a:rPr lang="uk-UA" sz="2000" dirty="0"/>
              <a:t>* </a:t>
            </a:r>
            <a:r>
              <a:rPr lang="uk-UA" sz="2000" dirty="0">
                <a:cs typeface="Times New Roman" panose="02020603050405020304" pitchFamily="18" charset="0"/>
              </a:rPr>
              <a:t>аналітичні структурні підрозділи та відділи з </a:t>
            </a:r>
          </a:p>
          <a:p>
            <a:pPr algn="just"/>
            <a:r>
              <a:rPr lang="uk-UA" sz="2000" dirty="0">
                <a:cs typeface="Times New Roman" panose="02020603050405020304" pitchFamily="18" charset="0"/>
              </a:rPr>
              <a:t>громадських зв’язків комерційних підприємств і </a:t>
            </a:r>
          </a:p>
          <a:p>
            <a:pPr algn="just"/>
            <a:r>
              <a:rPr lang="uk-UA" sz="2000" dirty="0">
                <a:cs typeface="Times New Roman" panose="02020603050405020304" pitchFamily="18" charset="0"/>
              </a:rPr>
              <a:t>банківських установ, консалтингові та маркетингові </a:t>
            </a:r>
          </a:p>
          <a:p>
            <a:pPr algn="just"/>
            <a:r>
              <a:rPr lang="uk-UA" sz="2000" dirty="0">
                <a:cs typeface="Times New Roman" panose="02020603050405020304" pitchFamily="18" charset="0"/>
              </a:rPr>
              <a:t>агенції</a:t>
            </a:r>
            <a:r>
              <a:rPr lang="uk-UA" sz="2000" dirty="0"/>
              <a:t>,</a:t>
            </a:r>
          </a:p>
          <a:p>
            <a:pPr algn="just"/>
            <a:r>
              <a:rPr lang="uk-UA" sz="2000" dirty="0"/>
              <a:t>* </a:t>
            </a:r>
            <a:r>
              <a:rPr lang="uk-UA" sz="2000" dirty="0">
                <a:cs typeface="Times New Roman" panose="02020603050405020304" pitchFamily="18" charset="0"/>
              </a:rPr>
              <a:t>соціальні медіа, засоби масової інформації та </a:t>
            </a:r>
          </a:p>
          <a:p>
            <a:pPr algn="just"/>
            <a:r>
              <a:rPr lang="uk-UA" sz="2000" dirty="0">
                <a:cs typeface="Times New Roman" panose="02020603050405020304" pitchFamily="18" charset="0"/>
              </a:rPr>
              <a:t>комунікації</a:t>
            </a:r>
            <a:r>
              <a:rPr lang="uk-UA" sz="2000" dirty="0"/>
              <a:t>,</a:t>
            </a:r>
          </a:p>
          <a:p>
            <a:pPr algn="just"/>
            <a:r>
              <a:rPr lang="uk-UA" sz="2000" dirty="0"/>
              <a:t>* </a:t>
            </a:r>
            <a:r>
              <a:rPr lang="uk-UA" sz="2000" dirty="0">
                <a:cs typeface="Times New Roman" panose="02020603050405020304" pitchFamily="18" charset="0"/>
              </a:rPr>
              <a:t>центри медіації, які забезпечують переговорні </a:t>
            </a:r>
          </a:p>
          <a:p>
            <a:pPr algn="just"/>
            <a:r>
              <a:rPr lang="uk-UA" sz="2000" dirty="0">
                <a:cs typeface="Times New Roman" panose="02020603050405020304" pitchFamily="18" charset="0"/>
              </a:rPr>
              <a:t>процеси, оптимізують організацію робіт, ділові та міжособистісні стосунки у колективі та ін.</a:t>
            </a:r>
            <a:endParaRPr lang="uk-UA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D0486C-1DE7-778A-F9E6-AD2FABC59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274" y="2668491"/>
            <a:ext cx="5441419" cy="34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811">
        <p:circle/>
      </p:transition>
    </mc:Choice>
    <mc:Fallback xmlns="">
      <p:transition spd="slow" advTm="6811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 descr="Зображення, що містить текст, дерево, надворі, знак&#10;&#10;Автоматично згенерований опис">
            <a:extLst>
              <a:ext uri="{FF2B5EF4-FFF2-40B4-BE49-F238E27FC236}">
                <a16:creationId xmlns:a16="http://schemas.microsoft.com/office/drawing/2014/main" id="{30222CDA-B5B2-473F-EF48-7F987544D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/>
          <a:stretch/>
        </p:blipFill>
        <p:spPr>
          <a:xfrm>
            <a:off x="231140" y="243839"/>
            <a:ext cx="4326792" cy="6385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4557932" y="243839"/>
            <a:ext cx="739022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Освітньо-професійні програми</a:t>
            </a:r>
          </a:p>
          <a:p>
            <a:pPr algn="ctr"/>
            <a:r>
              <a:rPr lang="uk-UA" sz="2600" dirty="0"/>
              <a:t>(перший (бакалаврський) рівень вищої освіти:</a:t>
            </a:r>
          </a:p>
          <a:p>
            <a:pPr algn="ctr"/>
            <a:endParaRPr lang="uk-UA" sz="2600" dirty="0">
              <a:sym typeface="Wingdings 2" panose="05020102010507070707" pitchFamily="18" charset="2"/>
            </a:endParaRPr>
          </a:p>
          <a:p>
            <a:pPr algn="ctr"/>
            <a:r>
              <a:rPr lang="uk-UA" sz="2600" dirty="0">
                <a:sym typeface="Wingdings 2" panose="05020102010507070707" pitchFamily="18" charset="2"/>
              </a:rPr>
              <a:t>∞</a:t>
            </a:r>
            <a:endParaRPr lang="uk-UA" sz="2600" dirty="0"/>
          </a:p>
          <a:p>
            <a:r>
              <a:rPr lang="uk-UA" sz="2600" dirty="0" smtClean="0"/>
              <a:t>- </a:t>
            </a:r>
            <a:r>
              <a:rPr lang="uk-UA" sz="2800" b="1" i="1" u="sng" dirty="0" smtClean="0"/>
              <a:t>«Політологія»</a:t>
            </a:r>
            <a:r>
              <a:rPr lang="uk-UA" sz="2800" b="1" i="1" dirty="0" smtClean="0"/>
              <a:t>,</a:t>
            </a:r>
            <a:r>
              <a:rPr lang="uk-UA" sz="2600" dirty="0" smtClean="0"/>
              <a:t> </a:t>
            </a:r>
          </a:p>
          <a:p>
            <a:r>
              <a:rPr lang="uk-UA" sz="2800" dirty="0" smtClean="0"/>
              <a:t>- </a:t>
            </a:r>
            <a:r>
              <a:rPr lang="uk-UA" sz="2800" b="1" i="1" u="sng" dirty="0" smtClean="0"/>
              <a:t>«Політична соціологія та політичний менеджмент»</a:t>
            </a:r>
            <a:r>
              <a:rPr lang="uk-UA" sz="2600" dirty="0" smtClean="0"/>
              <a:t> </a:t>
            </a:r>
            <a:r>
              <a:rPr lang="uk-UA" sz="2600" dirty="0"/>
              <a:t>(спеціальність </a:t>
            </a:r>
            <a:r>
              <a:rPr lang="uk-UA" sz="2600" dirty="0" smtClean="0"/>
              <a:t>052 Політологія</a:t>
            </a:r>
            <a:r>
              <a:rPr lang="uk-UA" sz="2600" dirty="0"/>
              <a:t>);</a:t>
            </a:r>
          </a:p>
          <a:p>
            <a:pPr algn="ctr"/>
            <a:endParaRPr lang="uk-UA" sz="2600" dirty="0">
              <a:sym typeface="Wingdings 2" panose="05020102010507070707" pitchFamily="18" charset="2"/>
            </a:endParaRPr>
          </a:p>
          <a:p>
            <a:pPr algn="ctr"/>
            <a:r>
              <a:rPr lang="uk-UA" sz="2600" dirty="0">
                <a:sym typeface="Wingdings 2" panose="05020102010507070707" pitchFamily="18" charset="2"/>
              </a:rPr>
              <a:t>∞</a:t>
            </a:r>
            <a:endParaRPr lang="uk-UA" sz="2600" dirty="0"/>
          </a:p>
          <a:p>
            <a:r>
              <a:rPr lang="uk-UA" sz="2600" dirty="0"/>
              <a:t>- </a:t>
            </a:r>
            <a:r>
              <a:rPr lang="uk-UA" sz="2800" b="1" i="1" u="sng" dirty="0"/>
              <a:t>«Соціологія»</a:t>
            </a:r>
            <a:r>
              <a:rPr lang="uk-UA" sz="2600" dirty="0"/>
              <a:t> (спеціальність 054 Соціологія);</a:t>
            </a:r>
          </a:p>
          <a:p>
            <a:pPr algn="ctr"/>
            <a:endParaRPr lang="uk-UA" sz="2600" dirty="0">
              <a:sym typeface="Wingdings 2" panose="05020102010507070707" pitchFamily="18" charset="2"/>
            </a:endParaRPr>
          </a:p>
          <a:p>
            <a:pPr algn="ctr"/>
            <a:r>
              <a:rPr lang="uk-UA" sz="2600" dirty="0">
                <a:sym typeface="Wingdings 2" panose="05020102010507070707" pitchFamily="18" charset="2"/>
              </a:rPr>
              <a:t>∞</a:t>
            </a:r>
            <a:endParaRPr lang="uk-UA" sz="2600" dirty="0"/>
          </a:p>
          <a:p>
            <a:r>
              <a:rPr lang="uk-UA" sz="2600" dirty="0"/>
              <a:t>- </a:t>
            </a:r>
            <a:r>
              <a:rPr lang="uk-UA" sz="2800" b="1" i="1" u="sng" dirty="0"/>
              <a:t>«Публічне управління, медіація, електронне врядування»</a:t>
            </a:r>
            <a:r>
              <a:rPr lang="uk-UA" sz="2600" dirty="0"/>
              <a:t> (спеціальність 281 Публічне управління та адміністрування)</a:t>
            </a:r>
          </a:p>
        </p:txBody>
      </p:sp>
    </p:spTree>
    <p:extLst>
      <p:ext uri="{BB962C8B-B14F-4D97-AF65-F5344CB8AC3E}">
        <p14:creationId xmlns:p14="http://schemas.microsoft.com/office/powerpoint/2010/main" val="3467720497"/>
      </p:ext>
    </p:extLst>
  </p:cSld>
  <p:clrMapOvr>
    <a:masterClrMapping/>
  </p:clrMapOvr>
  <p:transition spd="slow" advTm="5464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5148775" y="226216"/>
            <a:ext cx="67929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Аргументи на користь того, чому варто вчитися в ДНУ за освітньо-професійними програмами кафедри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політології, соціології та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публічного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управління?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73E1EF-0434-791B-0D97-914F4757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87" y="243840"/>
            <a:ext cx="5691956" cy="6377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275FC-9182-139A-51E3-4BC2D8122DA7}"/>
              </a:ext>
            </a:extLst>
          </p:cNvPr>
          <p:cNvSpPr txBox="1"/>
          <p:nvPr/>
        </p:nvSpPr>
        <p:spPr>
          <a:xfrm>
            <a:off x="5781822" y="2371820"/>
            <a:ext cx="61635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❶ Вам буде цікаво. Навчальні дисципліни соціономічного профілю суттєво відрізняються від усіх інших. Вони пов’язані з більшою свободою у думках, принциповою критичністю, творчим підходом.</a:t>
            </a:r>
          </a:p>
          <a:p>
            <a:pPr algn="just"/>
            <a:r>
              <a:rPr lang="uk-UA" sz="2000" dirty="0"/>
              <a:t> </a:t>
            </a:r>
            <a:endParaRPr lang="uk-UA" dirty="0"/>
          </a:p>
          <a:p>
            <a:pPr algn="just"/>
            <a:r>
              <a:rPr lang="uk-UA" sz="2000" dirty="0"/>
              <a:t>❷ Знання, які ви отримаєте, будуть глибокі, системні та ґрунтовні. По завершенні навчання ви зможете розв’язувати складні інтелектуальні завдання.</a:t>
            </a:r>
          </a:p>
          <a:p>
            <a:pPr algn="just"/>
            <a:endParaRPr lang="uk-UA" dirty="0"/>
          </a:p>
          <a:p>
            <a:pPr algn="just"/>
            <a:r>
              <a:rPr lang="uk-UA" sz="2000" dirty="0"/>
              <a:t>❸ Під час навчання ви отримаєте корисні навички, які знадобляться вам в різних сферах життя. Передусім, це критичне та креативне мислення, а також аргументативні навички.</a:t>
            </a:r>
          </a:p>
        </p:txBody>
      </p:sp>
    </p:spTree>
    <p:extLst>
      <p:ext uri="{BB962C8B-B14F-4D97-AF65-F5344CB8AC3E}">
        <p14:creationId xmlns:p14="http://schemas.microsoft.com/office/powerpoint/2010/main" val="6398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86">
        <p:split orient="vert"/>
      </p:transition>
    </mc:Choice>
    <mc:Fallback xmlns="">
      <p:transition spd="slow" advTm="6086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5148775" y="226216"/>
            <a:ext cx="679299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«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Політологія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» </a:t>
            </a:r>
          </a:p>
          <a:p>
            <a:pPr algn="ctr"/>
            <a:r>
              <a:rPr lang="uk-UA" sz="2000" dirty="0" smtClean="0"/>
              <a:t>(</a:t>
            </a:r>
            <a:r>
              <a:rPr lang="uk-UA" sz="2000" dirty="0"/>
              <a:t>спеціальність </a:t>
            </a:r>
            <a:r>
              <a:rPr lang="uk-UA" sz="2000" dirty="0" smtClean="0"/>
              <a:t>052 Політологія</a:t>
            </a:r>
            <a:r>
              <a:rPr lang="uk-UA" sz="2000" dirty="0"/>
              <a:t>)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275FC-9182-139A-51E3-4BC2D8122DA7}"/>
              </a:ext>
            </a:extLst>
          </p:cNvPr>
          <p:cNvSpPr txBox="1"/>
          <p:nvPr/>
        </p:nvSpPr>
        <p:spPr>
          <a:xfrm>
            <a:off x="241135" y="3132930"/>
            <a:ext cx="1177669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/>
              <a:t>Діяльність </a:t>
            </a:r>
            <a:r>
              <a:rPr lang="uk-UA" sz="2000" b="1" i="1" dirty="0"/>
              <a:t>політолога спрямована на: </a:t>
            </a:r>
          </a:p>
          <a:p>
            <a:pPr algn="just"/>
            <a:r>
              <a:rPr lang="uk-UA" sz="2000" dirty="0"/>
              <a:t>• вивчення політичних явищ у їхньому послідовному тимчасовому розвитку,  виявлення зв’язків між минулим,  сьогоденням та майбутнім;</a:t>
            </a:r>
          </a:p>
          <a:p>
            <a:pPr algn="just"/>
            <a:r>
              <a:rPr lang="uk-UA" sz="2000" dirty="0"/>
              <a:t>• опис вербальної,  практичної, усвідомленої та підсвідомої політичної поведінки окремих осіб та груп;</a:t>
            </a:r>
          </a:p>
          <a:p>
            <a:pPr algn="just"/>
            <a:r>
              <a:rPr lang="uk-UA" sz="2000" dirty="0"/>
              <a:t>• дослідження</a:t>
            </a:r>
            <a:r>
              <a:rPr lang="en-US" sz="2000" dirty="0"/>
              <a:t> </a:t>
            </a:r>
            <a:r>
              <a:rPr lang="uk-UA" sz="2000" dirty="0"/>
              <a:t>діяльності  інститутів, за допомогою яких  здійснюється політична діяльність  (держави, партії, суспільні організації  тощо</a:t>
            </a:r>
            <a:r>
              <a:rPr lang="uk-UA" sz="2000" dirty="0" smtClean="0"/>
              <a:t>);</a:t>
            </a:r>
          </a:p>
          <a:p>
            <a:pPr algn="just"/>
            <a:r>
              <a:rPr lang="uk-UA" sz="2000" dirty="0"/>
              <a:t>• виявлення суб'єктивних механізмів політичної  поведінки, індивідуальних якостей, рис  характеру, а також типових механізмів  психологічної мотивації в політиці;</a:t>
            </a:r>
          </a:p>
          <a:p>
            <a:pPr algn="just"/>
            <a:r>
              <a:rPr lang="uk-UA" sz="2000" dirty="0"/>
              <a:t>• аналіз політичних явищ з метою  виявлення їх спільних рис та  специфіки, знаходження  найефективніших форм політичної  організації чи оптимальних шляхів  вирішення поставлених завдань;</a:t>
            </a:r>
          </a:p>
          <a:p>
            <a:pPr algn="just"/>
            <a:r>
              <a:rPr lang="uk-UA" sz="2000" dirty="0"/>
              <a:t>• прогнози щодо політичного</a:t>
            </a:r>
            <a:r>
              <a:rPr lang="en-US" sz="2000" dirty="0"/>
              <a:t> </a:t>
            </a:r>
            <a:r>
              <a:rPr lang="uk-UA" sz="2000" dirty="0"/>
              <a:t>майбутнього</a:t>
            </a:r>
            <a:r>
              <a:rPr lang="en-US" sz="2000" dirty="0"/>
              <a:t> </a:t>
            </a:r>
            <a:r>
              <a:rPr lang="uk-UA" sz="2000" dirty="0"/>
              <a:t> держави, партії, суспільства.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8" y="232288"/>
            <a:ext cx="4883319" cy="27312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5137720" y="1609462"/>
            <a:ext cx="678662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Випусковою є кафедра політології, соціології та публічного </a:t>
            </a:r>
            <a:r>
              <a:rPr lang="uk-UA" dirty="0" smtClean="0"/>
              <a:t>управління (</a:t>
            </a:r>
            <a:r>
              <a:rPr lang="uk-UA" dirty="0"/>
              <a:t>рік заснування – 1964).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4886" y="22557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Політолог – фахівець у галузі політики,  здатний до трактування та  інтерпретації політичного життя  суспільства, втілення різноманітних політичних технологій.</a:t>
            </a:r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4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86">
        <p:split orient="vert"/>
      </p:transition>
    </mc:Choice>
    <mc:Fallback xmlns="">
      <p:transition spd="slow" advTm="6086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6444343" y="226216"/>
            <a:ext cx="549742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«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Політологія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» </a:t>
            </a:r>
          </a:p>
          <a:p>
            <a:pPr algn="ctr"/>
            <a:r>
              <a:rPr lang="uk-UA" sz="2000" dirty="0" smtClean="0"/>
              <a:t>(</a:t>
            </a:r>
            <a:r>
              <a:rPr lang="uk-UA" sz="2000" dirty="0"/>
              <a:t>спеціальність </a:t>
            </a:r>
            <a:r>
              <a:rPr lang="uk-UA" sz="2000" dirty="0" smtClean="0"/>
              <a:t>052 Політологія</a:t>
            </a:r>
            <a:r>
              <a:rPr lang="uk-UA" sz="2000" dirty="0"/>
              <a:t>)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275FC-9182-139A-51E3-4BC2D8122DA7}"/>
              </a:ext>
            </a:extLst>
          </p:cNvPr>
          <p:cNvSpPr txBox="1"/>
          <p:nvPr/>
        </p:nvSpPr>
        <p:spPr>
          <a:xfrm>
            <a:off x="6629400" y="3690505"/>
            <a:ext cx="5230586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Місця працевлаштування випускників: </a:t>
            </a:r>
          </a:p>
          <a:p>
            <a:r>
              <a:rPr lang="uk-UA" sz="2000" dirty="0"/>
              <a:t>* органи державної влади та місцевого самоврядування,</a:t>
            </a:r>
          </a:p>
          <a:p>
            <a:r>
              <a:rPr lang="uk-UA" sz="2000" dirty="0"/>
              <a:t>* політичні та громадські (неурядові) організації,</a:t>
            </a:r>
          </a:p>
          <a:p>
            <a:r>
              <a:rPr lang="uk-UA" sz="2000" dirty="0"/>
              <a:t>* наукові інституції, аналітичні центри, ЗМІ тощо.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90" y="1516609"/>
            <a:ext cx="5574489" cy="20049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1140" y="260239"/>
            <a:ext cx="60444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u="sng" dirty="0"/>
              <a:t>Випускники </a:t>
            </a:r>
            <a:r>
              <a:rPr lang="uk-UA" sz="2000" u="sng" dirty="0" smtClean="0"/>
              <a:t>ОП </a:t>
            </a:r>
            <a:r>
              <a:rPr lang="uk-UA" sz="2000" u="sng" dirty="0"/>
              <a:t>«Політологія</a:t>
            </a:r>
            <a:r>
              <a:rPr lang="uk-UA" sz="2000" u="sng" dirty="0" smtClean="0"/>
              <a:t>»:</a:t>
            </a:r>
          </a:p>
          <a:p>
            <a:pPr algn="ctr"/>
            <a:endParaRPr lang="uk-UA" sz="1400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/>
              <a:t> мають </a:t>
            </a:r>
            <a:r>
              <a:rPr lang="uk-UA" sz="2000" dirty="0"/>
              <a:t>ґрунтовні теоретичні знання у галузі політології та інших соціальних та поведінкових наук;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/>
              <a:t>обізнані зі здобутками класичної та новітньої політичної думки;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/>
              <a:t> орієнтуються </a:t>
            </a:r>
            <a:r>
              <a:rPr lang="uk-UA" sz="2000" dirty="0"/>
              <a:t>в питаннях внутрішньої та зовнішньої політики держав та в питаннях міжнародних відносин;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/>
              <a:t> успішно </a:t>
            </a:r>
            <a:r>
              <a:rPr lang="uk-UA" sz="2000" dirty="0"/>
              <a:t>розв’язують конфлікти, ведуть переговори;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/>
              <a:t> здатні </a:t>
            </a:r>
            <a:r>
              <a:rPr lang="uk-UA" sz="2000" dirty="0"/>
              <a:t>до політичного аналізу, прогнозу, надання практичних рекомендацій;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/>
              <a:t> уміють </a:t>
            </a:r>
            <a:r>
              <a:rPr lang="uk-UA" sz="2000" dirty="0"/>
              <a:t>надати експертну оцінку сучасним політичним подіям та процесам, професійний коментар в </a:t>
            </a:r>
            <a:r>
              <a:rPr lang="uk-UA" sz="2000" dirty="0" smtClean="0"/>
              <a:t>мас-медіа </a:t>
            </a:r>
            <a:r>
              <a:rPr lang="uk-UA" sz="2000" dirty="0"/>
              <a:t>та написати на основі цього аналітичний документ;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/>
              <a:t> правильно </a:t>
            </a:r>
            <a:r>
              <a:rPr lang="uk-UA" sz="2000" dirty="0"/>
              <a:t>оцінюють актуальність розвитку окремих напрямків та беруть активну участь у їх </a:t>
            </a:r>
            <a:r>
              <a:rPr lang="uk-UA" sz="2000" dirty="0" smtClean="0"/>
              <a:t>дослідженні.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045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86">
        <p:split orient="vert"/>
      </p:transition>
    </mc:Choice>
    <mc:Fallback xmlns="">
      <p:transition spd="slow" advTm="6086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223021" y="264649"/>
            <a:ext cx="1173275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«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Політична соціологія та політичний менеджмент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» </a:t>
            </a:r>
          </a:p>
          <a:p>
            <a:pPr algn="ctr"/>
            <a:r>
              <a:rPr lang="uk-UA" sz="2000" dirty="0" smtClean="0"/>
              <a:t>(</a:t>
            </a:r>
            <a:r>
              <a:rPr lang="uk-UA" sz="2000" dirty="0"/>
              <a:t>спеціальність </a:t>
            </a:r>
            <a:r>
              <a:rPr lang="uk-UA" sz="2000" dirty="0" smtClean="0"/>
              <a:t>052 Політологія</a:t>
            </a:r>
            <a:r>
              <a:rPr lang="uk-UA" sz="2000" dirty="0"/>
              <a:t>)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275FC-9182-139A-51E3-4BC2D8122DA7}"/>
              </a:ext>
            </a:extLst>
          </p:cNvPr>
          <p:cNvSpPr txBox="1"/>
          <p:nvPr/>
        </p:nvSpPr>
        <p:spPr>
          <a:xfrm>
            <a:off x="4049484" y="2262038"/>
            <a:ext cx="791441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 соціологія</a:t>
            </a:r>
            <a:r>
              <a:rPr lang="uk-UA" sz="2000" dirty="0"/>
              <a:t> </a:t>
            </a:r>
            <a:r>
              <a:rPr lang="uk-UA" sz="2000" dirty="0" smtClean="0"/>
              <a:t>– </a:t>
            </a:r>
            <a:r>
              <a:rPr lang="uk-UA" sz="2000" dirty="0"/>
              <a:t>це галузева соціологічна теорія, яка вивчає взаємовідносини між політичною сферою життя суспільства та іншими сферами. </a:t>
            </a:r>
            <a:r>
              <a:rPr lang="uk-UA" sz="2000" dirty="0" smtClean="0"/>
              <a:t>Політична соціологія </a:t>
            </a:r>
            <a:r>
              <a:rPr lang="uk-UA" sz="2000" dirty="0"/>
              <a:t>досліджує вплив політичних інститутів на інші соціальні інститути</a:t>
            </a:r>
            <a:r>
              <a:rPr lang="uk-UA" sz="2000" dirty="0" smtClean="0"/>
              <a:t>.</a:t>
            </a:r>
          </a:p>
          <a:p>
            <a:pPr algn="just"/>
            <a:endParaRPr lang="uk-UA" sz="1400" dirty="0"/>
          </a:p>
          <a:p>
            <a:pPr algn="just"/>
            <a:r>
              <a:rPr lang="uk-U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Політичний 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</a:t>
            </a:r>
            <a:r>
              <a:rPr lang="uk-UA" sz="2000" dirty="0" smtClean="0"/>
              <a:t> </a:t>
            </a:r>
            <a:r>
              <a:rPr lang="uk-UA" sz="2000" dirty="0"/>
              <a:t>є системою управлінських відносин, спрямованих на раціональне врегулювання політичних процесів, досягнення політичних цілей та вплив на прийняття політичних рішень без застосування примусу. </a:t>
            </a:r>
            <a:r>
              <a:rPr lang="uk-UA" sz="2000" dirty="0" smtClean="0"/>
              <a:t>Політичний менеджмент </a:t>
            </a:r>
            <a:r>
              <a:rPr lang="uk-UA" sz="2000" dirty="0"/>
              <a:t>включає аналіз тенденцій політичного розвитку, передбачення наслідків та розроблення рекомендацій для політичного </a:t>
            </a:r>
            <a:r>
              <a:rPr lang="uk-UA" sz="2000" dirty="0" smtClean="0"/>
              <a:t>керівництва.</a:t>
            </a:r>
          </a:p>
          <a:p>
            <a:pPr algn="just"/>
            <a:endParaRPr lang="uk-UA" sz="1400" dirty="0"/>
          </a:p>
          <a:p>
            <a:pPr algn="just"/>
            <a:r>
              <a:rPr lang="uk-UA" sz="2000" dirty="0"/>
              <a:t>У цих двох галузях вивчаються ключові аспекти політики, її вплив на суспільство та методи управління політичними процесами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982349" y="1567998"/>
            <a:ext cx="678662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Випусковою є кафедра політології, соціології та публічного </a:t>
            </a:r>
            <a:r>
              <a:rPr lang="uk-UA" dirty="0" smtClean="0"/>
              <a:t>управління (</a:t>
            </a:r>
            <a:r>
              <a:rPr lang="uk-UA" dirty="0"/>
              <a:t>рік заснування – 1964).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4886" y="22557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625126"/>
            <a:ext cx="3667086" cy="3214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2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86">
        <p:split orient="vert"/>
      </p:transition>
    </mc:Choice>
    <mc:Fallback xmlns="">
      <p:transition spd="slow" advTm="6086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223021" y="264649"/>
            <a:ext cx="1173275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«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Політична соціологія та політичний менеджмент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» </a:t>
            </a:r>
          </a:p>
          <a:p>
            <a:pPr algn="ctr"/>
            <a:r>
              <a:rPr lang="uk-UA" sz="2000" dirty="0" smtClean="0"/>
              <a:t>(</a:t>
            </a:r>
            <a:r>
              <a:rPr lang="uk-UA" sz="2000" dirty="0"/>
              <a:t>спеціальність </a:t>
            </a:r>
            <a:r>
              <a:rPr lang="uk-UA" sz="2000" smtClean="0"/>
              <a:t>052 Політологія</a:t>
            </a:r>
            <a:r>
              <a:rPr lang="uk-UA" sz="2000" dirty="0"/>
              <a:t>)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275FC-9182-139A-51E3-4BC2D8122DA7}"/>
              </a:ext>
            </a:extLst>
          </p:cNvPr>
          <p:cNvSpPr txBox="1"/>
          <p:nvPr/>
        </p:nvSpPr>
        <p:spPr>
          <a:xfrm>
            <a:off x="193137" y="4910627"/>
            <a:ext cx="117925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u="sng" dirty="0"/>
              <a:t>Кар'єрні </a:t>
            </a:r>
            <a:r>
              <a:rPr lang="uk-UA" sz="2000" u="sng" dirty="0" smtClean="0"/>
              <a:t>перспективи:</a:t>
            </a:r>
            <a:endParaRPr lang="uk-UA" sz="2000" u="sng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/>
              <a:t> Працівники </a:t>
            </a:r>
            <a:r>
              <a:rPr lang="uk-UA" sz="2000" dirty="0"/>
              <a:t>центральних та місцевих органів державної влади, органів місцевого самоврядування;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/>
              <a:t> Політичні </a:t>
            </a:r>
            <a:r>
              <a:rPr lang="uk-UA" sz="2000" dirty="0"/>
              <a:t>аналітики у політичних партіях та громадських організаціях;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/>
              <a:t> Експерти </a:t>
            </a:r>
            <a:r>
              <a:rPr lang="uk-UA" sz="2000" dirty="0"/>
              <a:t>у експертно-аналітичних центрах та науково-дослідних організаціях;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/>
              <a:t> Працівники </a:t>
            </a:r>
            <a:r>
              <a:rPr lang="uk-UA" sz="2000" dirty="0"/>
              <a:t>засобів масової інформації, міжнародних організацій та транснаціональних компаній</a:t>
            </a:r>
            <a:r>
              <a:rPr lang="uk-UA" sz="2000" dirty="0" smtClean="0"/>
              <a:t>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982349" y="1567998"/>
            <a:ext cx="678662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Випусковою є кафедра політології, соціології та публічного </a:t>
            </a:r>
            <a:r>
              <a:rPr lang="uk-UA" dirty="0" smtClean="0"/>
              <a:t>управління (</a:t>
            </a:r>
            <a:r>
              <a:rPr lang="uk-UA" dirty="0"/>
              <a:t>рік заснування – 1964).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4886" y="22557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0" y="2255564"/>
            <a:ext cx="3604328" cy="2396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214" y="2298626"/>
            <a:ext cx="3046613" cy="2284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429" y="2255564"/>
            <a:ext cx="4168782" cy="23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86">
        <p:split orient="vert"/>
      </p:transition>
    </mc:Choice>
    <mc:Fallback xmlns="">
      <p:transition spd="slow" advTm="6086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223520" y="243840"/>
            <a:ext cx="686659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«Соціологія»</a:t>
            </a:r>
          </a:p>
          <a:p>
            <a:pPr algn="ctr"/>
            <a:r>
              <a:rPr lang="uk-UA" sz="2600" dirty="0"/>
              <a:t>(спеціальність 054 Соціологія)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88F2C-FAA1-5842-FB76-E24C96926A42}"/>
              </a:ext>
            </a:extLst>
          </p:cNvPr>
          <p:cNvSpPr txBox="1"/>
          <p:nvPr/>
        </p:nvSpPr>
        <p:spPr>
          <a:xfrm>
            <a:off x="178835" y="2754522"/>
            <a:ext cx="67033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buClr>
                <a:schemeClr val="accent1">
                  <a:lumMod val="75000"/>
                </a:schemeClr>
              </a:buClr>
              <a:buSzPct val="85000"/>
            </a:pPr>
            <a:r>
              <a:rPr lang="uk-UA" sz="2000" dirty="0" smtClean="0"/>
              <a:t>Затребуваність </a:t>
            </a:r>
            <a:r>
              <a:rPr lang="uk-UA" sz="2000" dirty="0"/>
              <a:t>соціологів зростає з кожним днем – будь-яка організація, установа, фірма, кожен серйозний проєкт, кожна цільова програма, публічна (наприклад, виборча) кампанія потребує професійного соціологічного супроводу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16979-B68F-DAA1-0FB2-0CF4843CE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13" y="286044"/>
            <a:ext cx="4938863" cy="328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67F5A-0A42-946F-B060-1129376D23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8328" y="3615398"/>
            <a:ext cx="3700418" cy="29923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85B5B3-72C3-6A1E-C79A-C7989C5396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231140" y="4808870"/>
            <a:ext cx="3737172" cy="1700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3F5EDA-B1A1-6F77-72D8-D4E5CEF9AAF0}"/>
              </a:ext>
            </a:extLst>
          </p:cNvPr>
          <p:cNvSpPr txBox="1"/>
          <p:nvPr/>
        </p:nvSpPr>
        <p:spPr>
          <a:xfrm>
            <a:off x="3938229" y="4387161"/>
            <a:ext cx="4304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Професія соціолога є перспективною, такою, що динамічно розвивається, спрямована на детальне вивчення суспільства за допомогою спеціальних методів дослідження.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94" y="1810054"/>
            <a:ext cx="668079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3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509">
        <p15:prstTrans prst="airplane"/>
      </p:transition>
    </mc:Choice>
    <mc:Fallback xmlns="">
      <p:transition spd="slow" advTm="750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50E0B-90BB-EFFC-AA95-B9F492EEAA3B}"/>
              </a:ext>
            </a:extLst>
          </p:cNvPr>
          <p:cNvSpPr txBox="1"/>
          <p:nvPr/>
        </p:nvSpPr>
        <p:spPr>
          <a:xfrm>
            <a:off x="223520" y="243840"/>
            <a:ext cx="117226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Освітньо-професійна програма</a:t>
            </a:r>
          </a:p>
          <a:p>
            <a:pPr algn="ctr"/>
            <a:r>
              <a:rPr lang="uk-UA" sz="3600" b="1" i="1" u="sng" dirty="0">
                <a:latin typeface="Franklin Gothic Demi" panose="020B0703020102020204" pitchFamily="34" charset="0"/>
              </a:rPr>
              <a:t>«Соціологія»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88F2C-FAA1-5842-FB76-E24C96926A42}"/>
              </a:ext>
            </a:extLst>
          </p:cNvPr>
          <p:cNvSpPr txBox="1"/>
          <p:nvPr/>
        </p:nvSpPr>
        <p:spPr>
          <a:xfrm>
            <a:off x="229161" y="1468016"/>
            <a:ext cx="117316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buClr>
                <a:schemeClr val="accent1">
                  <a:lumMod val="75000"/>
                </a:schemeClr>
              </a:buClr>
              <a:buSzPct val="85000"/>
            </a:pPr>
            <a:r>
              <a:rPr lang="uk-UA" sz="2000" dirty="0"/>
              <a:t>Соціолог – це професіонал, який вивчає суспільство загалом і закони його розвитку.</a:t>
            </a:r>
          </a:p>
          <a:p>
            <a:pPr algn="just" defTabSz="914400">
              <a:buClr>
                <a:schemeClr val="accent1">
                  <a:lumMod val="75000"/>
                </a:schemeClr>
              </a:buClr>
              <a:buSzPct val="85000"/>
            </a:pPr>
            <a:r>
              <a:rPr lang="uk-UA" sz="2000" dirty="0"/>
              <a:t>У своїй практичній діяльності соціологи аналізують функціонування соціальних інститутів, вивчають взаємодію між спільнотами, збирають, аналізують та обробляють інформацію про різні аспекти суспільного життя. </a:t>
            </a:r>
          </a:p>
          <a:p>
            <a:pPr algn="just" defTabSz="914400">
              <a:buClr>
                <a:schemeClr val="accent1">
                  <a:lumMod val="75000"/>
                </a:schemeClr>
              </a:buClr>
              <a:buSzPct val="85000"/>
            </a:pPr>
            <a:r>
              <a:rPr lang="uk-UA" sz="2000" dirty="0"/>
              <a:t>За допомогою спеціальних аналітичних інструментів соціологи складають детальну картину розвитку суспільства, розкривають негативні явища і розробляють план щодо стабілізації та поліпшення ситуації, що склалася.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50B47-2FC1-38B3-4558-DABA7C61D75C}"/>
              </a:ext>
            </a:extLst>
          </p:cNvPr>
          <p:cNvSpPr txBox="1"/>
          <p:nvPr/>
        </p:nvSpPr>
        <p:spPr>
          <a:xfrm>
            <a:off x="5328135" y="3744077"/>
            <a:ext cx="65871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Крім базової соціологічної підготовки</a:t>
            </a:r>
            <a:r>
              <a:rPr lang="en-US" sz="2000" dirty="0"/>
              <a:t>,</a:t>
            </a:r>
            <a:r>
              <a:rPr lang="uk-UA" sz="2000" dirty="0"/>
              <a:t> здобувачі вищої освіти набувають компетентності соціального аналітика, фахівця у галузі соціального проєктування, програмування та управління. </a:t>
            </a:r>
          </a:p>
          <a:p>
            <a:pPr algn="just"/>
            <a:r>
              <a:rPr lang="uk-UA" sz="2000" dirty="0"/>
              <a:t>До реалізації змісту програми залучаються найкращі фахівці-соціологи, які мають успішний досвід роботи в провідних соціологічних службах, впровадження міжнародних проєктів, соціальної експертизи.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73DB0C-47A2-C6CC-E46D-D953715BD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53" y="3635342"/>
            <a:ext cx="4494325" cy="29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819">
        <p:blinds dir="vert"/>
      </p:transition>
    </mc:Choice>
    <mc:Fallback xmlns="">
      <p:transition spd="slow" advTm="10819">
        <p:blinds dir="vert"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1001</TotalTime>
  <Words>1282</Words>
  <Application>Microsoft Office PowerPoint</Application>
  <PresentationFormat>Широкоэкранный</PresentationFormat>
  <Paragraphs>129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Corbel</vt:lpstr>
      <vt:lpstr>Franklin Gothic Book</vt:lpstr>
      <vt:lpstr>Franklin Gothic Demi</vt:lpstr>
      <vt:lpstr>Monotype Corsiva</vt:lpstr>
      <vt:lpstr>Times New Roman</vt:lpstr>
      <vt:lpstr>Wingdings</vt:lpstr>
      <vt:lpstr>Wingdings 2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Петров Павло</dc:creator>
  <cp:lastModifiedBy>Віталій Кривошеїн</cp:lastModifiedBy>
  <cp:revision>46</cp:revision>
  <dcterms:created xsi:type="dcterms:W3CDTF">2022-07-25T11:32:34Z</dcterms:created>
  <dcterms:modified xsi:type="dcterms:W3CDTF">2024-04-21T20:19:47Z</dcterms:modified>
</cp:coreProperties>
</file>