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7" r:id="rId6"/>
    <p:sldId id="273" r:id="rId7"/>
    <p:sldId id="277" r:id="rId8"/>
    <p:sldId id="281" r:id="rId9"/>
    <p:sldId id="282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99" autoAdjust="0"/>
  </p:normalViewPr>
  <p:slideViewPr>
    <p:cSldViewPr snapToGrid="0">
      <p:cViewPr varScale="1">
        <p:scale>
          <a:sx n="85" d="100"/>
          <a:sy n="85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1D89E-FC15-4F98-AE56-34FFD86757B6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8515DA-16F2-4B4E-A6B1-0615F85778AD}">
      <dgm:prSet/>
      <dgm:spPr/>
      <dgm:t>
        <a:bodyPr/>
        <a:lstStyle/>
        <a:p>
          <a:pPr rtl="0"/>
          <a:r>
            <a:rPr lang="uk-UA" b="0" i="0" dirty="0" smtClean="0"/>
            <a:t>В індивідуальних планах виконання наукової складової науковий керівник проставляє відмітку про виконання по кожному пункту та прописує результати атестації аспіранта науковим керівником.</a:t>
          </a:r>
          <a:endParaRPr lang="uk-UA" b="0" dirty="0"/>
        </a:p>
      </dgm:t>
    </dgm:pt>
    <dgm:pt modelId="{CEFFC6C7-C2F3-4501-869F-D1459F5C9759}" type="parTrans" cxnId="{3BBB2457-C0CA-47CC-902A-E37EF306C215}">
      <dgm:prSet/>
      <dgm:spPr/>
      <dgm:t>
        <a:bodyPr/>
        <a:lstStyle/>
        <a:p>
          <a:endParaRPr lang="ru-RU"/>
        </a:p>
      </dgm:t>
    </dgm:pt>
    <dgm:pt modelId="{32DDD4B8-08B1-49A3-A810-4E71A6DAB64C}" type="sibTrans" cxnId="{3BBB2457-C0CA-47CC-902A-E37EF306C215}">
      <dgm:prSet/>
      <dgm:spPr/>
      <dgm:t>
        <a:bodyPr/>
        <a:lstStyle/>
        <a:p>
          <a:endParaRPr lang="ru-RU"/>
        </a:p>
      </dgm:t>
    </dgm:pt>
    <dgm:pt modelId="{5187566A-7344-4AA1-B98A-7F571F1D5306}" type="pres">
      <dgm:prSet presAssocID="{4E01D89E-FC15-4F98-AE56-34FFD86757B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B935F-24EA-4AE3-947A-CB0E32E27E49}" type="pres">
      <dgm:prSet presAssocID="{4E01D89E-FC15-4F98-AE56-34FFD86757B6}" presName="arrow" presStyleLbl="bgShp" presStyleIdx="0" presStyleCnt="1" custLinFactNeighborY="22933"/>
      <dgm:spPr/>
    </dgm:pt>
    <dgm:pt modelId="{6E279A90-81B5-497A-9BDD-0EAF9929A332}" type="pres">
      <dgm:prSet presAssocID="{4E01D89E-FC15-4F98-AE56-34FFD86757B6}" presName="points" presStyleCnt="0"/>
      <dgm:spPr/>
    </dgm:pt>
    <dgm:pt modelId="{B9F507EA-6F0C-44FD-B329-3451D60D899C}" type="pres">
      <dgm:prSet presAssocID="{408515DA-16F2-4B4E-A6B1-0615F85778AD}" presName="compositeA" presStyleCnt="0"/>
      <dgm:spPr/>
    </dgm:pt>
    <dgm:pt modelId="{4BC24053-B758-44BC-92E1-C6D121EA8708}" type="pres">
      <dgm:prSet presAssocID="{408515DA-16F2-4B4E-A6B1-0615F85778AD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1F96A-B61E-4392-842F-4BCD82C2A292}" type="pres">
      <dgm:prSet presAssocID="{408515DA-16F2-4B4E-A6B1-0615F85778AD}" presName="circleA" presStyleLbl="node1" presStyleIdx="0" presStyleCnt="1" custLinFactNeighborY="91732"/>
      <dgm:spPr/>
    </dgm:pt>
    <dgm:pt modelId="{34F1EE07-75DD-44A0-B6AA-9800F2BA99C1}" type="pres">
      <dgm:prSet presAssocID="{408515DA-16F2-4B4E-A6B1-0615F85778AD}" presName="spaceA" presStyleCnt="0"/>
      <dgm:spPr/>
    </dgm:pt>
  </dgm:ptLst>
  <dgm:cxnLst>
    <dgm:cxn modelId="{A07E5C91-C98E-48C1-9C12-E72BB43F411D}" type="presOf" srcId="{4E01D89E-FC15-4F98-AE56-34FFD86757B6}" destId="{5187566A-7344-4AA1-B98A-7F571F1D5306}" srcOrd="0" destOrd="0" presId="urn:microsoft.com/office/officeart/2005/8/layout/hProcess11"/>
    <dgm:cxn modelId="{CC2BE5FC-64DF-41CA-900B-FC6324557EA0}" type="presOf" srcId="{408515DA-16F2-4B4E-A6B1-0615F85778AD}" destId="{4BC24053-B758-44BC-92E1-C6D121EA8708}" srcOrd="0" destOrd="0" presId="urn:microsoft.com/office/officeart/2005/8/layout/hProcess11"/>
    <dgm:cxn modelId="{3BBB2457-C0CA-47CC-902A-E37EF306C215}" srcId="{4E01D89E-FC15-4F98-AE56-34FFD86757B6}" destId="{408515DA-16F2-4B4E-A6B1-0615F85778AD}" srcOrd="0" destOrd="0" parTransId="{CEFFC6C7-C2F3-4501-869F-D1459F5C9759}" sibTransId="{32DDD4B8-08B1-49A3-A810-4E71A6DAB64C}"/>
    <dgm:cxn modelId="{F2367B80-0ADE-41FD-94FC-1661BD9E242B}" type="presParOf" srcId="{5187566A-7344-4AA1-B98A-7F571F1D5306}" destId="{FEBB935F-24EA-4AE3-947A-CB0E32E27E49}" srcOrd="0" destOrd="0" presId="urn:microsoft.com/office/officeart/2005/8/layout/hProcess11"/>
    <dgm:cxn modelId="{9A0168A9-9BEF-4D74-9292-5D54300C1380}" type="presParOf" srcId="{5187566A-7344-4AA1-B98A-7F571F1D5306}" destId="{6E279A90-81B5-497A-9BDD-0EAF9929A332}" srcOrd="1" destOrd="0" presId="urn:microsoft.com/office/officeart/2005/8/layout/hProcess11"/>
    <dgm:cxn modelId="{0A8598ED-A9F4-47CF-BFB2-D4CE5D0BB7AE}" type="presParOf" srcId="{6E279A90-81B5-497A-9BDD-0EAF9929A332}" destId="{B9F507EA-6F0C-44FD-B329-3451D60D899C}" srcOrd="0" destOrd="0" presId="urn:microsoft.com/office/officeart/2005/8/layout/hProcess11"/>
    <dgm:cxn modelId="{0CFF2DF5-CC7D-4DAA-AAFD-C7796C382D23}" type="presParOf" srcId="{B9F507EA-6F0C-44FD-B329-3451D60D899C}" destId="{4BC24053-B758-44BC-92E1-C6D121EA8708}" srcOrd="0" destOrd="0" presId="urn:microsoft.com/office/officeart/2005/8/layout/hProcess11"/>
    <dgm:cxn modelId="{4759AE9D-2B4D-4D24-B281-9A12B0E9246C}" type="presParOf" srcId="{B9F507EA-6F0C-44FD-B329-3451D60D899C}" destId="{17F1F96A-B61E-4392-842F-4BCD82C2A292}" srcOrd="1" destOrd="0" presId="urn:microsoft.com/office/officeart/2005/8/layout/hProcess11"/>
    <dgm:cxn modelId="{30DF4B9F-17C0-4A3D-87AD-4F4FF3DAE43A}" type="presParOf" srcId="{B9F507EA-6F0C-44FD-B329-3451D60D899C}" destId="{34F1EE07-75DD-44A0-B6AA-9800F2BA99C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1D89E-FC15-4F98-AE56-34FFD86757B6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515DA-16F2-4B4E-A6B1-0615F85778AD}">
      <dgm:prSet/>
      <dgm:spPr/>
      <dgm:t>
        <a:bodyPr/>
        <a:lstStyle/>
        <a:p>
          <a:pPr rtl="0"/>
          <a:r>
            <a:rPr lang="uk-UA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Аспірант - ставить підпис під отриманим завданням.</a:t>
          </a:r>
        </a:p>
        <a:p>
          <a:r>
            <a:rPr lang="uk-UA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Науковий керівник – ставить підпис, що саме це завдання ставить перед аспірантом.</a:t>
          </a:r>
          <a:endParaRPr lang="uk-UA" b="0" dirty="0"/>
        </a:p>
      </dgm:t>
    </dgm:pt>
    <dgm:pt modelId="{CEFFC6C7-C2F3-4501-869F-D1459F5C9759}" type="parTrans" cxnId="{3BBB2457-C0CA-47CC-902A-E37EF306C215}">
      <dgm:prSet/>
      <dgm:spPr/>
      <dgm:t>
        <a:bodyPr/>
        <a:lstStyle/>
        <a:p>
          <a:endParaRPr lang="ru-RU"/>
        </a:p>
      </dgm:t>
    </dgm:pt>
    <dgm:pt modelId="{32DDD4B8-08B1-49A3-A810-4E71A6DAB64C}" type="sibTrans" cxnId="{3BBB2457-C0CA-47CC-902A-E37EF306C215}">
      <dgm:prSet/>
      <dgm:spPr/>
      <dgm:t>
        <a:bodyPr/>
        <a:lstStyle/>
        <a:p>
          <a:endParaRPr lang="ru-RU"/>
        </a:p>
      </dgm:t>
    </dgm:pt>
    <dgm:pt modelId="{5187566A-7344-4AA1-B98A-7F571F1D5306}" type="pres">
      <dgm:prSet presAssocID="{4E01D89E-FC15-4F98-AE56-34FFD86757B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B935F-24EA-4AE3-947A-CB0E32E27E49}" type="pres">
      <dgm:prSet presAssocID="{4E01D89E-FC15-4F98-AE56-34FFD86757B6}" presName="arrow" presStyleLbl="bgShp" presStyleIdx="0" presStyleCnt="1" custScaleY="76693" custLinFactNeighborY="16434"/>
      <dgm:spPr/>
    </dgm:pt>
    <dgm:pt modelId="{6E279A90-81B5-497A-9BDD-0EAF9929A332}" type="pres">
      <dgm:prSet presAssocID="{4E01D89E-FC15-4F98-AE56-34FFD86757B6}" presName="points" presStyleCnt="0"/>
      <dgm:spPr/>
    </dgm:pt>
    <dgm:pt modelId="{B9F507EA-6F0C-44FD-B329-3451D60D899C}" type="pres">
      <dgm:prSet presAssocID="{408515DA-16F2-4B4E-A6B1-0615F85778AD}" presName="compositeA" presStyleCnt="0"/>
      <dgm:spPr/>
    </dgm:pt>
    <dgm:pt modelId="{4BC24053-B758-44BC-92E1-C6D121EA8708}" type="pres">
      <dgm:prSet presAssocID="{408515DA-16F2-4B4E-A6B1-0615F85778AD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1F96A-B61E-4392-842F-4BCD82C2A292}" type="pres">
      <dgm:prSet presAssocID="{408515DA-16F2-4B4E-A6B1-0615F85778AD}" presName="circleA" presStyleLbl="node1" presStyleIdx="0" presStyleCnt="1" custLinFactNeighborX="11889" custLinFactNeighborY="61753"/>
      <dgm:spPr/>
    </dgm:pt>
    <dgm:pt modelId="{34F1EE07-75DD-44A0-B6AA-9800F2BA99C1}" type="pres">
      <dgm:prSet presAssocID="{408515DA-16F2-4B4E-A6B1-0615F85778AD}" presName="spaceA" presStyleCnt="0"/>
      <dgm:spPr/>
    </dgm:pt>
  </dgm:ptLst>
  <dgm:cxnLst>
    <dgm:cxn modelId="{A07E5C91-C98E-48C1-9C12-E72BB43F411D}" type="presOf" srcId="{4E01D89E-FC15-4F98-AE56-34FFD86757B6}" destId="{5187566A-7344-4AA1-B98A-7F571F1D5306}" srcOrd="0" destOrd="0" presId="urn:microsoft.com/office/officeart/2005/8/layout/hProcess11"/>
    <dgm:cxn modelId="{CC2BE5FC-64DF-41CA-900B-FC6324557EA0}" type="presOf" srcId="{408515DA-16F2-4B4E-A6B1-0615F85778AD}" destId="{4BC24053-B758-44BC-92E1-C6D121EA8708}" srcOrd="0" destOrd="0" presId="urn:microsoft.com/office/officeart/2005/8/layout/hProcess11"/>
    <dgm:cxn modelId="{3BBB2457-C0CA-47CC-902A-E37EF306C215}" srcId="{4E01D89E-FC15-4F98-AE56-34FFD86757B6}" destId="{408515DA-16F2-4B4E-A6B1-0615F85778AD}" srcOrd="0" destOrd="0" parTransId="{CEFFC6C7-C2F3-4501-869F-D1459F5C9759}" sibTransId="{32DDD4B8-08B1-49A3-A810-4E71A6DAB64C}"/>
    <dgm:cxn modelId="{F2367B80-0ADE-41FD-94FC-1661BD9E242B}" type="presParOf" srcId="{5187566A-7344-4AA1-B98A-7F571F1D5306}" destId="{FEBB935F-24EA-4AE3-947A-CB0E32E27E49}" srcOrd="0" destOrd="0" presId="urn:microsoft.com/office/officeart/2005/8/layout/hProcess11"/>
    <dgm:cxn modelId="{9A0168A9-9BEF-4D74-9292-5D54300C1380}" type="presParOf" srcId="{5187566A-7344-4AA1-B98A-7F571F1D5306}" destId="{6E279A90-81B5-497A-9BDD-0EAF9929A332}" srcOrd="1" destOrd="0" presId="urn:microsoft.com/office/officeart/2005/8/layout/hProcess11"/>
    <dgm:cxn modelId="{0A8598ED-A9F4-47CF-BFB2-D4CE5D0BB7AE}" type="presParOf" srcId="{6E279A90-81B5-497A-9BDD-0EAF9929A332}" destId="{B9F507EA-6F0C-44FD-B329-3451D60D899C}" srcOrd="0" destOrd="0" presId="urn:microsoft.com/office/officeart/2005/8/layout/hProcess11"/>
    <dgm:cxn modelId="{0CFF2DF5-CC7D-4DAA-AAFD-C7796C382D23}" type="presParOf" srcId="{B9F507EA-6F0C-44FD-B329-3451D60D899C}" destId="{4BC24053-B758-44BC-92E1-C6D121EA8708}" srcOrd="0" destOrd="0" presId="urn:microsoft.com/office/officeart/2005/8/layout/hProcess11"/>
    <dgm:cxn modelId="{4759AE9D-2B4D-4D24-B281-9A12B0E9246C}" type="presParOf" srcId="{B9F507EA-6F0C-44FD-B329-3451D60D899C}" destId="{17F1F96A-B61E-4392-842F-4BCD82C2A292}" srcOrd="1" destOrd="0" presId="urn:microsoft.com/office/officeart/2005/8/layout/hProcess11"/>
    <dgm:cxn modelId="{30DF4B9F-17C0-4A3D-87AD-4F4FF3DAE43A}" type="presParOf" srcId="{B9F507EA-6F0C-44FD-B329-3451D60D899C}" destId="{34F1EE07-75DD-44A0-B6AA-9800F2BA99C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58680-4B9B-470D-AB74-7BBB84721DE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506F2-7AE1-44DA-989D-53C77A505203}">
      <dgm:prSet phldrT="[Текст]" custT="1"/>
      <dgm:spPr/>
      <dgm:t>
        <a:bodyPr/>
        <a:lstStyle/>
        <a:p>
          <a:r>
            <a:rPr lang="uk-UA" sz="1100" dirty="0" smtClean="0"/>
            <a:t>Деканам факультетів до 22.09.2025 р. провести засідання вчених рад факультетів з питань атестації аспірантів, на яких заслухати завідувачів кафедр і прийняти рішення </a:t>
          </a:r>
          <a:r>
            <a:rPr lang="uk-UA" sz="1100" b="1" dirty="0" smtClean="0"/>
            <a:t>про доцільність продовження навчання в аспірантурі по кожному аспіранту</a:t>
          </a:r>
          <a:r>
            <a:rPr lang="uk-UA" sz="1100" dirty="0" smtClean="0"/>
            <a:t>. </a:t>
          </a:r>
          <a:endParaRPr lang="ru-RU" sz="1100" dirty="0"/>
        </a:p>
      </dgm:t>
    </dgm:pt>
    <dgm:pt modelId="{F1EC7934-9AB0-4229-8BE8-EE444BE218C4}" type="parTrans" cxnId="{B50C5051-A5F8-49A6-86E6-BB990EF8A45E}">
      <dgm:prSet/>
      <dgm:spPr/>
      <dgm:t>
        <a:bodyPr/>
        <a:lstStyle/>
        <a:p>
          <a:endParaRPr lang="ru-RU" sz="1100"/>
        </a:p>
      </dgm:t>
    </dgm:pt>
    <dgm:pt modelId="{99131C58-53AF-4F85-9F64-EEB043E8A19F}" type="sibTrans" cxnId="{B50C5051-A5F8-49A6-86E6-BB990EF8A45E}">
      <dgm:prSet/>
      <dgm:spPr/>
      <dgm:t>
        <a:bodyPr/>
        <a:lstStyle/>
        <a:p>
          <a:endParaRPr lang="ru-RU" sz="1100"/>
        </a:p>
      </dgm:t>
    </dgm:pt>
    <dgm:pt modelId="{DCAE09B9-F026-4BAA-A68F-37570E2A986B}">
      <dgm:prSet custT="1"/>
      <dgm:spPr/>
      <dgm:t>
        <a:bodyPr/>
        <a:lstStyle/>
        <a:p>
          <a:r>
            <a:rPr lang="uk-UA" sz="1100" dirty="0" smtClean="0"/>
            <a:t>За підсумками атестації подати до відділу аспірантури відповідний </a:t>
          </a:r>
          <a:r>
            <a:rPr lang="uk-UA" sz="1100" b="1" dirty="0" smtClean="0"/>
            <a:t>витяг</a:t>
          </a:r>
          <a:r>
            <a:rPr lang="uk-UA" sz="1100" dirty="0" smtClean="0"/>
            <a:t> з протоколу засідання вченої ради факультету.</a:t>
          </a:r>
          <a:endParaRPr lang="uk-UA" sz="1100" dirty="0"/>
        </a:p>
      </dgm:t>
    </dgm:pt>
    <dgm:pt modelId="{C1802852-C8CB-487C-A05B-EAD89F9B9E20}" type="parTrans" cxnId="{4C436151-159E-4D8F-9031-9D26A2D34AA8}">
      <dgm:prSet/>
      <dgm:spPr/>
      <dgm:t>
        <a:bodyPr/>
        <a:lstStyle/>
        <a:p>
          <a:endParaRPr lang="ru-RU" sz="1100"/>
        </a:p>
      </dgm:t>
    </dgm:pt>
    <dgm:pt modelId="{7780FCFB-49CF-47CF-9D6A-976FB2AC4B59}" type="sibTrans" cxnId="{4C436151-159E-4D8F-9031-9D26A2D34AA8}">
      <dgm:prSet/>
      <dgm:spPr/>
      <dgm:t>
        <a:bodyPr/>
        <a:lstStyle/>
        <a:p>
          <a:endParaRPr lang="ru-RU" sz="1100"/>
        </a:p>
      </dgm:t>
    </dgm:pt>
    <dgm:pt modelId="{7B51E1FD-E418-4145-AB66-74AAE524F177}">
      <dgm:prSet custT="1"/>
      <dgm:spPr/>
      <dgm:t>
        <a:bodyPr/>
        <a:lstStyle/>
        <a:p>
          <a:r>
            <a:rPr lang="uk-UA" sz="1100" dirty="0" smtClean="0"/>
            <a:t>Аспірантам заповнені індивідуальні плани повернути до відділу аспірантури </a:t>
          </a:r>
          <a:r>
            <a:rPr lang="uk-UA" sz="1100" b="1" dirty="0" smtClean="0">
              <a:solidFill>
                <a:srgbClr val="C00000"/>
              </a:solidFill>
            </a:rPr>
            <a:t>не пізніше 22.09.2025 р.</a:t>
          </a:r>
          <a:r>
            <a:rPr lang="uk-UA" sz="1100" dirty="0" smtClean="0"/>
            <a:t> для оформлення наказу про переведення на наступний рік навчання (для аспірантів 1-го, 2-го та 3-го років навчання).</a:t>
          </a:r>
          <a:endParaRPr lang="uk-UA" sz="1100" dirty="0"/>
        </a:p>
      </dgm:t>
    </dgm:pt>
    <dgm:pt modelId="{5D9F9493-EB90-4B3D-B713-A2EE391C4B96}" type="parTrans" cxnId="{7447D13D-AD6C-4E57-8AEB-C65F5500B455}">
      <dgm:prSet/>
      <dgm:spPr/>
      <dgm:t>
        <a:bodyPr/>
        <a:lstStyle/>
        <a:p>
          <a:endParaRPr lang="ru-RU" sz="1100"/>
        </a:p>
      </dgm:t>
    </dgm:pt>
    <dgm:pt modelId="{44BA18B6-1CDE-4F35-8DF6-99B5E8646B4B}" type="sibTrans" cxnId="{7447D13D-AD6C-4E57-8AEB-C65F5500B455}">
      <dgm:prSet/>
      <dgm:spPr/>
      <dgm:t>
        <a:bodyPr/>
        <a:lstStyle/>
        <a:p>
          <a:endParaRPr lang="ru-RU" sz="1100"/>
        </a:p>
      </dgm:t>
    </dgm:pt>
    <dgm:pt modelId="{360857DA-4D83-4CC8-9ADC-9B44B024E4A8}">
      <dgm:prSet custT="1"/>
      <dgm:spPr/>
      <dgm:t>
        <a:bodyPr/>
        <a:lstStyle/>
        <a:p>
          <a:r>
            <a:rPr lang="uk-UA" sz="1100" dirty="0" smtClean="0"/>
            <a:t>Деканам факультетів </a:t>
          </a:r>
          <a:r>
            <a:rPr lang="uk-UA" sz="1100" b="1" dirty="0" smtClean="0">
              <a:solidFill>
                <a:srgbClr val="C00000"/>
              </a:solidFill>
            </a:rPr>
            <a:t>не пізніше 23</a:t>
          </a:r>
          <a:r>
            <a:rPr lang="uk-UA" sz="1100" b="1" i="1" dirty="0" smtClean="0">
              <a:solidFill>
                <a:srgbClr val="C00000"/>
              </a:solidFill>
            </a:rPr>
            <a:t>.</a:t>
          </a:r>
          <a:r>
            <a:rPr lang="uk-UA" sz="1100" b="1" dirty="0" smtClean="0">
              <a:solidFill>
                <a:srgbClr val="C00000"/>
              </a:solidFill>
            </a:rPr>
            <a:t>09.2025 р. </a:t>
          </a:r>
          <a:r>
            <a:rPr lang="uk-UA" sz="1100" dirty="0" smtClean="0"/>
            <a:t>подати документи на відрахування аспірантів, які мають значне відставання у виконанні індивідуального навчального плану роботи аспіранта, втратили зв'язок з кафедрою та науковим керівником.</a:t>
          </a:r>
          <a:endParaRPr lang="uk-UA" sz="1100" dirty="0"/>
        </a:p>
      </dgm:t>
    </dgm:pt>
    <dgm:pt modelId="{D1227A44-D826-4405-90D9-020D40B74292}" type="parTrans" cxnId="{ACCC164A-4547-4426-BEE3-D0A24DAA0FC9}">
      <dgm:prSet/>
      <dgm:spPr/>
      <dgm:t>
        <a:bodyPr/>
        <a:lstStyle/>
        <a:p>
          <a:endParaRPr lang="ru-RU" sz="1100"/>
        </a:p>
      </dgm:t>
    </dgm:pt>
    <dgm:pt modelId="{26B7AD69-81FD-4873-8100-5B685279DA73}" type="sibTrans" cxnId="{ACCC164A-4547-4426-BEE3-D0A24DAA0FC9}">
      <dgm:prSet/>
      <dgm:spPr/>
      <dgm:t>
        <a:bodyPr/>
        <a:lstStyle/>
        <a:p>
          <a:endParaRPr lang="ru-RU" sz="1100"/>
        </a:p>
      </dgm:t>
    </dgm:pt>
    <dgm:pt modelId="{90A7EBA1-CC36-4430-85B3-13C4E83AECCF}">
      <dgm:prSet custT="1"/>
      <dgm:spPr/>
      <dgm:t>
        <a:bodyPr/>
        <a:lstStyle/>
        <a:p>
          <a:r>
            <a:rPr lang="uk-UA" sz="1100" dirty="0" smtClean="0"/>
            <a:t>Аспірантам, що навчаються за кошти фізичних та/або юридичних осіб, </a:t>
          </a:r>
          <a:r>
            <a:rPr lang="uk-UA" sz="1100" b="1" dirty="0" smtClean="0">
              <a:solidFill>
                <a:srgbClr val="C00000"/>
              </a:solidFill>
            </a:rPr>
            <a:t>оплатити наступний семестр навчання</a:t>
          </a:r>
          <a:r>
            <a:rPr lang="uk-UA" sz="1100" dirty="0" smtClean="0"/>
            <a:t>.</a:t>
          </a:r>
          <a:endParaRPr lang="uk-UA" sz="1100" dirty="0"/>
        </a:p>
      </dgm:t>
    </dgm:pt>
    <dgm:pt modelId="{A368063C-A411-4879-BAEF-C02380A0DF72}" type="parTrans" cxnId="{E2EE53A8-47D4-4523-BBE2-E6DB82949CA5}">
      <dgm:prSet/>
      <dgm:spPr/>
      <dgm:t>
        <a:bodyPr/>
        <a:lstStyle/>
        <a:p>
          <a:endParaRPr lang="ru-RU" sz="1100"/>
        </a:p>
      </dgm:t>
    </dgm:pt>
    <dgm:pt modelId="{D0A02708-5DCD-4453-98D4-270E98741F60}" type="sibTrans" cxnId="{E2EE53A8-47D4-4523-BBE2-E6DB82949CA5}">
      <dgm:prSet/>
      <dgm:spPr/>
      <dgm:t>
        <a:bodyPr/>
        <a:lstStyle/>
        <a:p>
          <a:endParaRPr lang="ru-RU" sz="1100"/>
        </a:p>
      </dgm:t>
    </dgm:pt>
    <dgm:pt modelId="{ED699388-A88A-4849-9FE1-D652B6450548}" type="pres">
      <dgm:prSet presAssocID="{99158680-4B9B-470D-AB74-7BBB84721D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50FDEF-1EA4-4BD7-919A-286DD428CE15}" type="pres">
      <dgm:prSet presAssocID="{99158680-4B9B-470D-AB74-7BBB84721DEF}" presName="Name1" presStyleCnt="0"/>
      <dgm:spPr/>
    </dgm:pt>
    <dgm:pt modelId="{147BB1CE-5066-4B1B-A667-D813899CE5C2}" type="pres">
      <dgm:prSet presAssocID="{99158680-4B9B-470D-AB74-7BBB84721DEF}" presName="cycle" presStyleCnt="0"/>
      <dgm:spPr/>
    </dgm:pt>
    <dgm:pt modelId="{154C15D0-D702-415C-843A-F86A176F7E2A}" type="pres">
      <dgm:prSet presAssocID="{99158680-4B9B-470D-AB74-7BBB84721DEF}" presName="srcNode" presStyleLbl="node1" presStyleIdx="0" presStyleCnt="5"/>
      <dgm:spPr/>
    </dgm:pt>
    <dgm:pt modelId="{E725061C-2F6A-49BA-9EC3-D4FA41C99FB1}" type="pres">
      <dgm:prSet presAssocID="{99158680-4B9B-470D-AB74-7BBB84721DEF}" presName="conn" presStyleLbl="parChTrans1D2" presStyleIdx="0" presStyleCnt="1"/>
      <dgm:spPr/>
      <dgm:t>
        <a:bodyPr/>
        <a:lstStyle/>
        <a:p>
          <a:endParaRPr lang="ru-RU"/>
        </a:p>
      </dgm:t>
    </dgm:pt>
    <dgm:pt modelId="{340CBBA2-4B86-4F79-93C5-4E2CD67B9085}" type="pres">
      <dgm:prSet presAssocID="{99158680-4B9B-470D-AB74-7BBB84721DEF}" presName="extraNode" presStyleLbl="node1" presStyleIdx="0" presStyleCnt="5"/>
      <dgm:spPr/>
    </dgm:pt>
    <dgm:pt modelId="{B830A974-30A1-4B33-9852-EAE6B95F1029}" type="pres">
      <dgm:prSet presAssocID="{99158680-4B9B-470D-AB74-7BBB84721DEF}" presName="dstNode" presStyleLbl="node1" presStyleIdx="0" presStyleCnt="5"/>
      <dgm:spPr/>
    </dgm:pt>
    <dgm:pt modelId="{82A113B9-1C5F-469D-A979-C545E98E57E1}" type="pres">
      <dgm:prSet presAssocID="{42C506F2-7AE1-44DA-989D-53C77A50520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33E46-6DF4-4673-87E5-372553A87669}" type="pres">
      <dgm:prSet presAssocID="{42C506F2-7AE1-44DA-989D-53C77A505203}" presName="accent_1" presStyleCnt="0"/>
      <dgm:spPr/>
    </dgm:pt>
    <dgm:pt modelId="{2645034F-139D-43D4-9529-AC2DC9FA350C}" type="pres">
      <dgm:prSet presAssocID="{42C506F2-7AE1-44DA-989D-53C77A505203}" presName="accentRepeatNode" presStyleLbl="solidFgAcc1" presStyleIdx="0" presStyleCnt="5"/>
      <dgm:spPr/>
    </dgm:pt>
    <dgm:pt modelId="{B437348D-656E-4548-8136-A4E74F7E4641}" type="pres">
      <dgm:prSet presAssocID="{DCAE09B9-F026-4BAA-A68F-37570E2A986B}" presName="text_2" presStyleLbl="node1" presStyleIdx="1" presStyleCnt="5" custScaleY="69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D16B-9B5D-4070-9E7C-908C00BE4C24}" type="pres">
      <dgm:prSet presAssocID="{DCAE09B9-F026-4BAA-A68F-37570E2A986B}" presName="accent_2" presStyleCnt="0"/>
      <dgm:spPr/>
    </dgm:pt>
    <dgm:pt modelId="{45CD669B-5BAA-4F18-8638-CAF30F1AC262}" type="pres">
      <dgm:prSet presAssocID="{DCAE09B9-F026-4BAA-A68F-37570E2A986B}" presName="accentRepeatNode" presStyleLbl="solidFgAcc1" presStyleIdx="1" presStyleCnt="5"/>
      <dgm:spPr/>
    </dgm:pt>
    <dgm:pt modelId="{894A081C-050D-414B-A242-DDE293A86BA1}" type="pres">
      <dgm:prSet presAssocID="{7B51E1FD-E418-4145-AB66-74AAE524F177}" presName="text_3" presStyleLbl="node1" presStyleIdx="2" presStyleCnt="5" custScaleY="14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BDF3-F4AA-4400-862E-DABAE6064B14}" type="pres">
      <dgm:prSet presAssocID="{7B51E1FD-E418-4145-AB66-74AAE524F177}" presName="accent_3" presStyleCnt="0"/>
      <dgm:spPr/>
    </dgm:pt>
    <dgm:pt modelId="{3235500A-7060-47A9-8ADE-30FD66972CD4}" type="pres">
      <dgm:prSet presAssocID="{7B51E1FD-E418-4145-AB66-74AAE524F177}" presName="accentRepeatNode" presStyleLbl="solidFgAcc1" presStyleIdx="2" presStyleCnt="5"/>
      <dgm:spPr/>
    </dgm:pt>
    <dgm:pt modelId="{67220456-62CF-4DE6-AFF1-449F813D425C}" type="pres">
      <dgm:prSet presAssocID="{360857DA-4D83-4CC8-9ADC-9B44B024E4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BDBB-00BE-41A6-BD9C-88E449F2BC99}" type="pres">
      <dgm:prSet presAssocID="{360857DA-4D83-4CC8-9ADC-9B44B024E4A8}" presName="accent_4" presStyleCnt="0"/>
      <dgm:spPr/>
    </dgm:pt>
    <dgm:pt modelId="{F4A3F06B-906C-402A-8E2A-ED9DED1214FB}" type="pres">
      <dgm:prSet presAssocID="{360857DA-4D83-4CC8-9ADC-9B44B024E4A8}" presName="accentRepeatNode" presStyleLbl="solidFgAcc1" presStyleIdx="3" presStyleCnt="5"/>
      <dgm:spPr/>
    </dgm:pt>
    <dgm:pt modelId="{2C182170-8179-490D-A8FF-4F7051D9EBF6}" type="pres">
      <dgm:prSet presAssocID="{90A7EBA1-CC36-4430-85B3-13C4E83AECCF}" presName="text_5" presStyleLbl="node1" presStyleIdx="4" presStyleCnt="5" custScaleY="7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E1CE0-6710-4084-ACA7-6A311624D28A}" type="pres">
      <dgm:prSet presAssocID="{90A7EBA1-CC36-4430-85B3-13C4E83AECCF}" presName="accent_5" presStyleCnt="0"/>
      <dgm:spPr/>
    </dgm:pt>
    <dgm:pt modelId="{523D0A9C-AC31-4080-BCE6-E70BFC2A18CE}" type="pres">
      <dgm:prSet presAssocID="{90A7EBA1-CC36-4430-85B3-13C4E83AECCF}" presName="accentRepeatNode" presStyleLbl="solidFgAcc1" presStyleIdx="4" presStyleCnt="5"/>
      <dgm:spPr/>
    </dgm:pt>
  </dgm:ptLst>
  <dgm:cxnLst>
    <dgm:cxn modelId="{E2EE53A8-47D4-4523-BBE2-E6DB82949CA5}" srcId="{99158680-4B9B-470D-AB74-7BBB84721DEF}" destId="{90A7EBA1-CC36-4430-85B3-13C4E83AECCF}" srcOrd="4" destOrd="0" parTransId="{A368063C-A411-4879-BAEF-C02380A0DF72}" sibTransId="{D0A02708-5DCD-4453-98D4-270E98741F60}"/>
    <dgm:cxn modelId="{0ABA1BD9-E23C-40A8-AE86-01FE3BB82DF9}" type="presOf" srcId="{42C506F2-7AE1-44DA-989D-53C77A505203}" destId="{82A113B9-1C5F-469D-A979-C545E98E57E1}" srcOrd="0" destOrd="0" presId="urn:microsoft.com/office/officeart/2008/layout/VerticalCurvedList"/>
    <dgm:cxn modelId="{4C436151-159E-4D8F-9031-9D26A2D34AA8}" srcId="{99158680-4B9B-470D-AB74-7BBB84721DEF}" destId="{DCAE09B9-F026-4BAA-A68F-37570E2A986B}" srcOrd="1" destOrd="0" parTransId="{C1802852-C8CB-487C-A05B-EAD89F9B9E20}" sibTransId="{7780FCFB-49CF-47CF-9D6A-976FB2AC4B59}"/>
    <dgm:cxn modelId="{26B27695-41FA-4F0B-B9CC-B1E61B70C43C}" type="presOf" srcId="{99158680-4B9B-470D-AB74-7BBB84721DEF}" destId="{ED699388-A88A-4849-9FE1-D652B6450548}" srcOrd="0" destOrd="0" presId="urn:microsoft.com/office/officeart/2008/layout/VerticalCurvedList"/>
    <dgm:cxn modelId="{8392484A-74C4-4427-A8DF-43825C260D1F}" type="presOf" srcId="{7B51E1FD-E418-4145-AB66-74AAE524F177}" destId="{894A081C-050D-414B-A242-DDE293A86BA1}" srcOrd="0" destOrd="0" presId="urn:microsoft.com/office/officeart/2008/layout/VerticalCurvedList"/>
    <dgm:cxn modelId="{B50C5051-A5F8-49A6-86E6-BB990EF8A45E}" srcId="{99158680-4B9B-470D-AB74-7BBB84721DEF}" destId="{42C506F2-7AE1-44DA-989D-53C77A505203}" srcOrd="0" destOrd="0" parTransId="{F1EC7934-9AB0-4229-8BE8-EE444BE218C4}" sibTransId="{99131C58-53AF-4F85-9F64-EEB043E8A19F}"/>
    <dgm:cxn modelId="{37B85448-EE36-4CF0-A4A6-E8223CCA59D7}" type="presOf" srcId="{DCAE09B9-F026-4BAA-A68F-37570E2A986B}" destId="{B437348D-656E-4548-8136-A4E74F7E4641}" srcOrd="0" destOrd="0" presId="urn:microsoft.com/office/officeart/2008/layout/VerticalCurvedList"/>
    <dgm:cxn modelId="{7088340B-1070-4353-A861-6EA70E1B85F4}" type="presOf" srcId="{99131C58-53AF-4F85-9F64-EEB043E8A19F}" destId="{E725061C-2F6A-49BA-9EC3-D4FA41C99FB1}" srcOrd="0" destOrd="0" presId="urn:microsoft.com/office/officeart/2008/layout/VerticalCurvedList"/>
    <dgm:cxn modelId="{ACCC164A-4547-4426-BEE3-D0A24DAA0FC9}" srcId="{99158680-4B9B-470D-AB74-7BBB84721DEF}" destId="{360857DA-4D83-4CC8-9ADC-9B44B024E4A8}" srcOrd="3" destOrd="0" parTransId="{D1227A44-D826-4405-90D9-020D40B74292}" sibTransId="{26B7AD69-81FD-4873-8100-5B685279DA73}"/>
    <dgm:cxn modelId="{7447D13D-AD6C-4E57-8AEB-C65F5500B455}" srcId="{99158680-4B9B-470D-AB74-7BBB84721DEF}" destId="{7B51E1FD-E418-4145-AB66-74AAE524F177}" srcOrd="2" destOrd="0" parTransId="{5D9F9493-EB90-4B3D-B713-A2EE391C4B96}" sibTransId="{44BA18B6-1CDE-4F35-8DF6-99B5E8646B4B}"/>
    <dgm:cxn modelId="{5D0BC93F-7789-4140-8E5F-BEEF2AFC053E}" type="presOf" srcId="{90A7EBA1-CC36-4430-85B3-13C4E83AECCF}" destId="{2C182170-8179-490D-A8FF-4F7051D9EBF6}" srcOrd="0" destOrd="0" presId="urn:microsoft.com/office/officeart/2008/layout/VerticalCurvedList"/>
    <dgm:cxn modelId="{624FBF45-C29C-4F6E-9E9C-2CF380D1B6B4}" type="presOf" srcId="{360857DA-4D83-4CC8-9ADC-9B44B024E4A8}" destId="{67220456-62CF-4DE6-AFF1-449F813D425C}" srcOrd="0" destOrd="0" presId="urn:microsoft.com/office/officeart/2008/layout/VerticalCurvedList"/>
    <dgm:cxn modelId="{16B93656-DA99-48F5-B39F-3C39106297B6}" type="presParOf" srcId="{ED699388-A88A-4849-9FE1-D652B6450548}" destId="{0850FDEF-1EA4-4BD7-919A-286DD428CE15}" srcOrd="0" destOrd="0" presId="urn:microsoft.com/office/officeart/2008/layout/VerticalCurvedList"/>
    <dgm:cxn modelId="{0D18EC0F-F26B-461F-AFFB-82A41E5A2598}" type="presParOf" srcId="{0850FDEF-1EA4-4BD7-919A-286DD428CE15}" destId="{147BB1CE-5066-4B1B-A667-D813899CE5C2}" srcOrd="0" destOrd="0" presId="urn:microsoft.com/office/officeart/2008/layout/VerticalCurvedList"/>
    <dgm:cxn modelId="{3EDEEEC3-8540-4125-8344-7D37A30823F5}" type="presParOf" srcId="{147BB1CE-5066-4B1B-A667-D813899CE5C2}" destId="{154C15D0-D702-415C-843A-F86A176F7E2A}" srcOrd="0" destOrd="0" presId="urn:microsoft.com/office/officeart/2008/layout/VerticalCurvedList"/>
    <dgm:cxn modelId="{13053055-8063-48A7-9727-55E166FF24BD}" type="presParOf" srcId="{147BB1CE-5066-4B1B-A667-D813899CE5C2}" destId="{E725061C-2F6A-49BA-9EC3-D4FA41C99FB1}" srcOrd="1" destOrd="0" presId="urn:microsoft.com/office/officeart/2008/layout/VerticalCurvedList"/>
    <dgm:cxn modelId="{55301A76-13BF-4FFA-9DA2-5B31040A08F7}" type="presParOf" srcId="{147BB1CE-5066-4B1B-A667-D813899CE5C2}" destId="{340CBBA2-4B86-4F79-93C5-4E2CD67B9085}" srcOrd="2" destOrd="0" presId="urn:microsoft.com/office/officeart/2008/layout/VerticalCurvedList"/>
    <dgm:cxn modelId="{43B0785D-9C34-4A48-A29C-6F14CB5F68DB}" type="presParOf" srcId="{147BB1CE-5066-4B1B-A667-D813899CE5C2}" destId="{B830A974-30A1-4B33-9852-EAE6B95F1029}" srcOrd="3" destOrd="0" presId="urn:microsoft.com/office/officeart/2008/layout/VerticalCurvedList"/>
    <dgm:cxn modelId="{AF7C1204-2011-4F19-8099-C466A225BE6D}" type="presParOf" srcId="{0850FDEF-1EA4-4BD7-919A-286DD428CE15}" destId="{82A113B9-1C5F-469D-A979-C545E98E57E1}" srcOrd="1" destOrd="0" presId="urn:microsoft.com/office/officeart/2008/layout/VerticalCurvedList"/>
    <dgm:cxn modelId="{CF434ADA-2041-48D8-B0B7-41C7BFF8AF12}" type="presParOf" srcId="{0850FDEF-1EA4-4BD7-919A-286DD428CE15}" destId="{6E133E46-6DF4-4673-87E5-372553A87669}" srcOrd="2" destOrd="0" presId="urn:microsoft.com/office/officeart/2008/layout/VerticalCurvedList"/>
    <dgm:cxn modelId="{B44513EA-30A3-4616-A699-ABD086B917EB}" type="presParOf" srcId="{6E133E46-6DF4-4673-87E5-372553A87669}" destId="{2645034F-139D-43D4-9529-AC2DC9FA350C}" srcOrd="0" destOrd="0" presId="urn:microsoft.com/office/officeart/2008/layout/VerticalCurvedList"/>
    <dgm:cxn modelId="{C23F186F-8EFE-4D1A-83F0-9394088D3C94}" type="presParOf" srcId="{0850FDEF-1EA4-4BD7-919A-286DD428CE15}" destId="{B437348D-656E-4548-8136-A4E74F7E4641}" srcOrd="3" destOrd="0" presId="urn:microsoft.com/office/officeart/2008/layout/VerticalCurvedList"/>
    <dgm:cxn modelId="{335DAC98-7AE0-4111-80CD-C520E2964A69}" type="presParOf" srcId="{0850FDEF-1EA4-4BD7-919A-286DD428CE15}" destId="{2BE3D16B-9B5D-4070-9E7C-908C00BE4C24}" srcOrd="4" destOrd="0" presId="urn:microsoft.com/office/officeart/2008/layout/VerticalCurvedList"/>
    <dgm:cxn modelId="{CD737F9A-3D08-44D6-9B82-60AE96D8B708}" type="presParOf" srcId="{2BE3D16B-9B5D-4070-9E7C-908C00BE4C24}" destId="{45CD669B-5BAA-4F18-8638-CAF30F1AC262}" srcOrd="0" destOrd="0" presId="urn:microsoft.com/office/officeart/2008/layout/VerticalCurvedList"/>
    <dgm:cxn modelId="{965336A0-5E44-4A71-A8B6-5C7DB168C7CA}" type="presParOf" srcId="{0850FDEF-1EA4-4BD7-919A-286DD428CE15}" destId="{894A081C-050D-414B-A242-DDE293A86BA1}" srcOrd="5" destOrd="0" presId="urn:microsoft.com/office/officeart/2008/layout/VerticalCurvedList"/>
    <dgm:cxn modelId="{B08E9884-72FE-4648-8DE9-5D4358B7C5B9}" type="presParOf" srcId="{0850FDEF-1EA4-4BD7-919A-286DD428CE15}" destId="{4587BDF3-F4AA-4400-862E-DABAE6064B14}" srcOrd="6" destOrd="0" presId="urn:microsoft.com/office/officeart/2008/layout/VerticalCurvedList"/>
    <dgm:cxn modelId="{51990553-7254-402B-BFB1-CDA0290B9E88}" type="presParOf" srcId="{4587BDF3-F4AA-4400-862E-DABAE6064B14}" destId="{3235500A-7060-47A9-8ADE-30FD66972CD4}" srcOrd="0" destOrd="0" presId="urn:microsoft.com/office/officeart/2008/layout/VerticalCurvedList"/>
    <dgm:cxn modelId="{C90ED3C8-495B-4F38-884B-4C59907B1BD1}" type="presParOf" srcId="{0850FDEF-1EA4-4BD7-919A-286DD428CE15}" destId="{67220456-62CF-4DE6-AFF1-449F813D425C}" srcOrd="7" destOrd="0" presId="urn:microsoft.com/office/officeart/2008/layout/VerticalCurvedList"/>
    <dgm:cxn modelId="{CA370D1F-7EB1-4338-B375-3DF10BBFDBD9}" type="presParOf" srcId="{0850FDEF-1EA4-4BD7-919A-286DD428CE15}" destId="{74A3BDBB-00BE-41A6-BD9C-88E449F2BC99}" srcOrd="8" destOrd="0" presId="urn:microsoft.com/office/officeart/2008/layout/VerticalCurvedList"/>
    <dgm:cxn modelId="{DBDF421A-430F-469C-B1D6-75C8013DBBCD}" type="presParOf" srcId="{74A3BDBB-00BE-41A6-BD9C-88E449F2BC99}" destId="{F4A3F06B-906C-402A-8E2A-ED9DED1214FB}" srcOrd="0" destOrd="0" presId="urn:microsoft.com/office/officeart/2008/layout/VerticalCurvedList"/>
    <dgm:cxn modelId="{CE0E23EF-C16C-4CBE-AC29-156286876F0E}" type="presParOf" srcId="{0850FDEF-1EA4-4BD7-919A-286DD428CE15}" destId="{2C182170-8179-490D-A8FF-4F7051D9EBF6}" srcOrd="9" destOrd="0" presId="urn:microsoft.com/office/officeart/2008/layout/VerticalCurvedList"/>
    <dgm:cxn modelId="{037CF533-F029-4900-844B-F33CD3EBF742}" type="presParOf" srcId="{0850FDEF-1EA4-4BD7-919A-286DD428CE15}" destId="{555E1CE0-6710-4084-ACA7-6A311624D28A}" srcOrd="10" destOrd="0" presId="urn:microsoft.com/office/officeart/2008/layout/VerticalCurvedList"/>
    <dgm:cxn modelId="{ECE28046-F321-4234-8228-309CC56E3A2E}" type="presParOf" srcId="{555E1CE0-6710-4084-ACA7-6A311624D28A}" destId="{523D0A9C-AC31-4080-BCE6-E70BFC2A18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B935F-24EA-4AE3-947A-CB0E32E27E49}">
      <dsp:nvSpPr>
        <dsp:cNvPr id="0" name=""/>
        <dsp:cNvSpPr/>
      </dsp:nvSpPr>
      <dsp:spPr>
        <a:xfrm rot="10800000">
          <a:off x="0" y="1632929"/>
          <a:ext cx="3001600" cy="166739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24053-B758-44BC-92E1-C6D121EA8708}">
      <dsp:nvSpPr>
        <dsp:cNvPr id="0" name=""/>
        <dsp:cNvSpPr/>
      </dsp:nvSpPr>
      <dsp:spPr>
        <a:xfrm>
          <a:off x="300159" y="0"/>
          <a:ext cx="2701440" cy="1667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i="0" kern="1200" dirty="0" smtClean="0"/>
            <a:t>В індивідуальних планах виконання наукової складової науковий керівник проставляє відмітку про виконання по кожному пункту та прописує результати атестації аспіранта науковим керівником.</a:t>
          </a:r>
          <a:endParaRPr lang="uk-UA" sz="1300" b="0" kern="1200" dirty="0"/>
        </a:p>
      </dsp:txBody>
      <dsp:txXfrm>
        <a:off x="300159" y="0"/>
        <a:ext cx="2701440" cy="1667394"/>
      </dsp:txXfrm>
    </dsp:sp>
    <dsp:sp modelId="{17F1F96A-B61E-4392-842F-4BCD82C2A292}">
      <dsp:nvSpPr>
        <dsp:cNvPr id="0" name=""/>
        <dsp:cNvSpPr/>
      </dsp:nvSpPr>
      <dsp:spPr>
        <a:xfrm>
          <a:off x="1442455" y="2258202"/>
          <a:ext cx="416848" cy="4168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B935F-24EA-4AE3-947A-CB0E32E27E49}">
      <dsp:nvSpPr>
        <dsp:cNvPr id="0" name=""/>
        <dsp:cNvSpPr/>
      </dsp:nvSpPr>
      <dsp:spPr>
        <a:xfrm rot="10800000">
          <a:off x="0" y="1971672"/>
          <a:ext cx="2463512" cy="14668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24053-B758-44BC-92E1-C6D121EA8708}">
      <dsp:nvSpPr>
        <dsp:cNvPr id="0" name=""/>
        <dsp:cNvSpPr/>
      </dsp:nvSpPr>
      <dsp:spPr>
        <a:xfrm>
          <a:off x="246351" y="0"/>
          <a:ext cx="2217160" cy="191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Аспірант - ставить підпис під отриманим завданням.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Науковий керівник – ставить підпис, що саме це завдання ставить перед аспірантом.</a:t>
          </a:r>
          <a:endParaRPr lang="uk-UA" sz="1400" b="0" kern="1200" dirty="0"/>
        </a:p>
      </dsp:txBody>
      <dsp:txXfrm>
        <a:off x="246351" y="0"/>
        <a:ext cx="2217160" cy="1912620"/>
      </dsp:txXfrm>
    </dsp:sp>
    <dsp:sp modelId="{17F1F96A-B61E-4392-842F-4BCD82C2A292}">
      <dsp:nvSpPr>
        <dsp:cNvPr id="0" name=""/>
        <dsp:cNvSpPr/>
      </dsp:nvSpPr>
      <dsp:spPr>
        <a:xfrm>
          <a:off x="1172701" y="2446972"/>
          <a:ext cx="478155" cy="478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5061C-2F6A-49BA-9EC3-D4FA41C99FB1}">
      <dsp:nvSpPr>
        <dsp:cNvPr id="0" name=""/>
        <dsp:cNvSpPr/>
      </dsp:nvSpPr>
      <dsp:spPr>
        <a:xfrm>
          <a:off x="-6730286" y="-1029129"/>
          <a:ext cx="8010171" cy="8010171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113B9-1C5F-469D-A979-C545E98E57E1}">
      <dsp:nvSpPr>
        <dsp:cNvPr id="0" name=""/>
        <dsp:cNvSpPr/>
      </dsp:nvSpPr>
      <dsp:spPr>
        <a:xfrm>
          <a:off x="558992" y="371875"/>
          <a:ext cx="6147501" cy="744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7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Деканам факультетів до 22.09.2025 р. провести засідання вчених рад факультетів з питань атестації аспірантів, на яких заслухати завідувачів кафедр і прийняти рішення </a:t>
          </a:r>
          <a:r>
            <a:rPr lang="uk-UA" sz="1100" b="1" kern="1200" dirty="0" smtClean="0"/>
            <a:t>про доцільність продовження навчання в аспірантурі по кожному аспіранту</a:t>
          </a:r>
          <a:r>
            <a:rPr lang="uk-UA" sz="1100" kern="1200" dirty="0" smtClean="0"/>
            <a:t>. </a:t>
          </a:r>
          <a:endParaRPr lang="ru-RU" sz="1100" kern="1200" dirty="0"/>
        </a:p>
      </dsp:txBody>
      <dsp:txXfrm>
        <a:off x="558992" y="371875"/>
        <a:ext cx="6147501" cy="744227"/>
      </dsp:txXfrm>
    </dsp:sp>
    <dsp:sp modelId="{2645034F-139D-43D4-9529-AC2DC9FA350C}">
      <dsp:nvSpPr>
        <dsp:cNvPr id="0" name=""/>
        <dsp:cNvSpPr/>
      </dsp:nvSpPr>
      <dsp:spPr>
        <a:xfrm>
          <a:off x="93850" y="278847"/>
          <a:ext cx="930284" cy="9302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37348D-656E-4548-8136-A4E74F7E4641}">
      <dsp:nvSpPr>
        <dsp:cNvPr id="0" name=""/>
        <dsp:cNvSpPr/>
      </dsp:nvSpPr>
      <dsp:spPr>
        <a:xfrm>
          <a:off x="1092284" y="1600200"/>
          <a:ext cx="5614209" cy="519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7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За підсумками атестації подати до відділу аспірантури відповідний </a:t>
          </a:r>
          <a:r>
            <a:rPr lang="uk-UA" sz="1100" b="1" kern="1200" dirty="0" smtClean="0"/>
            <a:t>витяг</a:t>
          </a:r>
          <a:r>
            <a:rPr lang="uk-UA" sz="1100" kern="1200" dirty="0" smtClean="0"/>
            <a:t> з протоколу засідання вченої ради факультету.</a:t>
          </a:r>
          <a:endParaRPr lang="uk-UA" sz="1100" kern="1200" dirty="0"/>
        </a:p>
      </dsp:txBody>
      <dsp:txXfrm>
        <a:off x="1092284" y="1600200"/>
        <a:ext cx="5614209" cy="519545"/>
      </dsp:txXfrm>
    </dsp:sp>
    <dsp:sp modelId="{45CD669B-5BAA-4F18-8638-CAF30F1AC262}">
      <dsp:nvSpPr>
        <dsp:cNvPr id="0" name=""/>
        <dsp:cNvSpPr/>
      </dsp:nvSpPr>
      <dsp:spPr>
        <a:xfrm>
          <a:off x="627142" y="1394830"/>
          <a:ext cx="930284" cy="9302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4A081C-050D-414B-A242-DDE293A86BA1}">
      <dsp:nvSpPr>
        <dsp:cNvPr id="0" name=""/>
        <dsp:cNvSpPr/>
      </dsp:nvSpPr>
      <dsp:spPr>
        <a:xfrm>
          <a:off x="1255961" y="2452254"/>
          <a:ext cx="5450532" cy="1047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7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Аспірантам заповнені індивідуальні плани повернути до відділу аспірантури </a:t>
          </a:r>
          <a:r>
            <a:rPr lang="uk-UA" sz="1100" b="1" kern="1200" dirty="0" smtClean="0">
              <a:solidFill>
                <a:srgbClr val="C00000"/>
              </a:solidFill>
            </a:rPr>
            <a:t>не пізніше 22.09.2025 р.</a:t>
          </a:r>
          <a:r>
            <a:rPr lang="uk-UA" sz="1100" kern="1200" dirty="0" smtClean="0"/>
            <a:t> для оформлення наказу про переведення на наступний рік навчання (для аспірантів 1-го, 2-го та 3-го років навчання).</a:t>
          </a:r>
          <a:endParaRPr lang="uk-UA" sz="1100" kern="1200" dirty="0"/>
        </a:p>
      </dsp:txBody>
      <dsp:txXfrm>
        <a:off x="1255961" y="2452254"/>
        <a:ext cx="5450532" cy="1047403"/>
      </dsp:txXfrm>
    </dsp:sp>
    <dsp:sp modelId="{3235500A-7060-47A9-8ADE-30FD66972CD4}">
      <dsp:nvSpPr>
        <dsp:cNvPr id="0" name=""/>
        <dsp:cNvSpPr/>
      </dsp:nvSpPr>
      <dsp:spPr>
        <a:xfrm>
          <a:off x="790819" y="2510814"/>
          <a:ext cx="930284" cy="9302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220456-62CF-4DE6-AFF1-449F813D425C}">
      <dsp:nvSpPr>
        <dsp:cNvPr id="0" name=""/>
        <dsp:cNvSpPr/>
      </dsp:nvSpPr>
      <dsp:spPr>
        <a:xfrm>
          <a:off x="1092284" y="3719826"/>
          <a:ext cx="5614209" cy="744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7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Деканам факультетів </a:t>
          </a:r>
          <a:r>
            <a:rPr lang="uk-UA" sz="1100" b="1" kern="1200" dirty="0" smtClean="0">
              <a:solidFill>
                <a:srgbClr val="C00000"/>
              </a:solidFill>
            </a:rPr>
            <a:t>не пізніше 23</a:t>
          </a:r>
          <a:r>
            <a:rPr lang="uk-UA" sz="1100" b="1" i="1" kern="1200" dirty="0" smtClean="0">
              <a:solidFill>
                <a:srgbClr val="C00000"/>
              </a:solidFill>
            </a:rPr>
            <a:t>.</a:t>
          </a:r>
          <a:r>
            <a:rPr lang="uk-UA" sz="1100" b="1" kern="1200" dirty="0" smtClean="0">
              <a:solidFill>
                <a:srgbClr val="C00000"/>
              </a:solidFill>
            </a:rPr>
            <a:t>09.2025 р. </a:t>
          </a:r>
          <a:r>
            <a:rPr lang="uk-UA" sz="1100" kern="1200" dirty="0" smtClean="0"/>
            <a:t>подати документи на відрахування аспірантів, які мають значне відставання у виконанні індивідуального навчального плану роботи аспіранта, втратили зв'язок з кафедрою та науковим керівником.</a:t>
          </a:r>
          <a:endParaRPr lang="uk-UA" sz="1100" kern="1200" dirty="0"/>
        </a:p>
      </dsp:txBody>
      <dsp:txXfrm>
        <a:off x="1092284" y="3719826"/>
        <a:ext cx="5614209" cy="744227"/>
      </dsp:txXfrm>
    </dsp:sp>
    <dsp:sp modelId="{F4A3F06B-906C-402A-8E2A-ED9DED1214FB}">
      <dsp:nvSpPr>
        <dsp:cNvPr id="0" name=""/>
        <dsp:cNvSpPr/>
      </dsp:nvSpPr>
      <dsp:spPr>
        <a:xfrm>
          <a:off x="627142" y="3626798"/>
          <a:ext cx="930284" cy="9302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182170-8179-490D-A8FF-4F7051D9EBF6}">
      <dsp:nvSpPr>
        <dsp:cNvPr id="0" name=""/>
        <dsp:cNvSpPr/>
      </dsp:nvSpPr>
      <dsp:spPr>
        <a:xfrm>
          <a:off x="558992" y="4924001"/>
          <a:ext cx="6147501" cy="567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7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Аспірантам, що навчаються за кошти фізичних та/або юридичних осіб, </a:t>
          </a:r>
          <a:r>
            <a:rPr lang="uk-UA" sz="1100" b="1" kern="1200" dirty="0" smtClean="0">
              <a:solidFill>
                <a:srgbClr val="C00000"/>
              </a:solidFill>
            </a:rPr>
            <a:t>оплатити наступний семестр навчання</a:t>
          </a:r>
          <a:r>
            <a:rPr lang="uk-UA" sz="1100" kern="1200" dirty="0" smtClean="0"/>
            <a:t>.</a:t>
          </a:r>
          <a:endParaRPr lang="uk-UA" sz="1100" kern="1200" dirty="0"/>
        </a:p>
      </dsp:txBody>
      <dsp:txXfrm>
        <a:off x="558992" y="4924001"/>
        <a:ext cx="6147501" cy="567845"/>
      </dsp:txXfrm>
    </dsp:sp>
    <dsp:sp modelId="{523D0A9C-AC31-4080-BCE6-E70BFC2A18CE}">
      <dsp:nvSpPr>
        <dsp:cNvPr id="0" name=""/>
        <dsp:cNvSpPr/>
      </dsp:nvSpPr>
      <dsp:spPr>
        <a:xfrm>
          <a:off x="93850" y="4742781"/>
          <a:ext cx="930284" cy="9302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37960E-1F7C-41B1-9A2B-96C83E797D56}" type="datetime1">
              <a:rPr lang="ru-RU" smtClean="0"/>
              <a:t>05.09.2025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C201-AC4F-4363-955C-CEDBBD62208D}" type="datetime1">
              <a:rPr lang="ru-RU" smtClean="0"/>
              <a:pPr/>
              <a:t>05.09.2025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1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Овал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вал 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05.09.2025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05.09.2025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.xml"/><Relationship Id="rId5" Type="http://schemas.openxmlformats.org/officeDocument/2006/relationships/image" Target="../media/image4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221971"/>
            <a:ext cx="10233482" cy="4241851"/>
          </a:xfrm>
        </p:spPr>
        <p:txBody>
          <a:bodyPr rtlCol="0"/>
          <a:lstStyle/>
          <a:p>
            <a:r>
              <a:rPr lang="uk-UA" b="1" dirty="0" smtClean="0"/>
              <a:t>Проходження атестації </a:t>
            </a:r>
            <a:r>
              <a:rPr lang="uk-UA" b="1" dirty="0"/>
              <a:t>аспірантів всіх років навчання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 err="1" smtClean="0"/>
              <a:t>веснянийх</a:t>
            </a:r>
            <a:r>
              <a:rPr lang="uk-UA" b="1" dirty="0" smtClean="0"/>
              <a:t> та осінніх </a:t>
            </a:r>
            <a:r>
              <a:rPr lang="uk-UA" b="1" dirty="0"/>
              <a:t>наборів)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2" y="2061556"/>
            <a:ext cx="3358341" cy="3291840"/>
          </a:xfrm>
        </p:spPr>
        <p:txBody>
          <a:bodyPr rtlCol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наказу по ДНУ від </a:t>
            </a:r>
            <a:r>
              <a:rPr lang="uk-UA" b="1" kern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14.08.2025 </a:t>
            </a: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р. № </a:t>
            </a:r>
            <a:r>
              <a:rPr lang="uk-UA" b="1" kern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771с</a:t>
            </a:r>
            <a:r>
              <a:rPr lang="uk-U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Провести річну атестацію аспірантів осінніх наборів в період з </a:t>
            </a:r>
            <a:r>
              <a:rPr lang="uk-UA" b="1" kern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25.08.2025 </a:t>
            </a: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р. до </a:t>
            </a:r>
            <a:r>
              <a:rPr lang="uk-UA" b="1" kern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22.09.2025</a:t>
            </a:r>
            <a:r>
              <a:rPr lang="uk-UA" b="1" kern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р.</a:t>
            </a:r>
            <a:endParaRPr lang="uk-UA" sz="18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7571" y="1165377"/>
            <a:ext cx="5633951" cy="1669967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</a:pPr>
            <a:r>
              <a:rPr lang="uk-UA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Для організації якісного проведення річної атестації відділ аспірантури </a:t>
            </a:r>
            <a:r>
              <a:rPr lang="uk-UA" sz="16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надіслав </a:t>
            </a:r>
            <a:r>
              <a:rPr lang="uk-UA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на електронні пошти деканатів списки аспірантів для проходження атестації.</a:t>
            </a:r>
            <a:endParaRPr lang="uk-UA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0348" y="3057247"/>
            <a:ext cx="5633951" cy="1669966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</a:pPr>
            <a:r>
              <a:rPr lang="uk-UA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Аспірантам всіх років навчання необхідно отримати індивідуальний план роботи аспіранта у відділі аспірантури та пройти річну атестацію (заповнивши відповідну сторінку в індивідуальному плані).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0348" y="4949116"/>
            <a:ext cx="5633951" cy="1584688"/>
          </a:xfrm>
        </p:spPr>
        <p:txBody>
          <a:bodyPr rtlCol="0">
            <a:noAutofit/>
          </a:bodyPr>
          <a:lstStyle/>
          <a:p>
            <a:pPr>
              <a:lnSpc>
                <a:spcPct val="127000"/>
              </a:lnSpc>
            </a:pPr>
            <a:r>
              <a:rPr lang="uk-UA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Завідувачам кафедр провести засідання кафедр, на яких заслухати звіти аспірантів та ухвалити рішення щодо атестації аспірантів. Особиста присутність аспіранта на засіданні кафедри обов’язкова.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2</a:t>
            </a:fld>
            <a:endParaRPr lang="ru-RU"/>
          </a:p>
        </p:txBody>
      </p:sp>
      <p:pic>
        <p:nvPicPr>
          <p:cNvPr id="21" name="Рисунок 20" descr="Значок галочки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6413" t="-50148" r="-53884" b="-50148"/>
          <a:stretch/>
        </p:blipFill>
        <p:spPr>
          <a:xfrm>
            <a:off x="4962696" y="1403505"/>
            <a:ext cx="762002" cy="7620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Значок галочки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6413" t="-50148" r="-53884" b="-50148"/>
          <a:stretch/>
        </p:blipFill>
        <p:spPr>
          <a:xfrm>
            <a:off x="4962696" y="3136536"/>
            <a:ext cx="762002" cy="7620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6353" y="1825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Значок галочки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6413" t="-50148" r="-53884" b="-50148"/>
          <a:stretch/>
        </p:blipFill>
        <p:spPr>
          <a:xfrm>
            <a:off x="4904507" y="5214718"/>
            <a:ext cx="762002" cy="7620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78405"/>
              </p:ext>
            </p:extLst>
          </p:nvPr>
        </p:nvGraphicFramePr>
        <p:xfrm>
          <a:off x="4719665" y="362230"/>
          <a:ext cx="4469777" cy="63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5676620" imgH="8019880" progId="Acrobat.Document.DC">
                  <p:embed/>
                </p:oleObj>
              </mc:Choice>
              <mc:Fallback>
                <p:oleObj name="Acrobat Document" r:id="rId4" imgW="5676620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9665" y="362230"/>
                        <a:ext cx="4469777" cy="63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22633029"/>
              </p:ext>
            </p:extLst>
          </p:nvPr>
        </p:nvGraphicFramePr>
        <p:xfrm>
          <a:off x="8983447" y="1658736"/>
          <a:ext cx="3001600" cy="41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1" y="88225"/>
            <a:ext cx="9501960" cy="415008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0070C0"/>
                </a:solidFill>
              </a:rPr>
              <a:t>Атестація аспірантів 1 та 2 років навчання </a:t>
            </a:r>
            <a:endParaRPr lang="ru-RU" sz="23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976" y="1454114"/>
            <a:ext cx="35492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</a:rPr>
              <a:t>В індивідуальних планах виконання освітньої складової проставлені відділом аспірантури </a:t>
            </a:r>
            <a:r>
              <a:rPr lang="uk-UA" b="1" dirty="0" smtClean="0">
                <a:solidFill>
                  <a:srgbClr val="FFFFFF"/>
                </a:solidFill>
              </a:rPr>
              <a:t>наступні результати:</a:t>
            </a:r>
          </a:p>
          <a:p>
            <a:endParaRPr lang="uk-UA" b="1" dirty="0">
              <a:solidFill>
                <a:srgbClr val="FFFF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складання іспитів,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диференційованих заліків,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проходження викладацької практики.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11373" y="3261529"/>
            <a:ext cx="491558" cy="9114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лево 11"/>
          <p:cNvSpPr/>
          <p:nvPr/>
        </p:nvSpPr>
        <p:spPr>
          <a:xfrm>
            <a:off x="8100474" y="5428210"/>
            <a:ext cx="1088968" cy="307571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6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479"/>
              </p:ext>
            </p:extLst>
          </p:nvPr>
        </p:nvGraphicFramePr>
        <p:xfrm>
          <a:off x="4886862" y="390525"/>
          <a:ext cx="4578206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4" imgW="5676620" imgH="8019880" progId="Acrobat.Document.DC">
                  <p:embed/>
                </p:oleObj>
              </mc:Choice>
              <mc:Fallback>
                <p:oleObj name="Acrobat Document" r:id="rId4" imgW="5676620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6862" y="390525"/>
                        <a:ext cx="4578206" cy="646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1" y="88225"/>
            <a:ext cx="9501960" cy="415008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0070C0"/>
                </a:solidFill>
              </a:rPr>
              <a:t>Атестація аспірантів 1 та 2 років навчання </a:t>
            </a:r>
            <a:endParaRPr lang="ru-RU" sz="23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0575" y="622422"/>
            <a:ext cx="3762375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Після успішного проходження атестації на кафедрі та заповнення сторінки індивідуального плану роботи аспіранта про проходження атестації за звітній рік, аспірант отримує завдання на наступний навчальний рік,  з науковим керівником заповнюють сторінку на наступний рік навчання. </a:t>
            </a:r>
            <a:endParaRPr lang="uk-UA" sz="1600" b="1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uk-UA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Зазначаючи</a:t>
            </a: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b="1" kern="1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назви обов’язкових та вибіркових дисциплін;</a:t>
            </a:r>
            <a:endParaRPr lang="uk-UA" sz="1600" b="1" kern="1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терміни виконання плану наукової складової;</a:t>
            </a:r>
            <a:endParaRPr lang="uk-UA" sz="1600" b="1" kern="1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кількісні показники наукових досліджень;</a:t>
            </a:r>
            <a:endParaRPr lang="uk-UA" sz="1600" b="1" kern="1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 проведення інструктажу з безпеки життєдіяльності.</a:t>
            </a:r>
            <a:endParaRPr lang="uk-UA" sz="1600" b="1" kern="1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37925207"/>
              </p:ext>
            </p:extLst>
          </p:nvPr>
        </p:nvGraphicFramePr>
        <p:xfrm>
          <a:off x="9539883" y="1981201"/>
          <a:ext cx="2463512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Овал 8"/>
          <p:cNvSpPr/>
          <p:nvPr/>
        </p:nvSpPr>
        <p:spPr>
          <a:xfrm>
            <a:off x="5776775" y="1288840"/>
            <a:ext cx="824049" cy="11971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7681775" y="2574715"/>
            <a:ext cx="824049" cy="11971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Підсумки атестації</a:t>
            </a:r>
            <a:endParaRPr lang="uk-UA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5</a:t>
            </a:fld>
            <a:endParaRPr lang="ru-RU" noProof="0"/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390646175"/>
              </p:ext>
            </p:extLst>
          </p:nvPr>
        </p:nvGraphicFramePr>
        <p:xfrm>
          <a:off x="4821382" y="814647"/>
          <a:ext cx="6791498" cy="595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77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717628" y="4204138"/>
            <a:ext cx="5150069" cy="216513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 зв’язку з цим необхідно заслухати звіт аспіранта за весь період перебування в аспірантурі та визначити: </a:t>
            </a:r>
            <a:endParaRPr lang="en-US" dirty="0"/>
          </a:p>
          <a:p>
            <a:r>
              <a:rPr lang="ru-RU" dirty="0"/>
              <a:t>-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, </a:t>
            </a:r>
            <a:endParaRPr lang="en-US" dirty="0"/>
          </a:p>
          <a:p>
            <a:r>
              <a:rPr lang="ru-RU" dirty="0"/>
              <a:t>-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дисертації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4956" y="1292772"/>
            <a:ext cx="3438881" cy="4141076"/>
          </a:xfrm>
        </p:spPr>
        <p:txBody>
          <a:bodyPr/>
          <a:lstStyle/>
          <a:p>
            <a:r>
              <a:rPr lang="ru-RU" dirty="0" err="1" smtClean="0"/>
              <a:t>Атестація</a:t>
            </a:r>
            <a:r>
              <a:rPr lang="ru-RU" dirty="0" smtClean="0"/>
              <a:t> </a:t>
            </a:r>
            <a:r>
              <a:rPr lang="ru-RU" dirty="0" err="1" smtClean="0"/>
              <a:t>аспірантів</a:t>
            </a:r>
            <a:r>
              <a:rPr lang="ru-RU" dirty="0" smtClean="0"/>
              <a:t> </a:t>
            </a:r>
            <a:r>
              <a:rPr lang="ru-RU" dirty="0" err="1" smtClean="0"/>
              <a:t>останного</a:t>
            </a:r>
            <a:r>
              <a:rPr lang="ru-RU" dirty="0" smtClean="0"/>
              <a:t> року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весняний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–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smtClean="0"/>
              <a:t>01.05.2026 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осінній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/>
              <a:t>закінчення</a:t>
            </a:r>
            <a:r>
              <a:rPr lang="ru-RU" dirty="0"/>
              <a:t> 22.09.2026 р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4" name="Рисунок 12"/>
          <p:cNvSpPr>
            <a:spLocks noGrp="1"/>
          </p:cNvSpPr>
          <p:nvPr>
            <p:ph type="body" sz="quarter" idx="13"/>
          </p:nvPr>
        </p:nvSpPr>
        <p:spPr>
          <a:xfrm>
            <a:off x="5717629" y="766763"/>
            <a:ext cx="5472660" cy="303847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п. 4.19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доктора </a:t>
            </a:r>
            <a:r>
              <a:rPr lang="ru-RU" dirty="0" err="1"/>
              <a:t>філософії</a:t>
            </a:r>
            <a:r>
              <a:rPr lang="ru-RU" dirty="0"/>
              <a:t> та доктора наук у ДНУ: ”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дев’яти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до </a:t>
            </a:r>
            <a:r>
              <a:rPr lang="ru-RU" dirty="0" err="1"/>
              <a:t>завершення</a:t>
            </a:r>
            <a:r>
              <a:rPr lang="ru-RU" dirty="0"/>
              <a:t> нормативного строку </a:t>
            </a:r>
            <a:r>
              <a:rPr lang="ru-RU" dirty="0" err="1"/>
              <a:t>навчання</a:t>
            </a:r>
            <a:r>
              <a:rPr lang="ru-RU" dirty="0"/>
              <a:t> за </a:t>
            </a:r>
            <a:r>
              <a:rPr lang="ru-RU" dirty="0" err="1"/>
              <a:t>акредитованою</a:t>
            </a:r>
            <a:r>
              <a:rPr lang="ru-RU" dirty="0"/>
              <a:t> </a:t>
            </a:r>
            <a:r>
              <a:rPr lang="ru-RU" dirty="0" err="1"/>
              <a:t>освітньо-науковою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здобувач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про </a:t>
            </a:r>
            <a:r>
              <a:rPr lang="ru-RU" dirty="0" err="1"/>
              <a:t>наукову</a:t>
            </a:r>
            <a:r>
              <a:rPr lang="ru-RU" dirty="0"/>
              <a:t> новизну, </a:t>
            </a:r>
            <a:r>
              <a:rPr lang="ru-RU" dirty="0" err="1"/>
              <a:t>теоретичне</a:t>
            </a:r>
            <a:r>
              <a:rPr lang="ru-RU" dirty="0"/>
              <a:t> та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дисертації</a:t>
            </a:r>
            <a:r>
              <a:rPr lang="ru-RU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начала года</Template>
  <TotalTime>0</TotalTime>
  <Words>511</Words>
  <Application>Microsoft Office PowerPoint</Application>
  <PresentationFormat>Широкоэкранный</PresentationFormat>
  <Paragraphs>45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Wingdings 3</vt:lpstr>
      <vt:lpstr>Ион (конференц-зал)</vt:lpstr>
      <vt:lpstr>Acrobat Document</vt:lpstr>
      <vt:lpstr>Проходження атестації аспірантів всіх років навчання  (веснянийх та осінніх наборів)</vt:lpstr>
      <vt:lpstr>Відповідно до наказу по ДНУ від 14.08.2025 р. № 771с   Провести річну атестацію аспірантів осінніх наборів в період з 25.08.2025 р. до 22.09.2025 р.</vt:lpstr>
      <vt:lpstr>Атестація аспірантів 1 та 2 років навчання </vt:lpstr>
      <vt:lpstr>Атестація аспірантів 1 та 2 років навчання </vt:lpstr>
      <vt:lpstr>Підсумки атестації</vt:lpstr>
      <vt:lpstr>Атестація аспірантів останного року навчання   весняний набір – термін закінчення 01.05.2026 р.  осінній набір –  термін закінчення 22.09.2026 р.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2023-05-26T07:06:26Z</dcterms:created>
  <dcterms:modified xsi:type="dcterms:W3CDTF">2025-09-05T12:45:10Z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