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8B9B8-C026-4D8D-B2C6-5806E805214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A208F-4E43-4AFB-935B-8E085FC7B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5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23D667-CB9B-4C09-B393-50C0BF61573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6C98BA-E017-4C1A-818D-3FBAAB7899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04664"/>
            <a:ext cx="8463314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+mn-lt"/>
              </a:rPr>
              <a:t>Як допомогти людині вийти з шокового стану під час війни</a:t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/>
            </a:r>
            <a:br>
              <a:rPr lang="uk-UA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>(протокол надання першої психологічної допомоги)</a:t>
            </a:r>
            <a:endParaRPr lang="uk-UA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633670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+mn-lt"/>
              </a:rPr>
              <a:t>1. </a:t>
            </a:r>
            <a:r>
              <a:rPr lang="uk-UA" b="1" dirty="0" smtClean="0">
                <a:latin typeface="+mn-lt"/>
              </a:rPr>
              <a:t>*Встановлення контакту*</a:t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sz="3800" dirty="0" smtClean="0">
                <a:latin typeface="+mn-lt"/>
              </a:rPr>
              <a:t>Завдання: Переконатись, що на вашу присутність якось реагують, вас бачать і чують. Для цього необхідно залучити людину до взаємодії з вами.</a:t>
            </a:r>
            <a:br>
              <a:rPr lang="uk-UA" sz="3800" dirty="0" smtClean="0">
                <a:latin typeface="+mn-lt"/>
              </a:rPr>
            </a:br>
            <a:r>
              <a:rPr lang="uk-UA" sz="3800" dirty="0" smtClean="0">
                <a:latin typeface="+mn-lt"/>
              </a:rPr>
              <a:t/>
            </a:r>
            <a:br>
              <a:rPr lang="uk-UA" sz="3800" dirty="0" smtClean="0">
                <a:latin typeface="+mn-lt"/>
              </a:rPr>
            </a:br>
            <a:r>
              <a:rPr lang="uk-UA" sz="3800" dirty="0" smtClean="0">
                <a:latin typeface="+mn-lt"/>
              </a:rPr>
              <a:t>Що робити: Зверніться до неї, наприклад: "Кивни, якщо ти мене чуєш", "Я Діма, як тебе звуть?", "Я зараз стискаю твою руку, стисни у відповідь мою".</a:t>
            </a:r>
            <a:endParaRPr lang="uk-UA" sz="3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36904" cy="5670376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+mn-lt"/>
              </a:rPr>
              <a:t>2. *Підтримка*</a:t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dirty="0" smtClean="0">
                <a:latin typeface="+mn-lt"/>
              </a:rPr>
              <a:t>Завдання: Показати людині, що вона не сама, що вона впорається і ви їй у цьому допоможете.</a:t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/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>Що робити: Скажіть їй: Я тут, я поруч, Ти молодець, Ми разом.</a:t>
            </a:r>
            <a:endParaRPr lang="uk-U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56984" cy="6192688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+mn-lt"/>
              </a:rPr>
              <a:t>3. *Раціоналізація*</a:t>
            </a:r>
            <a:br>
              <a:rPr lang="uk-UA" sz="3200" b="1" dirty="0" smtClean="0">
                <a:latin typeface="+mn-lt"/>
              </a:rPr>
            </a:br>
            <a:r>
              <a:rPr lang="uk-UA" sz="3200" dirty="0" smtClean="0">
                <a:latin typeface="+mn-lt"/>
              </a:rPr>
              <a:t>Завдання: Переключити увагу з емоційних переживань та активувати раціональне мислення.</a:t>
            </a:r>
            <a:br>
              <a:rPr lang="uk-UA" sz="3200" dirty="0" smtClean="0">
                <a:latin typeface="+mn-lt"/>
              </a:rPr>
            </a:br>
            <a:r>
              <a:rPr lang="uk-UA" sz="3200" dirty="0" smtClean="0">
                <a:latin typeface="+mn-lt"/>
              </a:rPr>
              <a:t/>
            </a:r>
            <a:br>
              <a:rPr lang="uk-UA" sz="3200" dirty="0" smtClean="0">
                <a:latin typeface="+mn-lt"/>
              </a:rPr>
            </a:br>
            <a:r>
              <a:rPr lang="uk-UA" sz="3200" dirty="0" smtClean="0">
                <a:latin typeface="+mn-lt"/>
              </a:rPr>
              <a:t>Що робити: Запитайте у неї, звернувшись на ім'я, яке ви дізналися на кроці 1:</a:t>
            </a:r>
            <a:br>
              <a:rPr lang="uk-UA" sz="3200" dirty="0" smtClean="0">
                <a:latin typeface="+mn-lt"/>
              </a:rPr>
            </a:br>
            <a:r>
              <a:rPr lang="uk-UA" sz="3200" dirty="0" smtClean="0">
                <a:latin typeface="+mn-lt"/>
              </a:rPr>
              <a:t/>
            </a:r>
            <a:br>
              <a:rPr lang="uk-UA" sz="32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Дата народження.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Адреса проживання.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Прізвище.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Який сьогодні день.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Що сталося.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З ким ти був.</a:t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Подивись навколо, назви, що ти бачиш, якого кольору предмети, з якого матеріалу вони зроблені і ін.</a:t>
            </a:r>
            <a:endParaRPr lang="uk-UA" sz="27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590465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+mn-lt"/>
              </a:rPr>
              <a:t>4. *Зв'язок із реальністю*</a:t>
            </a:r>
            <a:br>
              <a:rPr lang="uk-UA" b="1" dirty="0" smtClean="0">
                <a:latin typeface="+mn-lt"/>
              </a:rPr>
            </a:br>
            <a:r>
              <a:rPr lang="uk-UA" dirty="0" smtClean="0">
                <a:latin typeface="+mn-lt"/>
              </a:rPr>
              <a:t>Завдання: Зменшити дезорієнтацію та розгубленість, позначивши реальний стан справ та дії, які необхідно зробити.</a:t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/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>Що робити: Скажіть, наприклад: «Поруч вибухнув снаряд». «Ти живий», «Зараз нам треба встати і йти в укриття».</a:t>
            </a:r>
            <a:endParaRPr lang="uk-U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233264"/>
            <a:ext cx="8677472" cy="629208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+mn-lt"/>
              </a:rPr>
              <a:t>5. *Активація автономності*</a:t>
            </a:r>
            <a:br>
              <a:rPr lang="uk-UA" sz="3600" b="1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>Завдання: Повернути здатність дбати про себе самостійно.</a:t>
            </a:r>
            <a:br>
              <a:rPr lang="uk-UA" sz="3600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/>
            </a:r>
            <a:br>
              <a:rPr lang="uk-UA" sz="3600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>Що робити: Важливо не робити те, що людина може зробити сама. Використовуйте замість прохань наказовий спосіб, тобто не просіть, а наказуйте. Наприклад:</a:t>
            </a:r>
            <a:br>
              <a:rPr lang="uk-UA" sz="3600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>«</a:t>
            </a:r>
            <a:r>
              <a:rPr lang="uk-UA" sz="3600" dirty="0" err="1" smtClean="0">
                <a:latin typeface="+mn-lt"/>
              </a:rPr>
              <a:t>Налий</a:t>
            </a:r>
            <a:r>
              <a:rPr lang="uk-UA" sz="3600" dirty="0" smtClean="0">
                <a:latin typeface="+mn-lt"/>
              </a:rPr>
              <a:t> собі води та випий», «Візьми дитину за руку», «Застебни куртку».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2506960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latin typeface="+mn-lt"/>
              </a:rPr>
              <a:t>Ці кроки допоможуть людині поступово повернутись до звичайного стану</a:t>
            </a:r>
            <a:br>
              <a:rPr lang="uk-UA" dirty="0" smtClean="0">
                <a:latin typeface="+mn-lt"/>
              </a:rPr>
            </a:br>
            <a:endParaRPr lang="uk-U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648072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Принципи першої невідкладної допомоги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0060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1.Невідкладність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(якомога швидше)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2.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Нормативний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оптимізм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(позитивні очікування щодо повернення нормального стану)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3. Простота психологічного впливу</a:t>
            </a:r>
          </a:p>
          <a:p>
            <a:pPr marL="109728" indent="0">
              <a:buNone/>
            </a:pP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4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В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умовах дефіциту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часу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дії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залежать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від стану людини та мети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надання допомоги: </a:t>
            </a:r>
            <a:r>
              <a:rPr lang="uk-UA" sz="2400" b="1" dirty="0">
                <a:solidFill>
                  <a:srgbClr val="C00000"/>
                </a:solidFill>
                <a:latin typeface="+mj-lt"/>
              </a:rPr>
              <a:t>підтримати, вислухати, зняти психоемоційну напругу, залучити необхідних спеціалістів</a:t>
            </a:r>
            <a:r>
              <a:rPr lang="uk-UA" sz="2400" b="1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 marL="109728" indent="0">
              <a:buNone/>
            </a:pP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5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.Заспокойтеся самі,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спілкуйтеся з людиною у спокійному стані.</a:t>
            </a:r>
          </a:p>
          <a:p>
            <a:pPr marL="109728" indent="0">
              <a:buNone/>
            </a:pP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6.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Знайдіть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безпечне місце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</a:t>
            </a:r>
            <a:r>
              <a:rPr lang="uk-UA" sz="2400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Захистіть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від зайвої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уваги.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7.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Допоможіть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знайти опору (стіна, стілець, твоя рука).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>
              <a:buNone/>
            </a:pP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8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Говоріть короткими, чіткими фразами, повільно, з паузами.</a:t>
            </a:r>
          </a:p>
          <a:p>
            <a:pPr marL="109728" indent="0">
              <a:buNone/>
            </a:pPr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9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Якщо людина у ступорі (завмерла і не рухається) –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можна застосувати голос, сказати щось голосно і впевнено, застосувати візуальні подразники (помахати рукою перед очима), дати у руки щось </a:t>
            </a:r>
            <a:r>
              <a:rPr lang="uk-UA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контрасне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(якийсь холодний предмет) тощо. </a:t>
            </a:r>
          </a:p>
          <a:p>
            <a:pPr marL="109728" indent="0">
              <a:buNone/>
            </a:pPr>
            <a:endParaRPr lang="uk-UA" sz="24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73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680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Не можна!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325112"/>
          </a:xfrm>
        </p:spPr>
        <p:txBody>
          <a:bodyPr/>
          <a:lstStyle/>
          <a:p>
            <a:pPr marL="109728" lvl="0" indent="0">
              <a:buClr>
                <a:srgbClr val="A04DA3"/>
              </a:buClr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1. Не можна сперечатися </a:t>
            </a:r>
            <a:r>
              <a:rPr lang="uk-UA" sz="2200" b="1" dirty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з людиною</a:t>
            </a: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, </a:t>
            </a:r>
            <a:r>
              <a:rPr lang="uk-UA" sz="2200" b="1" dirty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переконувати,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йдіть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чітко по кроках. 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2. Не можна обговорювати емоції, почуття і </a:t>
            </a:r>
            <a:r>
              <a:rPr lang="uk-UA" sz="2200" b="1" dirty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висловлювати співчуття. Потрібно включити мислення і відчуття </a:t>
            </a: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контролю і власної значущості. 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3. Не можна говорити такі фрази: «Заспокойся», «Усе буде добре», «Усе </a:t>
            </a:r>
            <a:r>
              <a:rPr lang="uk-UA" sz="2200" b="1" dirty="0" err="1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менеться</a:t>
            </a: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», «Життя налагодиться» і ін. 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4. Не бити по обличчю, щоках (як у фільмах). 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5. Не махати руками, потрібно стояти спокійно, впевнено.  Ви зараз – опора для людини у даний момент.   </a:t>
            </a:r>
            <a:endParaRPr lang="uk-UA" sz="2200" b="1" dirty="0">
              <a:solidFill>
                <a:schemeClr val="accent2">
                  <a:lumMod val="75000"/>
                </a:schemeClr>
              </a:solidFill>
              <a:latin typeface="Trebuchet MS"/>
            </a:endParaRPr>
          </a:p>
          <a:p>
            <a:pPr marL="109728" indent="0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82337ab3-abb3-4cc8-a557-90056d135e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9EA2562B01E45B145B9E244548E00" ma:contentTypeVersion="11" ma:contentTypeDescription="Створення нового документа." ma:contentTypeScope="" ma:versionID="276a5204c104418d8fff127d4ea11238">
  <xsd:schema xmlns:xsd="http://www.w3.org/2001/XMLSchema" xmlns:xs="http://www.w3.org/2001/XMLSchema" xmlns:p="http://schemas.microsoft.com/office/2006/metadata/properties" xmlns:ns2="82337ab3-abb3-4cc8-a557-90056d135e4d" targetNamespace="http://schemas.microsoft.com/office/2006/metadata/properties" ma:root="true" ma:fieldsID="5d2fed9666ff55ebdba7be76e388ecde" ns2:_="">
    <xsd:import namespace="82337ab3-abb3-4cc8-a557-90056d135e4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37ab3-abb3-4cc8-a557-90056d135e4d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2A5799-94FB-4DC7-AE9E-C41E9B32607D}">
  <ds:schemaRefs>
    <ds:schemaRef ds:uri="http://schemas.microsoft.com/office/2006/metadata/properties"/>
    <ds:schemaRef ds:uri="http://schemas.microsoft.com/office/infopath/2007/PartnerControls"/>
    <ds:schemaRef ds:uri="82337ab3-abb3-4cc8-a557-90056d135e4d"/>
  </ds:schemaRefs>
</ds:datastoreItem>
</file>

<file path=customXml/itemProps2.xml><?xml version="1.0" encoding="utf-8"?>
<ds:datastoreItem xmlns:ds="http://schemas.openxmlformats.org/officeDocument/2006/customXml" ds:itemID="{BAF6867C-D495-4A80-BA66-B76C176CB6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9F555-3A4B-45AB-BB25-8C69428AC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337ab3-abb3-4cc8-a557-90056d135e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130</TotalTime>
  <Words>159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Городская</vt:lpstr>
      <vt:lpstr>Як допомогти людині вийти з шокового стану під час війни  (протокол надання першої психологічної допомоги)</vt:lpstr>
      <vt:lpstr>1. *Встановлення контакту*  Завдання: Переконатись, що на вашу присутність якось реагують, вас бачать і чують. Для цього необхідно залучити людину до взаємодії з вами.  Що робити: Зверніться до неї, наприклад: "Кивни, якщо ти мене чуєш", "Я Діма, як тебе звуть?", "Я зараз стискаю твою руку, стисни у відповідь мою".</vt:lpstr>
      <vt:lpstr>2. *Підтримка*  Завдання: Показати людині, що вона не сама, що вона впорається і ви їй у цьому допоможете.  Що робити: Скажіть їй: Я тут, я поруч, Ти молодець, Ми разом.</vt:lpstr>
      <vt:lpstr>3. *Раціоналізація* Завдання: Переключити увагу з емоційних переживань та активувати раціональне мислення.  Що робити: Запитайте у неї, звернувшись на ім'я, яке ви дізналися на кроці 1:  Дата народження. Адреса проживання. Прізвище. Який сьогодні день. Що сталося. З ким ти був. Подивись навколо, назви, що ти бачиш, якого кольору предмети, з якого матеріалу вони зроблені і ін.</vt:lpstr>
      <vt:lpstr>4. *Зв'язок із реальністю* Завдання: Зменшити дезорієнтацію та розгубленість, позначивши реальний стан справ та дії, які необхідно зробити.  Що робити: Скажіть, наприклад: «Поруч вибухнув снаряд». «Ти живий», «Зараз нам треба встати і йти в укриття».</vt:lpstr>
      <vt:lpstr>5. *Активація автономності* Завдання: Повернути здатність дбати про себе самостійно.  Що робити: Важливо не робити те, що людина може зробити сама. Використовуйте замість прохань наказовий спосіб, тобто не просіть, а наказуйте. Наприклад: «Налий собі води та випий», «Візьми дитину за руку», «Застебни куртку».</vt:lpstr>
      <vt:lpstr>Ці кроки допоможуть людині поступово повернутись до звичайного стану </vt:lpstr>
      <vt:lpstr>Принципи першої невідкладної допомоги</vt:lpstr>
      <vt:lpstr>Не можна!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Потреба у спілкувані та розвиток спілкування у онтогенезі</dc:title>
  <dc:creator>zlaya</dc:creator>
  <cp:lastModifiedBy>RePack by Diakov</cp:lastModifiedBy>
  <cp:revision>15</cp:revision>
  <dcterms:created xsi:type="dcterms:W3CDTF">2021-02-15T16:56:11Z</dcterms:created>
  <dcterms:modified xsi:type="dcterms:W3CDTF">2022-04-26T21:03:05Z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0x0101004739EA2562B01E45B145B9E244548E00</vt:lpwstr>
  </property>
</Properties>
</file>