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0" r:id="rId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AD7A9-065C-4540-AB56-5379233A311E}" v="86" dt="2022-05-20T14:19:55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Приймальна комісія ДНУ" userId="ee68bd4d-d1b0-435c-a22e-769c20bd3d99" providerId="ADAL" clId="{56DAD7A9-065C-4540-AB56-5379233A311E}"/>
    <pc:docChg chg="undo custSel addSld modSld">
      <pc:chgData name="Приймальна комісія ДНУ" userId="ee68bd4d-d1b0-435c-a22e-769c20bd3d99" providerId="ADAL" clId="{56DAD7A9-065C-4540-AB56-5379233A311E}" dt="2022-05-20T14:32:53.023" v="2339" actId="20577"/>
      <pc:docMkLst>
        <pc:docMk/>
      </pc:docMkLst>
      <pc:sldChg chg="modSp new mod">
        <pc:chgData name="Приймальна комісія ДНУ" userId="ee68bd4d-d1b0-435c-a22e-769c20bd3d99" providerId="ADAL" clId="{56DAD7A9-065C-4540-AB56-5379233A311E}" dt="2022-05-20T12:39:48.619" v="94" actId="27636"/>
        <pc:sldMkLst>
          <pc:docMk/>
          <pc:sldMk cId="1934569216" sldId="256"/>
        </pc:sldMkLst>
        <pc:spChg chg="mod">
          <ac:chgData name="Приймальна комісія ДНУ" userId="ee68bd4d-d1b0-435c-a22e-769c20bd3d99" providerId="ADAL" clId="{56DAD7A9-065C-4540-AB56-5379233A311E}" dt="2022-05-20T12:39:48.619" v="94" actId="27636"/>
          <ac:spMkLst>
            <pc:docMk/>
            <pc:sldMk cId="1934569216" sldId="256"/>
            <ac:spMk id="2" creationId="{2C0FF251-F646-A0DD-9F1E-875EB85CB471}"/>
          </ac:spMkLst>
        </pc:spChg>
        <pc:spChg chg="mod">
          <ac:chgData name="Приймальна комісія ДНУ" userId="ee68bd4d-d1b0-435c-a22e-769c20bd3d99" providerId="ADAL" clId="{56DAD7A9-065C-4540-AB56-5379233A311E}" dt="2022-05-20T12:39:48.385" v="93" actId="20578"/>
          <ac:spMkLst>
            <pc:docMk/>
            <pc:sldMk cId="1934569216" sldId="256"/>
            <ac:spMk id="3" creationId="{7164FE44-7F4E-CC4F-EF58-E84649245B36}"/>
          </ac:spMkLst>
        </pc:spChg>
      </pc:sldChg>
      <pc:sldChg chg="addSp delSp modSp new mod">
        <pc:chgData name="Приймальна комісія ДНУ" userId="ee68bd4d-d1b0-435c-a22e-769c20bd3d99" providerId="ADAL" clId="{56DAD7A9-065C-4540-AB56-5379233A311E}" dt="2022-05-20T14:02:33.354" v="1713" actId="20577"/>
        <pc:sldMkLst>
          <pc:docMk/>
          <pc:sldMk cId="1610236490" sldId="257"/>
        </pc:sldMkLst>
        <pc:spChg chg="mod">
          <ac:chgData name="Приймальна комісія ДНУ" userId="ee68bd4d-d1b0-435c-a22e-769c20bd3d99" providerId="ADAL" clId="{56DAD7A9-065C-4540-AB56-5379233A311E}" dt="2022-05-20T13:09:41.376" v="998" actId="113"/>
          <ac:spMkLst>
            <pc:docMk/>
            <pc:sldMk cId="1610236490" sldId="257"/>
            <ac:spMk id="2" creationId="{020E7817-083B-D28A-CBEB-EE35E63270ED}"/>
          </ac:spMkLst>
        </pc:spChg>
        <pc:spChg chg="del mod">
          <ac:chgData name="Приймальна комісія ДНУ" userId="ee68bd4d-d1b0-435c-a22e-769c20bd3d99" providerId="ADAL" clId="{56DAD7A9-065C-4540-AB56-5379233A311E}" dt="2022-05-20T12:48:13.333" v="335" actId="478"/>
          <ac:spMkLst>
            <pc:docMk/>
            <pc:sldMk cId="1610236490" sldId="257"/>
            <ac:spMk id="3" creationId="{B3F501BB-242E-7C7C-442F-8CCB1443D69D}"/>
          </ac:spMkLst>
        </pc:spChg>
        <pc:graphicFrameChg chg="add mod modGraphic">
          <ac:chgData name="Приймальна комісія ДНУ" userId="ee68bd4d-d1b0-435c-a22e-769c20bd3d99" providerId="ADAL" clId="{56DAD7A9-065C-4540-AB56-5379233A311E}" dt="2022-05-20T14:02:33.354" v="1713" actId="20577"/>
          <ac:graphicFrameMkLst>
            <pc:docMk/>
            <pc:sldMk cId="1610236490" sldId="257"/>
            <ac:graphicFrameMk id="4" creationId="{22905A25-5432-683D-982F-C1483F46E774}"/>
          </ac:graphicFrameMkLst>
        </pc:graphicFrameChg>
      </pc:sldChg>
      <pc:sldChg chg="add">
        <pc:chgData name="Приймальна комісія ДНУ" userId="ee68bd4d-d1b0-435c-a22e-769c20bd3d99" providerId="ADAL" clId="{56DAD7A9-065C-4540-AB56-5379233A311E}" dt="2022-05-20T12:39:05.757" v="2"/>
        <pc:sldMkLst>
          <pc:docMk/>
          <pc:sldMk cId="2363990712" sldId="258"/>
        </pc:sldMkLst>
      </pc:sldChg>
      <pc:sldChg chg="add">
        <pc:chgData name="Приймальна комісія ДНУ" userId="ee68bd4d-d1b0-435c-a22e-769c20bd3d99" providerId="ADAL" clId="{56DAD7A9-065C-4540-AB56-5379233A311E}" dt="2022-05-20T12:39:05.851" v="3"/>
        <pc:sldMkLst>
          <pc:docMk/>
          <pc:sldMk cId="1908415055" sldId="259"/>
        </pc:sldMkLst>
      </pc:sldChg>
      <pc:sldChg chg="add">
        <pc:chgData name="Приймальна комісія ДНУ" userId="ee68bd4d-d1b0-435c-a22e-769c20bd3d99" providerId="ADAL" clId="{56DAD7A9-065C-4540-AB56-5379233A311E}" dt="2022-05-20T12:39:05.867" v="4"/>
        <pc:sldMkLst>
          <pc:docMk/>
          <pc:sldMk cId="3220959746" sldId="260"/>
        </pc:sldMkLst>
      </pc:sldChg>
      <pc:sldChg chg="add">
        <pc:chgData name="Приймальна комісія ДНУ" userId="ee68bd4d-d1b0-435c-a22e-769c20bd3d99" providerId="ADAL" clId="{56DAD7A9-065C-4540-AB56-5379233A311E}" dt="2022-05-20T12:39:06.023" v="5"/>
        <pc:sldMkLst>
          <pc:docMk/>
          <pc:sldMk cId="3861729273" sldId="261"/>
        </pc:sldMkLst>
      </pc:sldChg>
      <pc:sldChg chg="add">
        <pc:chgData name="Приймальна комісія ДНУ" userId="ee68bd4d-d1b0-435c-a22e-769c20bd3d99" providerId="ADAL" clId="{56DAD7A9-065C-4540-AB56-5379233A311E}" dt="2022-05-20T12:39:06.210" v="6"/>
        <pc:sldMkLst>
          <pc:docMk/>
          <pc:sldMk cId="544167038" sldId="262"/>
        </pc:sldMkLst>
      </pc:sldChg>
      <pc:sldChg chg="add">
        <pc:chgData name="Приймальна комісія ДНУ" userId="ee68bd4d-d1b0-435c-a22e-769c20bd3d99" providerId="ADAL" clId="{56DAD7A9-065C-4540-AB56-5379233A311E}" dt="2022-05-20T12:39:06.413" v="7"/>
        <pc:sldMkLst>
          <pc:docMk/>
          <pc:sldMk cId="949660360" sldId="263"/>
        </pc:sldMkLst>
      </pc:sldChg>
      <pc:sldChg chg="add">
        <pc:chgData name="Приймальна комісія ДНУ" userId="ee68bd4d-d1b0-435c-a22e-769c20bd3d99" providerId="ADAL" clId="{56DAD7A9-065C-4540-AB56-5379233A311E}" dt="2022-05-20T12:39:06.585" v="8"/>
        <pc:sldMkLst>
          <pc:docMk/>
          <pc:sldMk cId="4167341274" sldId="264"/>
        </pc:sldMkLst>
      </pc:sldChg>
      <pc:sldChg chg="add">
        <pc:chgData name="Приймальна комісія ДНУ" userId="ee68bd4d-d1b0-435c-a22e-769c20bd3d99" providerId="ADAL" clId="{56DAD7A9-065C-4540-AB56-5379233A311E}" dt="2022-05-20T12:39:06.788" v="9"/>
        <pc:sldMkLst>
          <pc:docMk/>
          <pc:sldMk cId="1750586237" sldId="265"/>
        </pc:sldMkLst>
      </pc:sldChg>
      <pc:sldChg chg="add">
        <pc:chgData name="Приймальна комісія ДНУ" userId="ee68bd4d-d1b0-435c-a22e-769c20bd3d99" providerId="ADAL" clId="{56DAD7A9-065C-4540-AB56-5379233A311E}" dt="2022-05-20T12:39:06.991" v="10"/>
        <pc:sldMkLst>
          <pc:docMk/>
          <pc:sldMk cId="966391630" sldId="266"/>
        </pc:sldMkLst>
      </pc:sldChg>
      <pc:sldChg chg="add">
        <pc:chgData name="Приймальна комісія ДНУ" userId="ee68bd4d-d1b0-435c-a22e-769c20bd3d99" providerId="ADAL" clId="{56DAD7A9-065C-4540-AB56-5379233A311E}" dt="2022-05-20T12:39:07.179" v="11"/>
        <pc:sldMkLst>
          <pc:docMk/>
          <pc:sldMk cId="1867696324" sldId="267"/>
        </pc:sldMkLst>
      </pc:sldChg>
      <pc:sldChg chg="add">
        <pc:chgData name="Приймальна комісія ДНУ" userId="ee68bd4d-d1b0-435c-a22e-769c20bd3d99" providerId="ADAL" clId="{56DAD7A9-065C-4540-AB56-5379233A311E}" dt="2022-05-20T12:39:07.368" v="12"/>
        <pc:sldMkLst>
          <pc:docMk/>
          <pc:sldMk cId="2817325756" sldId="268"/>
        </pc:sldMkLst>
      </pc:sldChg>
      <pc:sldChg chg="modSp add mod">
        <pc:chgData name="Приймальна комісія ДНУ" userId="ee68bd4d-d1b0-435c-a22e-769c20bd3d99" providerId="ADAL" clId="{56DAD7A9-065C-4540-AB56-5379233A311E}" dt="2022-05-20T14:12:19.446" v="1868" actId="14734"/>
        <pc:sldMkLst>
          <pc:docMk/>
          <pc:sldMk cId="2450587748" sldId="269"/>
        </pc:sldMkLst>
        <pc:spChg chg="mod">
          <ac:chgData name="Приймальна комісія ДНУ" userId="ee68bd4d-d1b0-435c-a22e-769c20bd3d99" providerId="ADAL" clId="{56DAD7A9-065C-4540-AB56-5379233A311E}" dt="2022-05-20T14:03:21.620" v="1728" actId="6549"/>
          <ac:spMkLst>
            <pc:docMk/>
            <pc:sldMk cId="2450587748" sldId="269"/>
            <ac:spMk id="2" creationId="{020E7817-083B-D28A-CBEB-EE35E63270ED}"/>
          </ac:spMkLst>
        </pc:spChg>
        <pc:graphicFrameChg chg="mod modGraphic">
          <ac:chgData name="Приймальна комісія ДНУ" userId="ee68bd4d-d1b0-435c-a22e-769c20bd3d99" providerId="ADAL" clId="{56DAD7A9-065C-4540-AB56-5379233A311E}" dt="2022-05-20T14:12:19.446" v="1868" actId="14734"/>
          <ac:graphicFrameMkLst>
            <pc:docMk/>
            <pc:sldMk cId="2450587748" sldId="269"/>
            <ac:graphicFrameMk id="4" creationId="{22905A25-5432-683D-982F-C1483F46E774}"/>
          </ac:graphicFrameMkLst>
        </pc:graphicFrameChg>
      </pc:sldChg>
      <pc:sldChg chg="modSp add mod">
        <pc:chgData name="Приймальна комісія ДНУ" userId="ee68bd4d-d1b0-435c-a22e-769c20bd3d99" providerId="ADAL" clId="{56DAD7A9-065C-4540-AB56-5379233A311E}" dt="2022-05-20T14:32:53.023" v="2339" actId="20577"/>
        <pc:sldMkLst>
          <pc:docMk/>
          <pc:sldMk cId="4126059287" sldId="270"/>
        </pc:sldMkLst>
        <pc:spChg chg="mod">
          <ac:chgData name="Приймальна комісія ДНУ" userId="ee68bd4d-d1b0-435c-a22e-769c20bd3d99" providerId="ADAL" clId="{56DAD7A9-065C-4540-AB56-5379233A311E}" dt="2022-05-20T14:12:46.304" v="1900" actId="6549"/>
          <ac:spMkLst>
            <pc:docMk/>
            <pc:sldMk cId="4126059287" sldId="270"/>
            <ac:spMk id="2" creationId="{020E7817-083B-D28A-CBEB-EE35E63270ED}"/>
          </ac:spMkLst>
        </pc:spChg>
        <pc:graphicFrameChg chg="mod modGraphic">
          <ac:chgData name="Приймальна комісія ДНУ" userId="ee68bd4d-d1b0-435c-a22e-769c20bd3d99" providerId="ADAL" clId="{56DAD7A9-065C-4540-AB56-5379233A311E}" dt="2022-05-20T14:32:53.023" v="2339" actId="20577"/>
          <ac:graphicFrameMkLst>
            <pc:docMk/>
            <pc:sldMk cId="4126059287" sldId="270"/>
            <ac:graphicFrameMk id="4" creationId="{22905A25-5432-683D-982F-C1483F46E77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EFF4AA-FF13-3778-AE43-CAF97F412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1F3010-9DC2-0D14-5F0F-89667F08A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D768846-1BF2-4E82-D627-742C2063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C1A126-EB35-28C5-6A1A-16944A18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E46825-0E91-116E-A298-DC49B9FA7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4572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0A6335-7EDF-299E-E3EC-67AD04AC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99065CC-6531-5315-816F-9813F6BA3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96409C-3C27-0EB0-F1B6-FA72021F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D9626A2-6CEE-AB33-9BDF-C4C6BBEC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C12CAC-7988-1482-1F07-950F2D24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8168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06E47DA-94FD-20C1-7E29-9D473D92BC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3B20D55-1E32-DF8C-0206-23C19DFA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84130C-7B32-341D-F719-4011C5CB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B35598-803C-D945-D71F-DF1AFF43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39B0D5-C58B-A685-3721-180EB219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2020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9450D-1CD9-BDF3-95E0-AB5A6C2F8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A1B709-8216-3486-4F9E-54E0DB97F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9D0722-5E39-9059-5881-48674EEA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8501D5-6808-2157-547B-CE087F1E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86D338-3D03-31BD-1250-D8B02A7E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2538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7889CA-3C08-5F8E-27C1-3911B1517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C2E5A79-44BC-4C68-D1A5-A7250955E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C2AF3EA-F281-B316-675E-716708F0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2CF1AD-FC73-D2BB-78F1-BE2031D78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9C8311-FCB0-EDDD-49CB-6D500135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664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46B578-932A-3B08-3203-041A9CF9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234B92-222D-7DB5-2A33-C5B2FBDE5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956876C-8B04-91E7-CFC2-68C8EEF01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FA62530-7BAC-44E4-247F-8CE352A7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E4F9BF2-5C68-0618-8A14-BFBA118B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F33EF5-7A3B-3DAF-3E7C-8735D6A8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000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B0A77-8501-2685-C9A1-534E346EF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E33E90C-8123-CAA4-116C-D121198A3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DC322C7-3F2E-353F-AC1F-EBD3C776D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2CA4957-A067-6263-0BA8-838AF552D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3143679-5513-BA37-277C-FDB2CFFC7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B04EFAD-E3A8-B00E-54FC-A7201CF7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4B0CDA4-C4F7-E19B-8029-B0DCD649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0B4537E-7D21-5E7D-8F99-37B01A95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5315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732FEF-A359-71B5-533D-AEE7FADD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EB0107A-9989-FB2B-D474-318C4FF3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14ABF2A-F707-3CCE-71B3-D2F307CB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DF1E388-7861-9056-F326-67CFB571C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225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FFADE5-E764-3AD6-CD69-762484BA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8E10A10-566F-D65F-F05D-D5A780E9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C8F4CED-5FE7-8672-78F0-F5FA007C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424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234B84-7475-D483-BF30-F1AE3316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DA11EB-FDBE-7484-9952-D5F35A9C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0780BD9-AD33-DF87-52C7-85ED87D3A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1FEAB28-3BB0-09F6-001E-BF31437A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E0343D3-2576-2FCC-B551-17C8C33CD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D3759F-EF06-B7FC-662A-FBABB108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83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803E0-0E15-6DCE-5A7B-C86E7AC2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5C5839B-25D7-41F6-0C9E-03EBE7A85F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2435521-783D-2B4B-012B-50E358DDF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AAFCC4-15FA-B250-4D92-68BB390E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01FECB5-D5BD-2DA6-CCE2-7EAADC85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AA4B297-925C-DFF4-5B75-A1B37DA5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3092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B0A05E-BF21-DB83-EFE2-15825DE86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5575C5C-D4D4-8286-A08E-F5C2B074B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A463E88-1CE7-BA2C-7FFE-CA98C733E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F45F-6EB8-4D11-8A3B-ED8C93F8CE42}" type="datetimeFigureOut">
              <a:rPr lang="x-none" smtClean="0"/>
              <a:t>23.05.2022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D7A9ED2-2E4F-7752-5D1D-76B0E890A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36F94D-95B7-E74F-6095-2EDDD4A94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D25F-010C-44A5-85C5-FCD9FA27B8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1533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0FF251-F646-A0DD-9F1E-875EB85CB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Правила прийому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164FE44-7F4E-CC4F-EF58-E84649245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до Дніпровського національного університету імені Олеся Гончара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3456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E7817-083B-D28A-CBEB-EE35E632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954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Бакалавр на базі </a:t>
            </a:r>
            <a:r>
              <a:rPr lang="uk-UA" sz="3200" b="1" dirty="0" smtClean="0"/>
              <a:t>ПЗСО</a:t>
            </a:r>
            <a:endParaRPr lang="x-none" sz="3200" b="1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22905A25-5432-683D-982F-C1483F46E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87586"/>
              </p:ext>
            </p:extLst>
          </p:nvPr>
        </p:nvGraphicFramePr>
        <p:xfrm>
          <a:off x="299405" y="851988"/>
          <a:ext cx="11660623" cy="5234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333"/>
                <a:gridCol w="2921224">
                  <a:extLst>
                    <a:ext uri="{9D8B030D-6E8A-4147-A177-3AD203B41FA5}">
                      <a16:colId xmlns:a16="http://schemas.microsoft.com/office/drawing/2014/main" xmlns="" val="2160546417"/>
                    </a:ext>
                  </a:extLst>
                </a:gridCol>
                <a:gridCol w="7655066">
                  <a:extLst>
                    <a:ext uri="{9D8B030D-6E8A-4147-A177-3AD203B41FA5}">
                      <a16:colId xmlns:a16="http://schemas.microsoft.com/office/drawing/2014/main" xmlns="" val="2615183457"/>
                    </a:ext>
                  </a:extLst>
                </a:gridCol>
              </a:tblGrid>
              <a:tr h="37305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Бюджет/ контракт</a:t>
                      </a:r>
                      <a:endParaRPr lang="x-non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Спеціальності (галузі)</a:t>
                      </a:r>
                      <a:endParaRPr lang="x-non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Складові конкурсного балу</a:t>
                      </a:r>
                      <a:endParaRPr lang="x-non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336569"/>
                  </a:ext>
                </a:extLst>
              </a:tr>
              <a:tr h="2244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Бюджет</a:t>
                      </a:r>
                      <a:endParaRPr lang="x-non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022 - Дизайн,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aseline="0" dirty="0" smtClean="0"/>
                        <a:t>023 – Образотворче мистецтво, декоративне мистецтво, реставрація</a:t>
                      </a:r>
                      <a:endParaRPr lang="x-non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Творчий конкурс</a:t>
                      </a:r>
                      <a:r>
                        <a:rPr lang="uk-UA" sz="1200" baseline="0" dirty="0" smtClean="0"/>
                        <a:t> (малюнок 150хв. + перерва 120хв. + живопис 150хв.)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915888"/>
                  </a:ext>
                </a:extLst>
              </a:tr>
              <a:tr h="14933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Всі інші спеціальності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української</a:t>
                      </a:r>
                      <a:r>
                        <a:rPr lang="uk-UA" sz="1100" baseline="0" dirty="0" smtClean="0"/>
                        <a:t> мови</a:t>
                      </a:r>
                      <a:r>
                        <a:rPr lang="uk-UA" sz="1100" dirty="0" smtClean="0"/>
                        <a:t> (перший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математики (другий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історії України (третій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або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aseline="0" dirty="0" smtClean="0"/>
                        <a:t>ЗНО 2019-2021рр.</a:t>
                      </a:r>
                      <a:r>
                        <a:rPr lang="en-US" sz="1100" baseline="0" dirty="0" smtClean="0"/>
                        <a:t>:</a:t>
                      </a:r>
                      <a:r>
                        <a:rPr lang="uk-UA" sz="1100" baseline="0" dirty="0" smtClean="0"/>
                        <a:t> з </a:t>
                      </a:r>
                      <a:r>
                        <a:rPr lang="en-US" sz="1100" baseline="0" dirty="0" smtClean="0"/>
                        <a:t>3-</a:t>
                      </a:r>
                      <a:r>
                        <a:rPr lang="uk-UA" sz="1100" baseline="0" dirty="0" smtClean="0"/>
                        <a:t>х конкурсних предметів (у будь-яких комбінаціях), передбачених Правилами прийому в 2019-</a:t>
                      </a:r>
                      <a:r>
                        <a:rPr lang="en-US" sz="1100" baseline="0" dirty="0" smtClean="0"/>
                        <a:t>2</a:t>
                      </a:r>
                      <a:r>
                        <a:rPr lang="uk-UA" sz="1100" baseline="0" dirty="0" smtClean="0"/>
                        <a:t>021рр.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1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i="1" baseline="0" dirty="0" smtClean="0"/>
                        <a:t>Результати ЗНО 2019-2021рр. З української мови та літератури/української мови, математики та/або історії України за бажанням вступника можуть бути зараховані замість відповідних предметів НМТ якщо різниця балів НМТ та ЗНО не перевищує 15 балів.</a:t>
                      </a:r>
                      <a:endParaRPr lang="uk-UA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7660080"/>
                  </a:ext>
                </a:extLst>
              </a:tr>
              <a:tr h="14933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3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3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3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Контракт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022 - Дизайн,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aseline="0" dirty="0" smtClean="0"/>
                        <a:t>023 – Образотворче мистецтво, декоративне мистецтво, реставрація</a:t>
                      </a:r>
                      <a:endParaRPr lang="x-none" sz="120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Творчий конкурс</a:t>
                      </a:r>
                      <a:r>
                        <a:rPr lang="uk-UA" sz="1200" baseline="0" dirty="0" smtClean="0"/>
                        <a:t> (малюнок 150хв. + перерва 120хв. + живопис 150хв.)</a:t>
                      </a:r>
                      <a:endParaRPr lang="uk-UA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306237"/>
                  </a:ext>
                </a:extLst>
              </a:tr>
              <a:tr h="14933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dirty="0" smtClean="0"/>
                        <a:t>05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Соціальні</a:t>
                      </a:r>
                      <a:r>
                        <a:rPr lang="uk-UA" sz="900" baseline="0" dirty="0" smtClean="0"/>
                        <a:t> та поведінкові науки</a:t>
                      </a:r>
                      <a:r>
                        <a:rPr lang="en-US" sz="900" dirty="0" smtClean="0"/>
                        <a:t>”, </a:t>
                      </a:r>
                    </a:p>
                    <a:p>
                      <a:r>
                        <a:rPr lang="uk-UA" sz="900" dirty="0" smtClean="0"/>
                        <a:t>06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Журналістика</a:t>
                      </a:r>
                      <a:r>
                        <a:rPr lang="en-US" sz="900" dirty="0" smtClean="0"/>
                        <a:t>”, </a:t>
                      </a:r>
                    </a:p>
                    <a:p>
                      <a:r>
                        <a:rPr lang="uk-UA" sz="900" dirty="0" smtClean="0"/>
                        <a:t>07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Управління та адміністрування</a:t>
                      </a:r>
                      <a:r>
                        <a:rPr lang="en-US" sz="900" dirty="0" smtClean="0"/>
                        <a:t>”, </a:t>
                      </a:r>
                    </a:p>
                    <a:p>
                      <a:r>
                        <a:rPr lang="uk-UA" sz="900" dirty="0" smtClean="0"/>
                        <a:t>08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Право</a:t>
                      </a:r>
                      <a:r>
                        <a:rPr lang="en-US" sz="900" dirty="0" smtClean="0"/>
                        <a:t>”, </a:t>
                      </a:r>
                    </a:p>
                    <a:p>
                      <a:r>
                        <a:rPr lang="uk-UA" sz="900" dirty="0" smtClean="0"/>
                        <a:t>12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Інформаційні технології</a:t>
                      </a:r>
                      <a:r>
                        <a:rPr lang="en-US" sz="900" dirty="0" smtClean="0"/>
                        <a:t>”, </a:t>
                      </a:r>
                    </a:p>
                    <a:p>
                      <a:r>
                        <a:rPr lang="uk-UA" sz="900" dirty="0" smtClean="0"/>
                        <a:t>22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Охорона здоров'я</a:t>
                      </a:r>
                      <a:r>
                        <a:rPr lang="en-US" sz="900" dirty="0" smtClean="0"/>
                        <a:t>”,</a:t>
                      </a:r>
                      <a:endParaRPr lang="uk-UA" sz="900" dirty="0" smtClean="0"/>
                    </a:p>
                    <a:p>
                      <a:r>
                        <a:rPr lang="uk-UA" sz="900" dirty="0" smtClean="0"/>
                        <a:t>24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Сфера обслуговування</a:t>
                      </a:r>
                      <a:r>
                        <a:rPr lang="en-US" sz="900" dirty="0" smtClean="0"/>
                        <a:t>”, </a:t>
                      </a:r>
                      <a:endParaRPr lang="uk-UA" sz="900" dirty="0" smtClean="0"/>
                    </a:p>
                    <a:p>
                      <a:r>
                        <a:rPr lang="uk-UA" sz="900" dirty="0" smtClean="0"/>
                        <a:t>28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Публічне управління та адміністрування</a:t>
                      </a:r>
                      <a:r>
                        <a:rPr lang="en-US" sz="900" dirty="0" smtClean="0"/>
                        <a:t>”,  </a:t>
                      </a:r>
                      <a:endParaRPr lang="uk-UA" sz="900" dirty="0" smtClean="0"/>
                    </a:p>
                    <a:p>
                      <a:r>
                        <a:rPr lang="uk-UA" sz="900" dirty="0" smtClean="0"/>
                        <a:t>29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Міжнародні відносини</a:t>
                      </a:r>
                      <a:r>
                        <a:rPr lang="en-US" sz="900" dirty="0" smtClean="0"/>
                        <a:t>”, </a:t>
                      </a:r>
                      <a:endParaRPr lang="uk-UA" sz="900" dirty="0" smtClean="0"/>
                    </a:p>
                    <a:p>
                      <a:r>
                        <a:rPr lang="uk-UA" sz="900" dirty="0" smtClean="0"/>
                        <a:t>035 </a:t>
                      </a:r>
                      <a:r>
                        <a:rPr lang="en-US" sz="900" dirty="0" smtClean="0"/>
                        <a:t>“</a:t>
                      </a:r>
                      <a:r>
                        <a:rPr lang="uk-UA" sz="900" dirty="0" smtClean="0"/>
                        <a:t>Філологія</a:t>
                      </a:r>
                      <a:r>
                        <a:rPr lang="en-US" sz="900" dirty="0" smtClean="0"/>
                        <a:t>”</a:t>
                      </a:r>
                      <a:r>
                        <a:rPr lang="uk-UA" sz="900" dirty="0" smtClean="0"/>
                        <a:t> (крім української мови та літератури)</a:t>
                      </a:r>
                      <a:endParaRPr lang="uk-U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української</a:t>
                      </a:r>
                      <a:r>
                        <a:rPr lang="uk-UA" sz="1100" baseline="0" dirty="0" smtClean="0"/>
                        <a:t> мови</a:t>
                      </a:r>
                      <a:r>
                        <a:rPr lang="uk-UA" sz="1100" dirty="0" smtClean="0"/>
                        <a:t> (перший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математики (другий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НМТ з історії України (третій предмет)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/>
                        <a:t>або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aseline="0" dirty="0" smtClean="0"/>
                        <a:t>ЗНО 2019-2021рр.</a:t>
                      </a:r>
                      <a:r>
                        <a:rPr lang="en-US" sz="1100" baseline="0" dirty="0" smtClean="0"/>
                        <a:t>:</a:t>
                      </a:r>
                      <a:r>
                        <a:rPr lang="uk-UA" sz="1100" baseline="0" dirty="0" smtClean="0"/>
                        <a:t> з </a:t>
                      </a:r>
                      <a:r>
                        <a:rPr lang="en-US" sz="1100" baseline="0" dirty="0" smtClean="0"/>
                        <a:t>3-</a:t>
                      </a:r>
                      <a:r>
                        <a:rPr lang="uk-UA" sz="1100" baseline="0" dirty="0" smtClean="0"/>
                        <a:t>х конкурсних предметів (у будь-яких комбінаціях), передбачених Правилами прийому в 2019-</a:t>
                      </a:r>
                      <a:r>
                        <a:rPr lang="en-US" sz="1100" baseline="0" dirty="0" smtClean="0"/>
                        <a:t>2</a:t>
                      </a:r>
                      <a:r>
                        <a:rPr lang="uk-UA" sz="1100" baseline="0" dirty="0" smtClean="0"/>
                        <a:t>021рр.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i="1" baseline="0" dirty="0" smtClean="0"/>
                        <a:t>Результати ЗНО 2019-2021рр. З української мови та літератури/української мови, математики та/або історії України за бажанням вступника можуть бути зараховані замість відповідних предметів НМТ якщо різниця балів НМТ та ЗНО не перевищує 15 балів.</a:t>
                      </a:r>
                      <a:endParaRPr lang="uk-UA" sz="10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214027"/>
                  </a:ext>
                </a:extLst>
              </a:tr>
              <a:tr h="3276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Всі інші спеціальності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smtClean="0"/>
                        <a:t>Мотиваційний </a:t>
                      </a:r>
                      <a:r>
                        <a:rPr lang="uk-UA" sz="1200" dirty="0" smtClean="0"/>
                        <a:t>лист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1919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23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E7817-083B-D28A-CBEB-EE35E632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954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Бакалавр на базі ПЗСО (терміни)</a:t>
            </a:r>
            <a:endParaRPr lang="x-none" sz="3200" b="1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22905A25-5432-683D-982F-C1483F46E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267758"/>
              </p:ext>
            </p:extLst>
          </p:nvPr>
        </p:nvGraphicFramePr>
        <p:xfrm>
          <a:off x="838199" y="860080"/>
          <a:ext cx="11103321" cy="5737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0063">
                  <a:extLst>
                    <a:ext uri="{9D8B030D-6E8A-4147-A177-3AD203B41FA5}">
                      <a16:colId xmlns:a16="http://schemas.microsoft.com/office/drawing/2014/main" xmlns="" val="2160546417"/>
                    </a:ext>
                  </a:extLst>
                </a:gridCol>
                <a:gridCol w="8753258">
                  <a:extLst>
                    <a:ext uri="{9D8B030D-6E8A-4147-A177-3AD203B41FA5}">
                      <a16:colId xmlns:a16="http://schemas.microsoft.com/office/drawing/2014/main" xmlns="" val="2615183457"/>
                    </a:ext>
                  </a:extLst>
                </a:gridCol>
              </a:tblGrid>
              <a:tr h="373050">
                <a:tc>
                  <a:txBody>
                    <a:bodyPr/>
                    <a:lstStyle/>
                    <a:p>
                      <a:r>
                        <a:rPr lang="uk-UA" dirty="0"/>
                        <a:t>Термін</a:t>
                      </a:r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Процедура</a:t>
                      </a:r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336569"/>
                  </a:ext>
                </a:extLst>
              </a:tr>
              <a:tr h="224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01 липня 2022 року </a:t>
                      </a:r>
                      <a:endParaRPr lang="x-non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Реєстрація електронних кабінетів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915888"/>
                  </a:ext>
                </a:extLst>
              </a:tr>
              <a:tr h="149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З </a:t>
                      </a:r>
                      <a:r>
                        <a:rPr lang="uk-UA" sz="1200" dirty="0"/>
                        <a:t>29 липня до 18:00 23 </a:t>
                      </a:r>
                      <a:r>
                        <a:rPr lang="uk-UA" sz="1200" dirty="0" smtClean="0"/>
                        <a:t>серпня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З 29 липня до 18:00 08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Прийом </a:t>
                      </a:r>
                      <a:r>
                        <a:rPr lang="uk-UA" sz="1200" dirty="0"/>
                        <a:t>заяв та документів для осіб які вступають на основі </a:t>
                      </a:r>
                      <a:r>
                        <a:rPr lang="uk-UA" sz="1200" dirty="0" smtClean="0"/>
                        <a:t>НМТ,</a:t>
                      </a:r>
                      <a:r>
                        <a:rPr lang="uk-UA" sz="1200" baseline="0" dirty="0" smtClean="0"/>
                        <a:t> а також </a:t>
                      </a:r>
                      <a:r>
                        <a:rPr lang="uk-UA" sz="1200" dirty="0" smtClean="0"/>
                        <a:t>творчого</a:t>
                      </a:r>
                      <a:r>
                        <a:rPr lang="uk-UA" sz="1200" baseline="0" dirty="0" smtClean="0"/>
                        <a:t> конкурсу</a:t>
                      </a:r>
                      <a:r>
                        <a:rPr lang="uk-UA" sz="1200" dirty="0" smtClean="0"/>
                        <a:t>  складеного  з 01 липня до 18 липня</a:t>
                      </a:r>
                      <a:endParaRPr lang="uk-UA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Прийом заяв та документів для осіб які вступають на основі творчого</a:t>
                      </a:r>
                      <a:r>
                        <a:rPr lang="uk-UA" sz="1200" baseline="0" dirty="0" smtClean="0"/>
                        <a:t> конкурсу</a:t>
                      </a:r>
                      <a:r>
                        <a:rPr lang="uk-UA" sz="1200" dirty="0" smtClean="0"/>
                        <a:t>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складеного з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09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 серпня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16 серпня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7660080"/>
                  </a:ext>
                </a:extLst>
              </a:tr>
              <a:tr h="149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01 червня до 15 липня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16 </a:t>
                      </a:r>
                      <a:r>
                        <a:rPr lang="uk-UA" sz="1200" dirty="0" smtClean="0"/>
                        <a:t>липня до </a:t>
                      </a:r>
                      <a:r>
                        <a:rPr lang="uk-UA" sz="1200" dirty="0"/>
                        <a:t>13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Реєстрація на творчі конкурси (</a:t>
                      </a:r>
                      <a:r>
                        <a:rPr lang="uk-UA" sz="1200" dirty="0" smtClean="0"/>
                        <a:t>бюджет + контракт</a:t>
                      </a:r>
                      <a:r>
                        <a:rPr lang="uk-UA" sz="12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Реєстрація на творчі конкурси (контракт)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306237"/>
                  </a:ext>
                </a:extLst>
              </a:tr>
              <a:tr h="149335">
                <a:tc>
                  <a:txBody>
                    <a:bodyPr/>
                    <a:lstStyle/>
                    <a:p>
                      <a:r>
                        <a:rPr lang="uk-UA" sz="1200" dirty="0"/>
                        <a:t>З 01 липня до 18 липня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29 липня до 18:00 23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Творчі конкурси (</a:t>
                      </a:r>
                      <a:r>
                        <a:rPr lang="uk-UA" sz="1200" dirty="0" smtClean="0"/>
                        <a:t>бюджет + контракт</a:t>
                      </a:r>
                      <a:r>
                        <a:rPr lang="uk-UA" sz="12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Прийом заяв та документів для осіб які вступають на творчого конкурсу складеного з 01 липня до 18 липня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214027"/>
                  </a:ext>
                </a:extLst>
              </a:tr>
              <a:tr h="327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09 серпня до 16 серпня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29 липня до 18:00 08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Творчі конкурси (контракт)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Прийом заяв та документів для осіб які вступають на основі творчих конкурсів складених з 09 серпня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1919653"/>
                  </a:ext>
                </a:extLst>
              </a:tr>
              <a:tr h="163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29 серпня</a:t>
                      </a:r>
                      <a:endParaRPr lang="x-none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До 18:00 </a:t>
                      </a:r>
                      <a:r>
                        <a:rPr lang="uk-UA" sz="1200" dirty="0"/>
                        <a:t>02 вересня</a:t>
                      </a:r>
                      <a:endParaRPr lang="x-none" sz="1200" dirty="0"/>
                    </a:p>
                    <a:p>
                      <a:r>
                        <a:rPr lang="uk-UA" sz="1200" dirty="0"/>
                        <a:t>05 вересня</a:t>
                      </a:r>
                    </a:p>
                    <a:p>
                      <a:r>
                        <a:rPr lang="uk-UA" sz="1200" dirty="0"/>
                        <a:t>19 вересня</a:t>
                      </a:r>
                      <a:endParaRPr lang="x-non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Рекомендація на бюджет</a:t>
                      </a:r>
                      <a:endParaRPr lang="x-none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Виконання вимог до зарахування </a:t>
                      </a:r>
                      <a:endParaRPr lang="x-none" sz="1200" dirty="0"/>
                    </a:p>
                    <a:p>
                      <a:r>
                        <a:rPr lang="uk-UA" sz="1200" dirty="0"/>
                        <a:t>Зарахування за кошти державного бюджету</a:t>
                      </a:r>
                    </a:p>
                    <a:p>
                      <a:r>
                        <a:rPr lang="uk-UA" sz="1200" dirty="0"/>
                        <a:t>Переведення на вакантні місця державного замовлення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9401104"/>
                  </a:ext>
                </a:extLst>
              </a:tr>
              <a:tr h="149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Не раніше 29 </a:t>
                      </a:r>
                      <a:r>
                        <a:rPr lang="uk-UA" sz="1200" dirty="0"/>
                        <a:t>липня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Не раніше 18:00 02 вересня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/>
                        <a:t>З 03 вересня до 30 листопада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Прийом документів на навчання за контрактом</a:t>
                      </a:r>
                    </a:p>
                    <a:p>
                      <a:r>
                        <a:rPr lang="uk-UA" sz="1200" dirty="0"/>
                        <a:t>Рекомендація на контракт</a:t>
                      </a:r>
                    </a:p>
                    <a:p>
                      <a:r>
                        <a:rPr lang="uk-UA" sz="1200" dirty="0"/>
                        <a:t>Зарахування на навчання за контрактом</a:t>
                      </a:r>
                      <a:endParaRPr lang="x-non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9218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000" dirty="0"/>
                        <a:t>З 09 до 16 серпня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12:00 17 серпня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10:00 20 серпня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15:00 22 серпня </a:t>
                      </a:r>
                      <a:endParaRPr lang="x-non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/>
                        <a:t>Індивідуальні усні співбесіди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Оприлюднення списків рекомендованих за результатами усної співбесіди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Виконання вимог до зарахування рекомендованими за результатами усної співбесіди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зарахування рекомендованих за результатами усної співбесіди </a:t>
                      </a:r>
                      <a:endParaRPr lang="x-non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8693676"/>
                  </a:ext>
                </a:extLst>
              </a:tr>
              <a:tr h="373050">
                <a:tc>
                  <a:txBody>
                    <a:bodyPr/>
                    <a:lstStyle/>
                    <a:p>
                      <a:r>
                        <a:rPr lang="uk-UA" sz="1000" dirty="0"/>
                        <a:t>до 12:00 17 серпня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до 10:00 20 серпня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до 15:00 22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/>
                        <a:t>Оприлюднення списків рекомендованих за квотою-2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Виконання вимог до зарахування рекомендованими за квотою-2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Зарахування рекомендованих за квотою-2</a:t>
                      </a:r>
                      <a:endParaRPr lang="x-non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4868883"/>
                  </a:ext>
                </a:extLst>
              </a:tr>
              <a:tr h="373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до 12:00 29 вересня</a:t>
                      </a:r>
                      <a:endParaRPr lang="x-none" sz="1000" dirty="0"/>
                    </a:p>
                    <a:p>
                      <a:r>
                        <a:rPr lang="uk-UA" sz="1000" dirty="0"/>
                        <a:t>до 10:00 30 вересня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до 15:00 30 вересня</a:t>
                      </a:r>
                      <a:endParaRPr lang="x-non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/>
                        <a:t>Оприлюднення списків рекомендованих за квотою-2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Виконання вимог до зарахування рекомендованими за квотою-2</a:t>
                      </a:r>
                      <a:endParaRPr lang="x-non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/>
                        <a:t>Зарахування рекомендованих за квотою-2</a:t>
                      </a:r>
                      <a:endParaRPr lang="x-non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324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4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E7817-083B-D28A-CBEB-EE35E632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86" y="365126"/>
            <a:ext cx="5257800" cy="494954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Бакалавр на базі МС, МБ та </a:t>
            </a:r>
            <a:r>
              <a:rPr lang="uk-UA" sz="3200" b="1" dirty="0" smtClean="0"/>
              <a:t>ФМБ</a:t>
            </a:r>
            <a:endParaRPr lang="x-none" sz="3200" b="1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22905A25-5432-683D-982F-C1483F46E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577793"/>
              </p:ext>
            </p:extLst>
          </p:nvPr>
        </p:nvGraphicFramePr>
        <p:xfrm>
          <a:off x="488894" y="1035427"/>
          <a:ext cx="11106993" cy="182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494"/>
                <a:gridCol w="9315499">
                  <a:extLst>
                    <a:ext uri="{9D8B030D-6E8A-4147-A177-3AD203B41FA5}">
                      <a16:colId xmlns:a16="http://schemas.microsoft.com/office/drawing/2014/main" xmlns="" val="2615183457"/>
                    </a:ext>
                  </a:extLst>
                </a:gridCol>
              </a:tblGrid>
              <a:tr h="37305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Бюджет/контракт</a:t>
                      </a:r>
                      <a:endParaRPr lang="x-non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Складові конкурсного балу</a:t>
                      </a:r>
                      <a:endParaRPr lang="x-non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336569"/>
                  </a:ext>
                </a:extLst>
              </a:tr>
              <a:tr h="373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Бюджет</a:t>
                      </a:r>
                      <a:endParaRPr lang="x-non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dirty="0" smtClean="0"/>
                        <a:t>НМТ з української мови або ЗНО 2019-2021рр. з української мови та літератури/української мови (перший предмет)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dirty="0" smtClean="0"/>
                        <a:t>НМТ з математики або ЗНО 2019-2021рр. з математики (другий предмет)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915888"/>
                  </a:ext>
                </a:extLst>
              </a:tr>
              <a:tr h="6263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Контракт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dirty="0" smtClean="0"/>
                        <a:t>НМТ або ЗНО 2019-2021рр. з української мови та літератури/української мови (перший предмет)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dirty="0" smtClean="0"/>
                        <a:t>НМТ або ЗНО 2019-2021рр. з предмету на вибір вступника (другий предмет)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306237"/>
                  </a:ext>
                </a:extLst>
              </a:tr>
            </a:tbl>
          </a:graphicData>
        </a:graphic>
      </p:graphicFrame>
      <p:graphicFrame>
        <p:nvGraphicFramePr>
          <p:cNvPr id="6" name="Таблица 4">
            <a:extLst>
              <a:ext uri="{FF2B5EF4-FFF2-40B4-BE49-F238E27FC236}">
                <a16:creationId xmlns:a16="http://schemas.microsoft.com/office/drawing/2014/main" xmlns="" id="{22905A25-5432-683D-982F-C1483F46E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00644"/>
              </p:ext>
            </p:extLst>
          </p:nvPr>
        </p:nvGraphicFramePr>
        <p:xfrm>
          <a:off x="496986" y="3256010"/>
          <a:ext cx="11103321" cy="302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662">
                  <a:extLst>
                    <a:ext uri="{9D8B030D-6E8A-4147-A177-3AD203B41FA5}">
                      <a16:colId xmlns:a16="http://schemas.microsoft.com/office/drawing/2014/main" xmlns="" val="2160546417"/>
                    </a:ext>
                  </a:extLst>
                </a:gridCol>
                <a:gridCol w="7731659">
                  <a:extLst>
                    <a:ext uri="{9D8B030D-6E8A-4147-A177-3AD203B41FA5}">
                      <a16:colId xmlns:a16="http://schemas.microsoft.com/office/drawing/2014/main" xmlns="" val="2615183457"/>
                    </a:ext>
                  </a:extLst>
                </a:gridCol>
              </a:tblGrid>
              <a:tr h="373050">
                <a:tc>
                  <a:txBody>
                    <a:bodyPr/>
                    <a:lstStyle/>
                    <a:p>
                      <a:r>
                        <a:rPr lang="uk-UA" dirty="0"/>
                        <a:t>Термін</a:t>
                      </a:r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Процедура</a:t>
                      </a:r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336569"/>
                  </a:ext>
                </a:extLst>
              </a:tr>
              <a:tr h="224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З </a:t>
                      </a:r>
                      <a:r>
                        <a:rPr lang="uk-UA" sz="1800" dirty="0"/>
                        <a:t>01 липня 2022 року </a:t>
                      </a:r>
                      <a:endParaRPr lang="x-non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Реєстрація електронних кабінетів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915888"/>
                  </a:ext>
                </a:extLst>
              </a:tr>
              <a:tr h="149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З 29 липня до 18:00 23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Прийом заяв та документів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7660080"/>
                  </a:ext>
                </a:extLst>
              </a:tr>
              <a:tr h="163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Н</a:t>
                      </a:r>
                      <a:r>
                        <a:rPr lang="uk-UA" sz="1800" dirty="0" smtClean="0"/>
                        <a:t>е </a:t>
                      </a:r>
                      <a:r>
                        <a:rPr lang="uk-UA" sz="1800" dirty="0"/>
                        <a:t>пізніше 02 вересня</a:t>
                      </a:r>
                      <a:endParaRPr lang="x-none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18:00 07 вересня</a:t>
                      </a:r>
                      <a:endParaRPr lang="x-none" sz="1800" dirty="0"/>
                    </a:p>
                    <a:p>
                      <a:r>
                        <a:rPr lang="uk-UA" sz="1800" dirty="0"/>
                        <a:t>09 вересня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Рекомендація на бюджет</a:t>
                      </a:r>
                      <a:endParaRPr lang="x-none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Виконання вимог до зарахування </a:t>
                      </a:r>
                      <a:endParaRPr lang="x-none" sz="1800" dirty="0"/>
                    </a:p>
                    <a:p>
                      <a:r>
                        <a:rPr lang="uk-UA" sz="1800" dirty="0"/>
                        <a:t>Зарахування за кошти державного бюджету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9401104"/>
                  </a:ext>
                </a:extLst>
              </a:tr>
              <a:tr h="149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21 вересня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Переведення на вакантні місця державного замовлення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9218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800" dirty="0"/>
                        <a:t>18:00 07 вересня</a:t>
                      </a:r>
                    </a:p>
                    <a:p>
                      <a:r>
                        <a:rPr lang="uk-UA" sz="1800" dirty="0" smtClean="0"/>
                        <a:t>Не </a:t>
                      </a:r>
                      <a:r>
                        <a:rPr lang="uk-UA" sz="1800" dirty="0"/>
                        <a:t>пізніше 30 вересня</a:t>
                      </a:r>
                      <a:endParaRPr lang="x-non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/>
                        <a:t>Рекомендація на контракт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/>
                        <a:t>Зарахування на навчання за контрактом</a:t>
                      </a:r>
                      <a:endParaRPr lang="x-non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8693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62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E7817-083B-D28A-CBEB-EE35E632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954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Магістр на базі бакалавра</a:t>
            </a:r>
            <a:endParaRPr lang="x-none" sz="3200" b="1" dirty="0"/>
          </a:p>
        </p:txBody>
      </p:sp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xmlns="" id="{22905A25-5432-683D-982F-C1483F46E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15080"/>
              </p:ext>
            </p:extLst>
          </p:nvPr>
        </p:nvGraphicFramePr>
        <p:xfrm>
          <a:off x="558351" y="819619"/>
          <a:ext cx="10576290" cy="265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0945">
                  <a:extLst>
                    <a:ext uri="{9D8B030D-6E8A-4147-A177-3AD203B41FA5}">
                      <a16:colId xmlns:a16="http://schemas.microsoft.com/office/drawing/2014/main" xmlns="" val="2160546417"/>
                    </a:ext>
                  </a:extLst>
                </a:gridCol>
                <a:gridCol w="1051964">
                  <a:extLst>
                    <a:ext uri="{9D8B030D-6E8A-4147-A177-3AD203B41FA5}">
                      <a16:colId xmlns:a16="http://schemas.microsoft.com/office/drawing/2014/main" xmlns="" val="2615183457"/>
                    </a:ext>
                  </a:extLst>
                </a:gridCol>
                <a:gridCol w="4693381"/>
              </a:tblGrid>
              <a:tr h="37305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Спеціальності (галузі)</a:t>
                      </a:r>
                      <a:endParaRPr lang="x-non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600" dirty="0" smtClean="0"/>
                        <a:t>Складові конкурсного балу</a:t>
                      </a:r>
                      <a:endParaRPr lang="x-non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336569"/>
                  </a:ext>
                </a:extLst>
              </a:tr>
              <a:tr h="2244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081 </a:t>
                      </a:r>
                      <a:r>
                        <a:rPr lang="en-US" sz="1800" dirty="0" smtClean="0"/>
                        <a:t>“</a:t>
                      </a:r>
                      <a:r>
                        <a:rPr lang="uk-UA" sz="1800" dirty="0" smtClean="0"/>
                        <a:t>Право</a:t>
                      </a:r>
                      <a:r>
                        <a:rPr lang="en-US" sz="1800" dirty="0" smtClean="0"/>
                        <a:t>”</a:t>
                      </a:r>
                      <a:endParaRPr lang="uk-UA" sz="18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Магістерський</a:t>
                      </a:r>
                      <a:r>
                        <a:rPr lang="uk-UA" sz="1600" baseline="0" dirty="0" smtClean="0"/>
                        <a:t> комплексний тест (МКТ) з права або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aseline="0" dirty="0" smtClean="0"/>
                        <a:t>ЄФВВ з права та ЄВІ 2019-2021рр. (у будь-яких комбінаціях)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i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i="1" baseline="0" dirty="0" smtClean="0"/>
                        <a:t>Результати ЄФВВ з права та ЄВІ 2019-2021рр. за бажанням вступника можуть бути зараховані замість відповідних складових МКТ якщо різниця відповідних складових МКТ, ЄФВВ та ЄВІ не перевищує 15 балів.</a:t>
                      </a:r>
                      <a:endParaRPr lang="uk-UA" sz="1000" i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915888"/>
                  </a:ext>
                </a:extLst>
              </a:tr>
              <a:tr h="149335"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05 </a:t>
                      </a:r>
                      <a:r>
                        <a:rPr lang="en-US" sz="1000" dirty="0" smtClean="0"/>
                        <a:t>“</a:t>
                      </a:r>
                      <a:r>
                        <a:rPr lang="uk-UA" sz="1000" dirty="0" smtClean="0"/>
                        <a:t>Соціальні</a:t>
                      </a:r>
                      <a:r>
                        <a:rPr lang="uk-UA" sz="1000" baseline="0" dirty="0" smtClean="0"/>
                        <a:t> та поведінкові науки</a:t>
                      </a:r>
                      <a:r>
                        <a:rPr lang="en-US" sz="1000" dirty="0" smtClean="0"/>
                        <a:t>”, </a:t>
                      </a:r>
                      <a:r>
                        <a:rPr lang="uk-UA" sz="1000" dirty="0" smtClean="0"/>
                        <a:t>06 </a:t>
                      </a:r>
                      <a:r>
                        <a:rPr lang="en-US" sz="1000" dirty="0" smtClean="0"/>
                        <a:t>“</a:t>
                      </a:r>
                      <a:r>
                        <a:rPr lang="uk-UA" sz="1000" dirty="0" smtClean="0"/>
                        <a:t>Журналістика</a:t>
                      </a:r>
                      <a:r>
                        <a:rPr lang="en-US" sz="1000" dirty="0" smtClean="0"/>
                        <a:t>”, </a:t>
                      </a:r>
                    </a:p>
                    <a:p>
                      <a:r>
                        <a:rPr lang="uk-UA" sz="1000" dirty="0" smtClean="0"/>
                        <a:t>07 </a:t>
                      </a:r>
                      <a:r>
                        <a:rPr lang="en-US" sz="1000" dirty="0" smtClean="0"/>
                        <a:t>“</a:t>
                      </a:r>
                      <a:r>
                        <a:rPr lang="uk-UA" sz="1000" dirty="0" smtClean="0"/>
                        <a:t>Управління та адміністрування</a:t>
                      </a:r>
                      <a:r>
                        <a:rPr lang="en-US" sz="1000" dirty="0" smtClean="0"/>
                        <a:t>”, </a:t>
                      </a:r>
                      <a:r>
                        <a:rPr lang="uk-UA" sz="1000" dirty="0" smtClean="0"/>
                        <a:t>28 </a:t>
                      </a:r>
                      <a:r>
                        <a:rPr lang="en-US" sz="1000" dirty="0" smtClean="0"/>
                        <a:t>“</a:t>
                      </a:r>
                      <a:r>
                        <a:rPr lang="uk-UA" sz="1000" dirty="0" smtClean="0"/>
                        <a:t>Публічне управління та адміністрування</a:t>
                      </a:r>
                      <a:r>
                        <a:rPr lang="en-US" sz="1000" dirty="0" smtClean="0"/>
                        <a:t>”,  </a:t>
                      </a:r>
                      <a:endParaRPr lang="uk-UA" sz="1000" dirty="0" smtClean="0"/>
                    </a:p>
                    <a:p>
                      <a:r>
                        <a:rPr lang="uk-UA" sz="1000" dirty="0" smtClean="0"/>
                        <a:t>29 </a:t>
                      </a:r>
                      <a:r>
                        <a:rPr lang="en-US" sz="1000" dirty="0" smtClean="0"/>
                        <a:t>“</a:t>
                      </a:r>
                      <a:r>
                        <a:rPr lang="uk-UA" sz="1000" dirty="0" smtClean="0"/>
                        <a:t>Міжнародні відносини</a:t>
                      </a:r>
                      <a:r>
                        <a:rPr lang="en-US" sz="1000" dirty="0" smtClean="0"/>
                        <a:t>”</a:t>
                      </a:r>
                      <a:r>
                        <a:rPr lang="uk-UA" sz="1000" baseline="0" dirty="0" smtClean="0"/>
                        <a:t> (крім 293 </a:t>
                      </a:r>
                      <a:r>
                        <a:rPr lang="en-US" sz="1000" baseline="0" dirty="0" smtClean="0"/>
                        <a:t>“</a:t>
                      </a:r>
                      <a:r>
                        <a:rPr lang="uk-UA" sz="1000" baseline="0" dirty="0" smtClean="0"/>
                        <a:t>Міжнародне право</a:t>
                      </a:r>
                      <a:r>
                        <a:rPr lang="en-US" sz="1000" baseline="0" dirty="0" smtClean="0"/>
                        <a:t>”</a:t>
                      </a:r>
                      <a:r>
                        <a:rPr lang="uk-UA" sz="1000" baseline="0" dirty="0" smtClean="0"/>
                        <a:t>)</a:t>
                      </a:r>
                      <a:r>
                        <a:rPr lang="en-US" sz="1000" dirty="0" smtClean="0"/>
                        <a:t> </a:t>
                      </a:r>
                      <a:endParaRPr lang="uk-UA" sz="10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baseline="0" dirty="0" smtClean="0"/>
                        <a:t>Магістерський тест навчальної компетентності (МТНК)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uk-UA" sz="1600" baseline="0" dirty="0" smtClean="0"/>
                        <a:t>Фаховий іспит (дистанційний)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7660080"/>
                  </a:ext>
                </a:extLst>
              </a:tr>
              <a:tr h="1638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Всі інші спеціальності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dirty="0" smtClean="0"/>
                        <a:t>Бюджет</a:t>
                      </a:r>
                      <a:endParaRPr lang="uk-UA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/>
                        <a:t>Фаховий іспит (дистанційний)</a:t>
                      </a:r>
                      <a:endParaRPr lang="uk-UA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1919653"/>
                  </a:ext>
                </a:extLst>
              </a:tr>
              <a:tr h="163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dirty="0" smtClean="0"/>
                        <a:t>Контракт</a:t>
                      </a:r>
                      <a:endParaRPr lang="uk-UA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/>
                        <a:t>Оцінка</a:t>
                      </a:r>
                      <a:r>
                        <a:rPr lang="uk-UA" sz="1000" baseline="0" dirty="0" smtClean="0"/>
                        <a:t> мотиваційного листа</a:t>
                      </a:r>
                      <a:endParaRPr lang="uk-UA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90606"/>
              </p:ext>
            </p:extLst>
          </p:nvPr>
        </p:nvGraphicFramePr>
        <p:xfrm>
          <a:off x="575434" y="3527602"/>
          <a:ext cx="10543023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472"/>
                <a:gridCol w="7873551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Термін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Процедура</a:t>
                      </a:r>
                      <a:endParaRPr lang="ru-RU" dirty="0"/>
                    </a:p>
                  </a:txBody>
                  <a:tcPr/>
                </a:tc>
              </a:tr>
              <a:tr h="155668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27 червня до 18:00 18 липня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Реєстрація на складання МТНК та МКТ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10 до 17 серпня</a:t>
                      </a:r>
                    </a:p>
                    <a:p>
                      <a:r>
                        <a:rPr lang="uk-UA" sz="1000" noProof="0" dirty="0" smtClean="0"/>
                        <a:t>З 07 до 10 вересня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Основна сесія МТНК та МКТ</a:t>
                      </a:r>
                    </a:p>
                    <a:p>
                      <a:r>
                        <a:rPr lang="uk-UA" sz="1000" noProof="0" dirty="0" smtClean="0"/>
                        <a:t>Додаткова сесія МТНК та МКТ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01 червня до 18</a:t>
                      </a:r>
                      <a:r>
                        <a:rPr lang="en-US" sz="1000" noProof="0" dirty="0" smtClean="0"/>
                        <a:t>:00 </a:t>
                      </a:r>
                      <a:r>
                        <a:rPr lang="uk-UA" sz="1000" noProof="0" dirty="0" smtClean="0"/>
                        <a:t>05 липня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noProof="0" dirty="0" smtClean="0"/>
                        <a:t>З 10 липня до</a:t>
                      </a:r>
                      <a:r>
                        <a:rPr lang="uk-UA" sz="1000" baseline="0" noProof="0" dirty="0" smtClean="0"/>
                        <a:t> 25 липня</a:t>
                      </a:r>
                      <a:endParaRPr lang="uk-UA" sz="1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Реєстрація на фаховий іспит (основна сесія)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noProof="0" dirty="0" smtClean="0"/>
                        <a:t>Основна сесія фахового іспиту</a:t>
                      </a:r>
                    </a:p>
                  </a:txBody>
                  <a:tcPr/>
                </a:tc>
              </a:tr>
              <a:tr h="203680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13 вересня до 17 вересня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noProof="0" dirty="0" smtClean="0"/>
                        <a:t>Додаткова сесія фахового іспиту</a:t>
                      </a:r>
                    </a:p>
                  </a:txBody>
                  <a:tcPr/>
                </a:tc>
              </a:tr>
              <a:tr h="211503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01 серпня 2022 року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Реєстрація електронних кабінетів</a:t>
                      </a:r>
                    </a:p>
                  </a:txBody>
                  <a:tcPr/>
                </a:tc>
              </a:tr>
              <a:tr h="242792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16 серпня до 18:00 15 вересня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Прийом заяв та документів для осіб які вступають на основі МТНК, МКТ або тільки фахового іспиту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Не пізніше 20 вересня</a:t>
                      </a:r>
                    </a:p>
                    <a:p>
                      <a:r>
                        <a:rPr lang="uk-UA" sz="1000" noProof="0" dirty="0" smtClean="0"/>
                        <a:t>18:00 24 вересня</a:t>
                      </a:r>
                    </a:p>
                    <a:p>
                      <a:r>
                        <a:rPr lang="uk-UA" sz="1000" noProof="0" dirty="0" smtClean="0"/>
                        <a:t>25 вересня</a:t>
                      </a:r>
                    </a:p>
                    <a:p>
                      <a:r>
                        <a:rPr lang="uk-UA" sz="1000" noProof="0" dirty="0" smtClean="0"/>
                        <a:t>Не пізніше 10 жовтня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Рекомендація на бюджет</a:t>
                      </a:r>
                    </a:p>
                    <a:p>
                      <a:r>
                        <a:rPr lang="uk-UA" sz="1000" noProof="0" dirty="0" smtClean="0"/>
                        <a:t>Виконання вимог до зарахування </a:t>
                      </a:r>
                    </a:p>
                    <a:p>
                      <a:r>
                        <a:rPr lang="uk-UA" sz="1000" noProof="0" dirty="0" smtClean="0"/>
                        <a:t>Зарахування за кошти державного бюджету</a:t>
                      </a:r>
                    </a:p>
                    <a:p>
                      <a:r>
                        <a:rPr lang="uk-UA" sz="1000" noProof="0" dirty="0" smtClean="0"/>
                        <a:t>Переведення на вакантні місця державного замовлення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З 16 до 23 серпня</a:t>
                      </a:r>
                    </a:p>
                    <a:p>
                      <a:r>
                        <a:rPr lang="uk-UA" sz="1000" noProof="0" dirty="0" smtClean="0"/>
                        <a:t>З 25 по 31 серпня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noProof="0" dirty="0" smtClean="0"/>
                        <a:t>Прийом заяв та документів для осіб які вступають на основі  індивідуальної усної співбесіди</a:t>
                      </a:r>
                    </a:p>
                    <a:p>
                      <a:r>
                        <a:rPr lang="uk-UA" sz="1000" noProof="0" dirty="0" smtClean="0"/>
                        <a:t>Індивідуальні усні співбесіди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059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1063</Words>
  <Application>Microsoft Office PowerPoint</Application>
  <PresentationFormat>Произвольный</PresentationFormat>
  <Paragraphs>180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Правила прийому</vt:lpstr>
      <vt:lpstr>Бакалавр на базі ПЗСО</vt:lpstr>
      <vt:lpstr>Бакалавр на базі ПЗСО (терміни)</vt:lpstr>
      <vt:lpstr>Бакалавр на базі МС, МБ та ФМБ</vt:lpstr>
      <vt:lpstr>Магістр на базі бакалавра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прийому</dc:title>
  <dc:creator>Приймальна комісія ДНУ</dc:creator>
  <cp:lastModifiedBy>Пользователь Windows</cp:lastModifiedBy>
  <cp:revision>23</cp:revision>
  <dcterms:created xsi:type="dcterms:W3CDTF">2022-05-20T12:38:49Z</dcterms:created>
  <dcterms:modified xsi:type="dcterms:W3CDTF">2022-05-22T22:20:54Z</dcterms:modified>
</cp:coreProperties>
</file>