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90" r:id="rId3"/>
    <p:sldId id="276" r:id="rId4"/>
    <p:sldId id="257" r:id="rId5"/>
    <p:sldId id="287" r:id="rId6"/>
    <p:sldId id="286" r:id="rId7"/>
    <p:sldId id="293" r:id="rId8"/>
    <p:sldId id="277" r:id="rId9"/>
    <p:sldId id="297" r:id="rId10"/>
    <p:sldId id="289" r:id="rId11"/>
    <p:sldId id="292" r:id="rId12"/>
    <p:sldId id="264" r:id="rId13"/>
    <p:sldId id="278" r:id="rId14"/>
    <p:sldId id="284" r:id="rId15"/>
    <p:sldId id="294" r:id="rId16"/>
    <p:sldId id="291" r:id="rId17"/>
    <p:sldId id="298" r:id="rId18"/>
    <p:sldId id="295" r:id="rId19"/>
    <p:sldId id="299" r:id="rId20"/>
    <p:sldId id="302" r:id="rId21"/>
    <p:sldId id="300" r:id="rId22"/>
    <p:sldId id="306" r:id="rId23"/>
    <p:sldId id="301" r:id="rId24"/>
    <p:sldId id="303" r:id="rId25"/>
    <p:sldId id="304" r:id="rId26"/>
    <p:sldId id="309" r:id="rId27"/>
    <p:sldId id="296" r:id="rId28"/>
    <p:sldId id="307" r:id="rId29"/>
    <p:sldId id="310" r:id="rId30"/>
    <p:sldId id="311" r:id="rId31"/>
    <p:sldId id="312" r:id="rId32"/>
    <p:sldId id="305" r:id="rId33"/>
    <p:sldId id="308"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1602" autoAdjust="0"/>
  </p:normalViewPr>
  <p:slideViewPr>
    <p:cSldViewPr snapToGrid="0">
      <p:cViewPr varScale="1">
        <p:scale>
          <a:sx n="71" d="100"/>
          <a:sy n="71" d="100"/>
        </p:scale>
        <p:origin x="29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BAD7A-349C-465E-AA4E-A98B62D96789}" type="datetimeFigureOut">
              <a:rPr lang="en-US" smtClean="0"/>
              <a:t>5/6/2022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A68BC-5770-4CB0-8358-F9760DD62571}" type="slidenum">
              <a:rPr lang="en-US" smtClean="0"/>
              <a:t>‹#›</a:t>
            </a:fld>
            <a:endParaRPr lang="en-US"/>
          </a:p>
        </p:txBody>
      </p:sp>
    </p:spTree>
    <p:extLst>
      <p:ext uri="{BB962C8B-B14F-4D97-AF65-F5344CB8AC3E}">
        <p14:creationId xmlns:p14="http://schemas.microsoft.com/office/powerpoint/2010/main" val="268057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05FA68BC-5770-4CB0-8358-F9760DD62571}" type="slidenum">
              <a:rPr lang="en-US" smtClean="0"/>
              <a:t>4</a:t>
            </a:fld>
            <a:endParaRPr lang="en-US"/>
          </a:p>
        </p:txBody>
      </p:sp>
    </p:spTree>
    <p:extLst>
      <p:ext uri="{BB962C8B-B14F-4D97-AF65-F5344CB8AC3E}">
        <p14:creationId xmlns:p14="http://schemas.microsoft.com/office/powerpoint/2010/main" val="180676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FA68BC-5770-4CB0-8358-F9760DD62571}" type="slidenum">
              <a:rPr lang="en-US" smtClean="0"/>
              <a:t>8</a:t>
            </a:fld>
            <a:endParaRPr lang="en-US"/>
          </a:p>
        </p:txBody>
      </p:sp>
    </p:spTree>
    <p:extLst>
      <p:ext uri="{BB962C8B-B14F-4D97-AF65-F5344CB8AC3E}">
        <p14:creationId xmlns:p14="http://schemas.microsoft.com/office/powerpoint/2010/main" val="314340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FA68BC-5770-4CB0-8358-F9760DD6257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6493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FA68BC-5770-4CB0-8358-F9760DD62571}" type="slidenum">
              <a:rPr lang="en-US" smtClean="0"/>
              <a:t>19</a:t>
            </a:fld>
            <a:endParaRPr lang="en-US"/>
          </a:p>
        </p:txBody>
      </p:sp>
    </p:spTree>
    <p:extLst>
      <p:ext uri="{BB962C8B-B14F-4D97-AF65-F5344CB8AC3E}">
        <p14:creationId xmlns:p14="http://schemas.microsoft.com/office/powerpoint/2010/main" val="79851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FA68BC-5770-4CB0-8358-F9760DD6257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3001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930717A-D0E5-4C39-9A29-05F552F35326}"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359178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30717A-D0E5-4C39-9A29-05F552F35326}"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182042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30717A-D0E5-4C39-9A29-05F552F35326}"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87B66A-DC7B-470E-8E18-B692CBD93D5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5812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930717A-D0E5-4C39-9A29-05F552F35326}"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27111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930717A-D0E5-4C39-9A29-05F552F35326}"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87B66A-DC7B-470E-8E18-B692CBD93D5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502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930717A-D0E5-4C39-9A29-05F552F35326}"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301752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30717A-D0E5-4C39-9A29-05F552F35326}"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3402882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30717A-D0E5-4C39-9A29-05F552F35326}"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131379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30717A-D0E5-4C39-9A29-05F552F35326}"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685099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30717A-D0E5-4C39-9A29-05F552F35326}"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32406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30717A-D0E5-4C39-9A29-05F552F35326}"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299540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930717A-D0E5-4C39-9A29-05F552F35326}" type="datetimeFigureOut">
              <a:rPr lang="en-US" smtClean="0"/>
              <a:t>5/6/2022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47969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930717A-D0E5-4C39-9A29-05F552F35326}" type="datetimeFigureOut">
              <a:rPr lang="en-US" smtClean="0"/>
              <a:t>5/6/2022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55713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0717A-D0E5-4C39-9A29-05F552F35326}" type="datetimeFigureOut">
              <a:rPr lang="en-US" smtClean="0"/>
              <a:t>5/6/2022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188736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30717A-D0E5-4C39-9A29-05F552F35326}"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114601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30717A-D0E5-4C39-9A29-05F552F35326}"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87B66A-DC7B-470E-8E18-B692CBD93D58}" type="slidenum">
              <a:rPr lang="en-US" smtClean="0"/>
              <a:t>‹#›</a:t>
            </a:fld>
            <a:endParaRPr lang="en-US"/>
          </a:p>
        </p:txBody>
      </p:sp>
    </p:spTree>
    <p:extLst>
      <p:ext uri="{BB962C8B-B14F-4D97-AF65-F5344CB8AC3E}">
        <p14:creationId xmlns:p14="http://schemas.microsoft.com/office/powerpoint/2010/main" val="87932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30717A-D0E5-4C39-9A29-05F552F35326}" type="datetimeFigureOut">
              <a:rPr lang="en-US" smtClean="0"/>
              <a:t>5/6/2022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F87B66A-DC7B-470E-8E18-B692CBD93D58}" type="slidenum">
              <a:rPr lang="en-US" smtClean="0"/>
              <a:t>‹#›</a:t>
            </a:fld>
            <a:endParaRPr lang="en-US"/>
          </a:p>
        </p:txBody>
      </p:sp>
    </p:spTree>
    <p:extLst>
      <p:ext uri="{BB962C8B-B14F-4D97-AF65-F5344CB8AC3E}">
        <p14:creationId xmlns:p14="http://schemas.microsoft.com/office/powerpoint/2010/main" val="538382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9403" y="4606506"/>
            <a:ext cx="9762076" cy="1889185"/>
          </a:xfrm>
        </p:spPr>
        <p:txBody>
          <a:bodyPr>
            <a:normAutofit/>
          </a:bodyPr>
          <a:lstStyle/>
          <a:p>
            <a:pPr algn="r"/>
            <a:r>
              <a:rPr lang="uk-UA" sz="2400" b="1" dirty="0" smtClean="0">
                <a:solidFill>
                  <a:schemeClr val="accent6">
                    <a:lumMod val="50000"/>
                  </a:schemeClr>
                </a:solidFill>
                <a:latin typeface="Times New Roman" panose="02020603050405020304" pitchFamily="18" charset="0"/>
                <a:cs typeface="Times New Roman" panose="02020603050405020304" pitchFamily="18" charset="0"/>
              </a:rPr>
              <a:t>Вікторія ЛАЗАРЕНКО</a:t>
            </a:r>
            <a:br>
              <a:rPr lang="uk-UA" sz="2400" b="1" dirty="0" smtClean="0">
                <a:solidFill>
                  <a:schemeClr val="accent6">
                    <a:lumMod val="50000"/>
                  </a:schemeClr>
                </a:solidFill>
                <a:latin typeface="Times New Roman" panose="02020603050405020304" pitchFamily="18" charset="0"/>
                <a:cs typeface="Times New Roman" panose="02020603050405020304" pitchFamily="18" charset="0"/>
              </a:rPr>
            </a:br>
            <a:r>
              <a:rPr lang="uk-UA"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uk-UA" sz="2400" dirty="0" smtClean="0">
                <a:solidFill>
                  <a:schemeClr val="accent6">
                    <a:lumMod val="50000"/>
                  </a:schemeClr>
                </a:solidFill>
                <a:latin typeface="Times New Roman" panose="02020603050405020304" pitchFamily="18" charset="0"/>
                <a:cs typeface="Times New Roman" panose="02020603050405020304" pitchFamily="18" charset="0"/>
              </a:rPr>
              <a:t> керівниця гуртка МАН «Психологія»,</a:t>
            </a:r>
            <a:br>
              <a:rPr lang="uk-UA" sz="2400" dirty="0" smtClean="0">
                <a:solidFill>
                  <a:schemeClr val="accent6">
                    <a:lumMod val="50000"/>
                  </a:schemeClr>
                </a:solidFill>
                <a:latin typeface="Times New Roman" panose="02020603050405020304" pitchFamily="18" charset="0"/>
                <a:cs typeface="Times New Roman" panose="02020603050405020304" pitchFamily="18" charset="0"/>
              </a:rPr>
            </a:br>
            <a:r>
              <a:rPr lang="uk-UA" sz="2400" dirty="0" smtClean="0">
                <a:solidFill>
                  <a:schemeClr val="accent6">
                    <a:lumMod val="50000"/>
                  </a:schemeClr>
                </a:solidFill>
                <a:latin typeface="Times New Roman" panose="02020603050405020304" pitchFamily="18" charset="0"/>
                <a:cs typeface="Times New Roman" panose="02020603050405020304" pitchFamily="18" charset="0"/>
              </a:rPr>
              <a:t> к. </a:t>
            </a:r>
            <a:r>
              <a:rPr lang="uk-UA" sz="2400" dirty="0" err="1" smtClean="0">
                <a:solidFill>
                  <a:schemeClr val="accent6">
                    <a:lumMod val="50000"/>
                  </a:schemeClr>
                </a:solidFill>
                <a:latin typeface="Times New Roman" panose="02020603050405020304" pitchFamily="18" charset="0"/>
                <a:cs typeface="Times New Roman" panose="02020603050405020304" pitchFamily="18" charset="0"/>
              </a:rPr>
              <a:t>соціол</a:t>
            </a:r>
            <a:r>
              <a:rPr lang="uk-UA" sz="2400" dirty="0" smtClean="0">
                <a:solidFill>
                  <a:schemeClr val="accent6">
                    <a:lumMod val="50000"/>
                  </a:schemeClr>
                </a:solidFill>
                <a:latin typeface="Times New Roman" panose="02020603050405020304" pitchFamily="18" charset="0"/>
                <a:cs typeface="Times New Roman" panose="02020603050405020304" pitchFamily="18" charset="0"/>
              </a:rPr>
              <a:t>. </a:t>
            </a:r>
            <a:r>
              <a:rPr lang="uk-UA" sz="2400" dirty="0">
                <a:solidFill>
                  <a:schemeClr val="accent6">
                    <a:lumMod val="50000"/>
                  </a:schemeClr>
                </a:solidFill>
                <a:latin typeface="Times New Roman" panose="02020603050405020304" pitchFamily="18" charset="0"/>
                <a:cs typeface="Times New Roman" panose="02020603050405020304" pitchFamily="18" charset="0"/>
              </a:rPr>
              <a:t>н</a:t>
            </a:r>
            <a:r>
              <a:rPr lang="uk-UA" sz="2400" dirty="0" smtClean="0">
                <a:solidFill>
                  <a:schemeClr val="accent6">
                    <a:lumMod val="50000"/>
                  </a:schemeClr>
                </a:solidFill>
                <a:latin typeface="Times New Roman" panose="02020603050405020304" pitchFamily="18" charset="0"/>
                <a:cs typeface="Times New Roman" panose="02020603050405020304" pitchFamily="18" charset="0"/>
              </a:rPr>
              <a:t>., доцент</a:t>
            </a:r>
            <a:r>
              <a:rPr lang="uk-UA" sz="1800" dirty="0" smtClean="0">
                <a:solidFill>
                  <a:schemeClr val="accent6">
                    <a:lumMod val="50000"/>
                  </a:schemeClr>
                </a:solidFill>
                <a:latin typeface="Times New Roman" panose="02020603050405020304" pitchFamily="18" charset="0"/>
                <a:cs typeface="Times New Roman" panose="02020603050405020304" pitchFamily="18" charset="0"/>
              </a:rPr>
              <a:t/>
            </a:r>
            <a:br>
              <a:rPr lang="uk-UA" sz="1800" dirty="0" smtClean="0">
                <a:solidFill>
                  <a:schemeClr val="accent6">
                    <a:lumMod val="50000"/>
                  </a:schemeClr>
                </a:solidFill>
                <a:latin typeface="Times New Roman" panose="02020603050405020304" pitchFamily="18" charset="0"/>
                <a:cs typeface="Times New Roman" panose="02020603050405020304" pitchFamily="18" charset="0"/>
              </a:rPr>
            </a:br>
            <a:endParaRPr lang="en-US" sz="1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type="subTitle" idx="1"/>
          </p:nvPr>
        </p:nvSpPr>
        <p:spPr>
          <a:xfrm>
            <a:off x="2575034" y="330412"/>
            <a:ext cx="9235569" cy="1126283"/>
          </a:xfrm>
        </p:spPr>
        <p:txBody>
          <a:bodyPr>
            <a:normAutofit fontScale="92500"/>
          </a:bodyPr>
          <a:lstStyle/>
          <a:p>
            <a:r>
              <a:rPr lang="uk-UA" sz="2400" b="1" dirty="0">
                <a:solidFill>
                  <a:schemeClr val="accent6">
                    <a:lumMod val="50000"/>
                  </a:schemeClr>
                </a:solidFill>
                <a:latin typeface="Times New Roman" panose="02020603050405020304" pitchFamily="18" charset="0"/>
                <a:cs typeface="Times New Roman" panose="02020603050405020304" pitchFamily="18" charset="0"/>
              </a:rPr>
              <a:t>Департамент освіти і науки Дніпропетровської облдержадміністрації </a:t>
            </a:r>
          </a:p>
          <a:p>
            <a:r>
              <a:rPr lang="uk-UA" sz="2400" b="1" dirty="0">
                <a:solidFill>
                  <a:schemeClr val="accent6">
                    <a:lumMod val="50000"/>
                  </a:schemeClr>
                </a:solidFill>
                <a:latin typeface="Times New Roman" panose="02020603050405020304" pitchFamily="18" charset="0"/>
                <a:cs typeface="Times New Roman" panose="02020603050405020304" pitchFamily="18" charset="0"/>
              </a:rPr>
              <a:t>Дніпропетровське територіальне відділення МАН України</a:t>
            </a:r>
            <a:endParaRPr lang="uk-UA" sz="2800" b="1" dirty="0" smtClean="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273269" y="504497"/>
            <a:ext cx="2312276" cy="1860331"/>
          </a:xfrm>
          <a:prstGeom prst="rect">
            <a:avLst/>
          </a:prstGeom>
          <a:noFill/>
        </p:spPr>
      </p:pic>
      <p:sp>
        <p:nvSpPr>
          <p:cNvPr id="6" name="Прямоугольник 5"/>
          <p:cNvSpPr/>
          <p:nvPr/>
        </p:nvSpPr>
        <p:spPr>
          <a:xfrm>
            <a:off x="2575035" y="2311137"/>
            <a:ext cx="8387255" cy="1973297"/>
          </a:xfrm>
          <a:prstGeom prst="rect">
            <a:avLst/>
          </a:prstGeom>
          <a:solidFill>
            <a:schemeClr val="accent5">
              <a:lumMod val="40000"/>
              <a:lumOff val="60000"/>
            </a:schemeClr>
          </a:solidFill>
        </p:spPr>
        <p:txBody>
          <a:bodyPr wrap="square">
            <a:spAutoFit/>
          </a:bodyPr>
          <a:lstStyle/>
          <a:p>
            <a:pPr algn="ctr">
              <a:lnSpc>
                <a:spcPct val="107000"/>
              </a:lnSpc>
              <a:spcAft>
                <a:spcPts val="800"/>
              </a:spcAft>
            </a:pPr>
            <a:r>
              <a:rPr lang="uk-UA" sz="36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Психологічне здоров'я </a:t>
            </a:r>
            <a:endParaRPr lang="uk-UA" sz="3600"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k-UA" sz="3600"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учасників </a:t>
            </a:r>
            <a:r>
              <a:rPr lang="uk-UA" sz="36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освітнього процесу під час війни</a:t>
            </a:r>
            <a:endParaRPr lang="ru-RU" sz="3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0954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872023" y="110555"/>
            <a:ext cx="9752419" cy="3021330"/>
          </a:xfrm>
          <a:prstGeom prst="roundRect">
            <a:avLst/>
          </a:prstGeom>
          <a:solidFill>
            <a:schemeClr val="tx2">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a:ln>
                  <a:noFill/>
                </a:ln>
                <a:solidFill>
                  <a:srgbClr val="404040"/>
                </a:solidFill>
                <a:effectLst/>
                <a:uLnTx/>
                <a:uFillTx/>
                <a:latin typeface="Times New Roman" panose="02020603050405020304" pitchFamily="18" charset="0"/>
                <a:cs typeface="+mn-cs"/>
              </a:rPr>
              <a:t>Кропивницький технічний університет </a:t>
            </a:r>
            <a:endParaRPr kumimoji="0" lang="ru-RU" sz="2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srgbClr val="404040"/>
                </a:solidFill>
                <a:effectLst/>
                <a:uLnTx/>
                <a:uFillTx/>
                <a:latin typeface="Times New Roman" panose="02020603050405020304" pitchFamily="18" charset="0"/>
                <a:cs typeface="+mn-cs"/>
              </a:rPr>
              <a:t>«У нас зовсім </a:t>
            </a:r>
            <a:r>
              <a:rPr kumimoji="0" lang="uk-UA" sz="2400" b="0" i="0" u="none" strike="noStrike" kern="1200" cap="none" spc="0" normalizeH="0" baseline="0" noProof="0" dirty="0" smtClean="0">
                <a:ln>
                  <a:noFill/>
                </a:ln>
                <a:solidFill>
                  <a:srgbClr val="404040"/>
                </a:solidFill>
                <a:effectLst/>
                <a:uLnTx/>
                <a:uFillTx/>
                <a:latin typeface="Times New Roman" panose="02020603050405020304" pitchFamily="18" charset="0"/>
                <a:cs typeface="+mn-cs"/>
              </a:rPr>
              <a:t>тихо, бойових</a:t>
            </a:r>
            <a:r>
              <a:rPr kumimoji="0" lang="uk-UA" sz="2400" b="0" i="0" u="none" strike="noStrike" kern="1200" cap="none" spc="0" normalizeH="0" noProof="0" dirty="0" smtClean="0">
                <a:ln>
                  <a:noFill/>
                </a:ln>
                <a:solidFill>
                  <a:srgbClr val="404040"/>
                </a:solidFill>
                <a:effectLst/>
                <a:uLnTx/>
                <a:uFillTx/>
                <a:latin typeface="Times New Roman" panose="02020603050405020304" pitchFamily="18" charset="0"/>
                <a:cs typeface="+mn-cs"/>
              </a:rPr>
              <a:t> дій немає</a:t>
            </a:r>
            <a:r>
              <a:rPr kumimoji="0" lang="uk-UA" sz="2400" b="0" i="0" u="none" strike="noStrike" kern="1200" cap="none" spc="0" normalizeH="0" baseline="0" noProof="0" dirty="0" smtClean="0">
                <a:ln>
                  <a:noFill/>
                </a:ln>
                <a:solidFill>
                  <a:srgbClr val="404040"/>
                </a:solidFill>
                <a:effectLst/>
                <a:uLnTx/>
                <a:uFillTx/>
                <a:latin typeface="Times New Roman" panose="02020603050405020304" pitchFamily="18" charset="0"/>
                <a:cs typeface="+mn-cs"/>
              </a:rPr>
              <a:t>. </a:t>
            </a:r>
            <a:r>
              <a:rPr kumimoji="0" lang="uk-UA" sz="2400" b="0" i="0" u="none" strike="noStrike" kern="1200" cap="none" spc="0" normalizeH="0" baseline="0" noProof="0" dirty="0">
                <a:ln>
                  <a:noFill/>
                </a:ln>
                <a:solidFill>
                  <a:srgbClr val="404040"/>
                </a:solidFill>
                <a:effectLst/>
                <a:uLnTx/>
                <a:uFillTx/>
                <a:latin typeface="Times New Roman" panose="02020603050405020304" pitchFamily="18" charset="0"/>
                <a:cs typeface="+mn-cs"/>
              </a:rPr>
              <a:t>Але є здобувачі з порушеннями сну, депресіями</a:t>
            </a:r>
            <a:r>
              <a:rPr kumimoji="0" lang="uk-UA" sz="2400" b="0" i="0" u="none" strike="noStrike" kern="1200" cap="none" spc="0" normalizeH="0" baseline="0" noProof="0" dirty="0" smtClean="0">
                <a:ln>
                  <a:noFill/>
                </a:ln>
                <a:solidFill>
                  <a:srgbClr val="404040"/>
                </a:solidFill>
                <a:effectLst/>
                <a:uLnTx/>
                <a:uFillTx/>
                <a:latin typeface="Times New Roman" panose="02020603050405020304" pitchFamily="18" charset="0"/>
                <a:cs typeface="+mn-cs"/>
              </a:rPr>
              <a:t>... До </a:t>
            </a:r>
            <a:r>
              <a:rPr kumimoji="0" lang="uk-UA" sz="2400" b="0" i="0" u="none" strike="noStrike" kern="1200" cap="none" spc="0" normalizeH="0" baseline="0" noProof="0" dirty="0">
                <a:ln>
                  <a:noFill/>
                </a:ln>
                <a:solidFill>
                  <a:srgbClr val="404040"/>
                </a:solidFill>
                <a:effectLst/>
                <a:uLnTx/>
                <a:uFillTx/>
                <a:latin typeface="Times New Roman" panose="02020603050405020304" pitchFamily="18" charset="0"/>
                <a:cs typeface="+mn-cs"/>
              </a:rPr>
              <a:t>занять підключаються складно, але коли доходить до питань загального характеру, вони оживають. Починаються розмови про коли все закінчиться, чи вийдемо </a:t>
            </a:r>
            <a:r>
              <a:rPr kumimoji="0" lang="uk-UA" sz="2400" b="0" i="0" u="none" strike="noStrike" kern="1200" cap="none" spc="0" normalizeH="0" baseline="0" noProof="0" dirty="0" err="1">
                <a:ln>
                  <a:noFill/>
                </a:ln>
                <a:solidFill>
                  <a:srgbClr val="404040"/>
                </a:solidFill>
                <a:effectLst/>
                <a:uLnTx/>
                <a:uFillTx/>
                <a:latin typeface="Times New Roman" panose="02020603050405020304" pitchFamily="18" charset="0"/>
                <a:cs typeface="+mn-cs"/>
              </a:rPr>
              <a:t>оффлайн</a:t>
            </a:r>
            <a:r>
              <a:rPr kumimoji="0" lang="uk-UA" sz="2400" b="0" i="0" u="none" strike="noStrike" kern="1200" cap="none" spc="0" normalizeH="0" baseline="0" noProof="0" dirty="0">
                <a:ln>
                  <a:noFill/>
                </a:ln>
                <a:solidFill>
                  <a:srgbClr val="404040"/>
                </a:solidFill>
                <a:effectLst/>
                <a:uLnTx/>
                <a:uFillTx/>
                <a:latin typeface="Times New Roman" panose="02020603050405020304" pitchFamily="18" charset="0"/>
                <a:cs typeface="+mn-cs"/>
              </a:rPr>
              <a:t>, що буде далі... кожна пара це групова терапія сьогодні. Зрозуміло, що якість страждає, але зараз і пріоритети інші». </a:t>
            </a:r>
            <a:endParaRPr kumimoji="0" lang="ru-RU" sz="2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5" name="Скругленный прямоугольник 4"/>
          <p:cNvSpPr/>
          <p:nvPr/>
        </p:nvSpPr>
        <p:spPr>
          <a:xfrm>
            <a:off x="610782" y="3405354"/>
            <a:ext cx="10288446" cy="945929"/>
          </a:xfrm>
          <a:prstGeom prst="roundRect">
            <a:avLst/>
          </a:prstGeom>
          <a:solidFill>
            <a:schemeClr val="accent2">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2000" b="1" i="0" u="none" strike="noStrike" kern="0" cap="none" spc="0" normalizeH="0" baseline="0" noProof="0" dirty="0">
                <a:ln>
                  <a:noFill/>
                </a:ln>
                <a:solidFill>
                  <a:srgbClr val="843C0C"/>
                </a:solidFill>
                <a:effectLst/>
                <a:uLnTx/>
                <a:uFillTx/>
                <a:latin typeface="Times New Roman" panose="02020603050405020304" pitchFamily="18" charset="0"/>
                <a:ea typeface="Times New Roman" panose="02020603050405020304" pitchFamily="18" charset="0"/>
                <a:cs typeface="+mn-cs"/>
              </a:rPr>
              <a:t>«</a:t>
            </a:r>
            <a:r>
              <a:rPr kumimoji="0" lang="uk-UA" sz="2400" b="1" i="0" u="none" strike="noStrike" kern="0" cap="none" spc="0" normalizeH="0" baseline="0" noProof="0" dirty="0">
                <a:ln>
                  <a:noFill/>
                </a:ln>
                <a:solidFill>
                  <a:srgbClr val="843C0C"/>
                </a:solidFill>
                <a:effectLst/>
                <a:uLnTx/>
                <a:uFillTx/>
                <a:latin typeface="Times New Roman" panose="02020603050405020304" pitchFamily="18" charset="0"/>
                <a:ea typeface="Times New Roman" panose="02020603050405020304" pitchFamily="18" charset="0"/>
                <a:cs typeface="+mn-cs"/>
              </a:rPr>
              <a:t>От і мені важко... Те, чому навчилась раніше, використовується, а нові курси не заходять взагалі. Що є в записі, дивлюсь по частинам....»</a:t>
            </a:r>
            <a:endParaRPr kumimoji="0" lang="ru-RU" sz="2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rgbClr val="843C0C"/>
                </a:solidFill>
                <a:effectLst/>
                <a:uLnTx/>
                <a:uFillTx/>
                <a:latin typeface="Times New Roman" panose="02020603050405020304" pitchFamily="18" charset="0"/>
                <a:ea typeface="Times New Roman" panose="02020603050405020304" pitchFamily="18" charset="0"/>
                <a:cs typeface="+mn-cs"/>
              </a:rPr>
              <a:t> </a:t>
            </a:r>
            <a:endParaRPr kumimoji="0" lang="ru-RU" sz="2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 name="Скругленный прямоугольник 5"/>
          <p:cNvSpPr/>
          <p:nvPr/>
        </p:nvSpPr>
        <p:spPr>
          <a:xfrm>
            <a:off x="1618593" y="4465046"/>
            <a:ext cx="9836500" cy="1207135"/>
          </a:xfrm>
          <a:prstGeom prst="roundRect">
            <a:avLst/>
          </a:prstGeom>
          <a:solidFill>
            <a:schemeClr val="accent4">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2200" b="0" i="0" u="none" strike="noStrike" kern="1200" cap="none" spc="0" normalizeH="0" baseline="0" noProof="0" dirty="0">
                <a:ln>
                  <a:noFill/>
                </a:ln>
                <a:solidFill>
                  <a:srgbClr val="404040"/>
                </a:solidFill>
                <a:effectLst/>
                <a:uLnTx/>
                <a:uFillTx/>
                <a:latin typeface="Times New Roman" panose="02020603050405020304" pitchFamily="18" charset="0"/>
                <a:cs typeface="+mn-cs"/>
              </a:rPr>
              <a:t>«О, у мого сина порушення сну... Вночі бродить, вдень спить...та і у мене так...</a:t>
            </a:r>
            <a:endParaRPr kumimoji="0" lang="ru-RU" sz="2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uk-UA" sz="2200" b="0" i="0" u="none" strike="noStrike" kern="1200" cap="none" spc="0" normalizeH="0" baseline="0" noProof="0" dirty="0">
                <a:ln>
                  <a:noFill/>
                </a:ln>
                <a:solidFill>
                  <a:srgbClr val="404040"/>
                </a:solidFill>
                <a:effectLst/>
                <a:uLnTx/>
                <a:uFillTx/>
                <a:latin typeface="Times New Roman" panose="02020603050405020304" pitchFamily="18" charset="0"/>
                <a:cs typeface="+mn-cs"/>
              </a:rPr>
              <a:t>Я теж думаю, що зараз навчання – це більше групова терапія... Але до викладачів, мабуть, це не донести</a:t>
            </a:r>
            <a:r>
              <a:rPr kumimoji="0" lang="uk-UA" sz="2200" b="0" i="0" u="none" strike="noStrike" kern="1200" cap="none" spc="0" normalizeH="0" baseline="0" noProof="0" dirty="0" smtClean="0">
                <a:ln>
                  <a:noFill/>
                </a:ln>
                <a:solidFill>
                  <a:srgbClr val="404040"/>
                </a:solidFill>
                <a:effectLst/>
                <a:uLnTx/>
                <a:uFillTx/>
                <a:latin typeface="Times New Roman" panose="02020603050405020304" pitchFamily="18" charset="0"/>
                <a:cs typeface="+mn-cs"/>
              </a:rPr>
              <a:t>...».</a:t>
            </a:r>
            <a:r>
              <a:rPr kumimoji="0" lang="ru-RU" sz="2200" b="1" i="0" u="none" strike="noStrike" kern="0" cap="none" spc="0" normalizeH="0" baseline="0" noProof="0" dirty="0">
                <a:ln>
                  <a:noFill/>
                </a:ln>
                <a:solidFill>
                  <a:srgbClr val="843C0C"/>
                </a:solidFill>
                <a:effectLst/>
                <a:uLnTx/>
                <a:uFillTx/>
                <a:latin typeface="Times New Roman" panose="02020603050405020304" pitchFamily="18" charset="0"/>
                <a:ea typeface="Times New Roman" panose="02020603050405020304" pitchFamily="18" charset="0"/>
                <a:cs typeface="+mn-cs"/>
              </a:rPr>
              <a:t> </a:t>
            </a:r>
            <a:endParaRPr kumimoji="0" lang="ru-RU" sz="2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7" name="Скругленный прямоугольник 6"/>
          <p:cNvSpPr/>
          <p:nvPr/>
        </p:nvSpPr>
        <p:spPr>
          <a:xfrm>
            <a:off x="1513490" y="5915474"/>
            <a:ext cx="10300138" cy="821658"/>
          </a:xfrm>
          <a:prstGeom prst="roundRect">
            <a:avLst/>
          </a:prstGeom>
          <a:solidFill>
            <a:schemeClr val="accent3">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srgbClr val="404040"/>
                </a:solidFill>
                <a:effectLst/>
                <a:uLnTx/>
                <a:uFillTx/>
                <a:latin typeface="Times New Roman" panose="02020603050405020304" pitchFamily="18" charset="0"/>
                <a:cs typeface="+mn-cs"/>
              </a:rPr>
              <a:t>«Головне не тиснути на них. І нехай виконують завдання так як їм зручно».</a:t>
            </a:r>
            <a:endParaRPr kumimoji="0" lang="ru-RU" sz="2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rgbClr val="843C0C"/>
                </a:solidFill>
                <a:effectLst/>
                <a:uLnTx/>
                <a:uFillTx/>
                <a:latin typeface="Times New Roman" panose="02020603050405020304" pitchFamily="18" charset="0"/>
                <a:ea typeface="Times New Roman" panose="02020603050405020304" pitchFamily="18" charset="0"/>
                <a:cs typeface="+mn-cs"/>
              </a:rPr>
              <a:t> </a:t>
            </a:r>
            <a:endParaRPr kumimoji="0" lang="ru-RU" sz="2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70316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02508" y="105104"/>
            <a:ext cx="10142954" cy="1418895"/>
          </a:xfrm>
          <a:prstGeom prst="rect">
            <a:avLst/>
          </a:prstGeom>
        </p:spPr>
      </p:pic>
      <p:sp>
        <p:nvSpPr>
          <p:cNvPr id="6" name="Скругленный прямоугольник 5"/>
          <p:cNvSpPr/>
          <p:nvPr/>
        </p:nvSpPr>
        <p:spPr>
          <a:xfrm>
            <a:off x="1965435" y="1660633"/>
            <a:ext cx="10131972" cy="1860331"/>
          </a:xfrm>
          <a:prstGeom prst="roundRect">
            <a:avLst/>
          </a:prstGeom>
          <a:solidFill>
            <a:schemeClr val="accent2">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571500" marR="857250" lvl="0">
              <a:lnSpc>
                <a:spcPct val="107000"/>
              </a:lnSpc>
            </a:pPr>
            <a:r>
              <a:rPr lang="uk-UA" sz="2200" i="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2200" i="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Зараз у нас може не вистачати сил на контакти. Ви можете відчувати, як втомлюєтеся від спілкування, але саме воно зараз вкрай потрібне – це знеболює. Під час спілкування </a:t>
            </a:r>
            <a:r>
              <a:rPr lang="uk-UA" sz="2200" i="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виділяється </a:t>
            </a:r>
            <a:r>
              <a:rPr lang="uk-UA" sz="2200" i="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гормон </a:t>
            </a:r>
            <a:r>
              <a:rPr lang="uk-UA" sz="2200" i="1" dirty="0" err="1">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окситоцин</a:t>
            </a:r>
            <a:r>
              <a:rPr lang="uk-UA" sz="2200" i="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 те, що</a:t>
            </a:r>
            <a:r>
              <a:rPr lang="uk-UA" sz="22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200" i="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знеболює серце, щоби воно витримало все, що з нами відбувається</a:t>
            </a:r>
            <a:r>
              <a:rPr lang="uk-UA" sz="2200" i="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2000" i="1" dirty="0" smtClean="0">
                <a:solidFill>
                  <a:srgbClr val="010101"/>
                </a:solidFill>
                <a:latin typeface="ProximaNova"/>
                <a:ea typeface="Times New Roman" panose="02020603050405020304" pitchFamily="18" charset="0"/>
                <a:cs typeface="Times New Roman" panose="02020603050405020304" pitchFamily="18" charset="0"/>
              </a:rPr>
              <a:t>   Дитяча </a:t>
            </a:r>
            <a:r>
              <a:rPr lang="uk-UA" sz="2000" i="1" dirty="0" err="1">
                <a:solidFill>
                  <a:srgbClr val="010101"/>
                </a:solidFill>
                <a:latin typeface="ProximaNova"/>
                <a:ea typeface="Times New Roman" panose="02020603050405020304" pitchFamily="18" charset="0"/>
                <a:cs typeface="Times New Roman" panose="02020603050405020304" pitchFamily="18" charset="0"/>
              </a:rPr>
              <a:t>психологиня</a:t>
            </a:r>
            <a:r>
              <a:rPr lang="uk-UA" sz="2000" i="1" dirty="0">
                <a:solidFill>
                  <a:srgbClr val="010101"/>
                </a:solidFill>
                <a:latin typeface="ProximaNova"/>
                <a:ea typeface="Times New Roman" panose="02020603050405020304" pitchFamily="18" charset="0"/>
                <a:cs typeface="Times New Roman" panose="02020603050405020304" pitchFamily="18" charset="0"/>
              </a:rPr>
              <a:t> </a:t>
            </a:r>
            <a:r>
              <a:rPr lang="uk-UA" sz="2000" b="1" i="1" dirty="0">
                <a:solidFill>
                  <a:srgbClr val="010101"/>
                </a:solidFill>
                <a:latin typeface="ProximaNova"/>
                <a:ea typeface="Times New Roman" panose="02020603050405020304" pitchFamily="18" charset="0"/>
                <a:cs typeface="Times New Roman" panose="02020603050405020304" pitchFamily="18" charset="0"/>
              </a:rPr>
              <a:t>Світлана </a:t>
            </a:r>
            <a:r>
              <a:rPr lang="uk-UA" sz="2000" b="1" i="1" dirty="0" err="1">
                <a:solidFill>
                  <a:srgbClr val="010101"/>
                </a:solidFill>
                <a:latin typeface="ProximaNova"/>
                <a:ea typeface="Times New Roman" panose="02020603050405020304" pitchFamily="18" charset="0"/>
                <a:cs typeface="Times New Roman" panose="02020603050405020304" pitchFamily="18" charset="0"/>
              </a:rPr>
              <a:t>Ройз</a:t>
            </a:r>
            <a:r>
              <a:rPr lang="uk-UA" sz="2000" i="1" dirty="0">
                <a:solidFill>
                  <a:srgbClr val="010101"/>
                </a:solidFill>
                <a:latin typeface="ProximaNova"/>
                <a:ea typeface="Times New Roman" panose="02020603050405020304" pitchFamily="18" charset="0"/>
                <a:cs typeface="Times New Roman" panose="02020603050405020304" pitchFamily="18" charset="0"/>
              </a:rPr>
              <a:t>.</a:t>
            </a:r>
            <a:endPar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Скругленный прямоугольник 7"/>
          <p:cNvSpPr/>
          <p:nvPr/>
        </p:nvSpPr>
        <p:spPr>
          <a:xfrm>
            <a:off x="882869" y="3867807"/>
            <a:ext cx="9911256" cy="2259724"/>
          </a:xfrm>
          <a:prstGeom prst="roundRect">
            <a:avLst/>
          </a:prstGeom>
          <a:solidFill>
            <a:schemeClr val="accent3">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just">
              <a:buClr>
                <a:srgbClr val="252F50"/>
              </a:buClr>
              <a:buSzPct val="95833"/>
              <a:tabLst>
                <a:tab pos="121920" algn="l"/>
              </a:tabLst>
            </a:pPr>
            <a:r>
              <a:rPr lang="uk-UA" sz="2400" b="1" spc="-10" dirty="0">
                <a:solidFill>
                  <a:srgbClr val="A53010">
                    <a:lumMod val="75000"/>
                  </a:srgbClr>
                </a:solidFill>
                <a:latin typeface="Times New Roman"/>
                <a:cs typeface="Times New Roman"/>
              </a:rPr>
              <a:t> </a:t>
            </a:r>
            <a:r>
              <a:rPr lang="uk-UA" sz="2400" b="1" spc="-10" dirty="0">
                <a:solidFill>
                  <a:srgbClr val="002060"/>
                </a:solidFill>
                <a:latin typeface="Times New Roman"/>
                <a:cs typeface="Times New Roman"/>
              </a:rPr>
              <a:t>Основний</a:t>
            </a:r>
            <a:r>
              <a:rPr lang="uk-UA" sz="2400" b="1" dirty="0">
                <a:solidFill>
                  <a:srgbClr val="002060"/>
                </a:solidFill>
                <a:latin typeface="Times New Roman"/>
                <a:cs typeface="Times New Roman"/>
              </a:rPr>
              <a:t> засіб</a:t>
            </a:r>
            <a:r>
              <a:rPr lang="uk-UA" sz="2400" b="1" spc="-20" dirty="0">
                <a:solidFill>
                  <a:srgbClr val="002060"/>
                </a:solidFill>
                <a:latin typeface="Times New Roman"/>
                <a:cs typeface="Times New Roman"/>
              </a:rPr>
              <a:t> подолання</a:t>
            </a:r>
            <a:r>
              <a:rPr lang="uk-UA" sz="2400" b="1" spc="30" dirty="0">
                <a:solidFill>
                  <a:srgbClr val="002060"/>
                </a:solidFill>
                <a:latin typeface="Times New Roman"/>
                <a:cs typeface="Times New Roman"/>
              </a:rPr>
              <a:t> </a:t>
            </a:r>
            <a:r>
              <a:rPr lang="uk-UA" sz="2400" b="1" spc="-15" dirty="0">
                <a:solidFill>
                  <a:srgbClr val="002060"/>
                </a:solidFill>
                <a:latin typeface="Times New Roman"/>
                <a:cs typeface="Times New Roman"/>
              </a:rPr>
              <a:t>страху</a:t>
            </a:r>
            <a:r>
              <a:rPr lang="uk-UA" sz="2400" b="1" spc="-5" dirty="0">
                <a:solidFill>
                  <a:srgbClr val="002060"/>
                </a:solidFill>
                <a:latin typeface="Times New Roman"/>
                <a:cs typeface="Times New Roman"/>
              </a:rPr>
              <a:t> </a:t>
            </a:r>
            <a:r>
              <a:rPr lang="uk-UA" sz="2400" b="1" spc="-25" dirty="0">
                <a:solidFill>
                  <a:srgbClr val="002060"/>
                </a:solidFill>
                <a:latin typeface="Times New Roman"/>
                <a:cs typeface="Times New Roman"/>
              </a:rPr>
              <a:t>людьми </a:t>
            </a:r>
            <a:r>
              <a:rPr lang="uk-UA" sz="2400" dirty="0">
                <a:solidFill>
                  <a:srgbClr val="002060"/>
                </a:solidFill>
                <a:latin typeface="Times New Roman"/>
                <a:cs typeface="Times New Roman"/>
              </a:rPr>
              <a:t>є</a:t>
            </a:r>
            <a:r>
              <a:rPr lang="uk-UA" sz="2400" spc="-20" dirty="0">
                <a:solidFill>
                  <a:srgbClr val="002060"/>
                </a:solidFill>
                <a:latin typeface="Times New Roman"/>
                <a:cs typeface="Times New Roman"/>
              </a:rPr>
              <a:t> </a:t>
            </a:r>
            <a:r>
              <a:rPr lang="uk-UA" sz="2400" dirty="0">
                <a:solidFill>
                  <a:srgbClr val="002060"/>
                </a:solidFill>
                <a:latin typeface="Times New Roman"/>
                <a:cs typeface="Times New Roman"/>
              </a:rPr>
              <a:t>їх </a:t>
            </a:r>
            <a:r>
              <a:rPr lang="uk-UA" sz="2400" b="1" spc="-10" dirty="0" err="1">
                <a:solidFill>
                  <a:schemeClr val="accent1"/>
                </a:solidFill>
                <a:latin typeface="Times New Roman"/>
                <a:cs typeface="Times New Roman"/>
              </a:rPr>
              <a:t>мисленнєво</a:t>
            </a:r>
            <a:r>
              <a:rPr lang="uk-UA" sz="2400" b="1" spc="-10" dirty="0">
                <a:solidFill>
                  <a:schemeClr val="accent1"/>
                </a:solidFill>
                <a:latin typeface="Times New Roman"/>
                <a:cs typeface="Times New Roman"/>
              </a:rPr>
              <a:t>-розумова</a:t>
            </a:r>
            <a:r>
              <a:rPr lang="uk-UA" sz="2400" b="1" spc="-30" dirty="0">
                <a:solidFill>
                  <a:schemeClr val="accent1"/>
                </a:solidFill>
                <a:latin typeface="Times New Roman"/>
                <a:cs typeface="Times New Roman"/>
              </a:rPr>
              <a:t> </a:t>
            </a:r>
            <a:r>
              <a:rPr lang="uk-UA" sz="2400" b="1" spc="-5" dirty="0" smtClean="0">
                <a:solidFill>
                  <a:schemeClr val="accent1"/>
                </a:solidFill>
                <a:latin typeface="Times New Roman"/>
                <a:cs typeface="Times New Roman"/>
              </a:rPr>
              <a:t>діяльність</a:t>
            </a:r>
            <a:r>
              <a:rPr lang="uk-UA" sz="2400" b="1" spc="-5" dirty="0" smtClean="0">
                <a:solidFill>
                  <a:srgbClr val="002060"/>
                </a:solidFill>
                <a:latin typeface="Times New Roman"/>
                <a:cs typeface="Times New Roman"/>
              </a:rPr>
              <a:t> </a:t>
            </a:r>
            <a:r>
              <a:rPr lang="uk-UA" sz="2400" spc="-5" dirty="0" smtClean="0">
                <a:solidFill>
                  <a:srgbClr val="002060"/>
                </a:solidFill>
                <a:latin typeface="Times New Roman"/>
                <a:cs typeface="Times New Roman"/>
              </a:rPr>
              <a:t>(механізм стресу полягає у тому, що раціональне сприйняття інформації вимикається, надсильні страх, паніка пригнічують логічне мислення, тому важливо активізувати когнітивні функції)</a:t>
            </a:r>
            <a:endParaRPr lang="uk-UA" sz="2400" dirty="0">
              <a:solidFill>
                <a:srgbClr val="002060"/>
              </a:solidFill>
              <a:latin typeface="Times New Roman"/>
              <a:cs typeface="Times New Roman"/>
            </a:endParaRPr>
          </a:p>
          <a:p>
            <a:pPr marL="2520950" marR="5080" lvl="0" indent="-913130" algn="just">
              <a:lnSpc>
                <a:spcPct val="80000"/>
              </a:lnSpc>
              <a:spcBef>
                <a:spcPts val="600"/>
              </a:spcBef>
            </a:pPr>
            <a:r>
              <a:rPr lang="uk-UA" sz="2600" spc="-5" dirty="0" smtClean="0">
                <a:solidFill>
                  <a:prstClr val="black"/>
                </a:solidFill>
                <a:latin typeface="Times New Roman"/>
                <a:cs typeface="Times New Roman"/>
              </a:rPr>
              <a:t>«</a:t>
            </a:r>
            <a:r>
              <a:rPr lang="uk-UA" sz="2600" i="1" spc="-5" dirty="0">
                <a:solidFill>
                  <a:prstClr val="black"/>
                </a:solidFill>
                <a:latin typeface="Times New Roman"/>
                <a:cs typeface="Times New Roman"/>
              </a:rPr>
              <a:t>Як </a:t>
            </a:r>
            <a:r>
              <a:rPr lang="uk-UA" sz="2600" i="1" dirty="0">
                <a:solidFill>
                  <a:prstClr val="black"/>
                </a:solidFill>
                <a:latin typeface="Times New Roman"/>
                <a:cs typeface="Times New Roman"/>
              </a:rPr>
              <a:t>би ж </a:t>
            </a:r>
            <a:r>
              <a:rPr lang="uk-UA" sz="2600" i="1" spc="-20" dirty="0" smtClean="0">
                <a:solidFill>
                  <a:prstClr val="black"/>
                </a:solidFill>
                <a:latin typeface="Times New Roman"/>
                <a:cs typeface="Times New Roman"/>
              </a:rPr>
              <a:t>думки</a:t>
            </a:r>
            <a:r>
              <a:rPr lang="uk-UA" sz="2600" i="1" spc="-5" dirty="0" smtClean="0">
                <a:solidFill>
                  <a:prstClr val="black"/>
                </a:solidFill>
                <a:latin typeface="Times New Roman"/>
                <a:cs typeface="Times New Roman"/>
              </a:rPr>
              <a:t> </a:t>
            </a:r>
            <a:r>
              <a:rPr lang="uk-UA" sz="2600" i="1" spc="-25" dirty="0">
                <a:solidFill>
                  <a:prstClr val="black"/>
                </a:solidFill>
                <a:latin typeface="Times New Roman"/>
                <a:cs typeface="Times New Roman"/>
              </a:rPr>
              <a:t>були </a:t>
            </a:r>
            <a:r>
              <a:rPr lang="uk-UA" sz="2600" i="1" spc="-20" dirty="0">
                <a:solidFill>
                  <a:prstClr val="black"/>
                </a:solidFill>
                <a:latin typeface="Times New Roman"/>
                <a:cs typeface="Times New Roman"/>
              </a:rPr>
              <a:t>розумні, с</a:t>
            </a:r>
            <a:r>
              <a:rPr lang="uk-UA" sz="2600" i="1" spc="10" dirty="0">
                <a:solidFill>
                  <a:prstClr val="black"/>
                </a:solidFill>
                <a:latin typeface="Times New Roman"/>
                <a:cs typeface="Times New Roman"/>
              </a:rPr>
              <a:t>тав </a:t>
            </a:r>
            <a:r>
              <a:rPr lang="uk-UA" sz="2600" i="1" dirty="0">
                <a:solidFill>
                  <a:prstClr val="black"/>
                </a:solidFill>
                <a:latin typeface="Times New Roman"/>
                <a:cs typeface="Times New Roman"/>
              </a:rPr>
              <a:t>би </a:t>
            </a:r>
            <a:r>
              <a:rPr lang="uk-UA" sz="2600" i="1" spc="-25" dirty="0" smtClean="0">
                <a:solidFill>
                  <a:prstClr val="black"/>
                </a:solidFill>
                <a:latin typeface="Times New Roman"/>
                <a:cs typeface="Times New Roman"/>
              </a:rPr>
              <a:t>розум </a:t>
            </a:r>
            <a:r>
              <a:rPr lang="uk-UA" sz="2600" i="1" spc="-5" dirty="0">
                <a:solidFill>
                  <a:prstClr val="black"/>
                </a:solidFill>
                <a:latin typeface="Times New Roman"/>
                <a:cs typeface="Times New Roman"/>
              </a:rPr>
              <a:t>вільним </a:t>
            </a:r>
            <a:r>
              <a:rPr lang="uk-UA" sz="2600" i="1" spc="-585" dirty="0">
                <a:solidFill>
                  <a:prstClr val="black"/>
                </a:solidFill>
                <a:latin typeface="Times New Roman"/>
                <a:cs typeface="Times New Roman"/>
              </a:rPr>
              <a:t> </a:t>
            </a:r>
            <a:r>
              <a:rPr lang="uk-UA" sz="2600" i="1" spc="-5" dirty="0">
                <a:solidFill>
                  <a:prstClr val="black"/>
                </a:solidFill>
                <a:latin typeface="Times New Roman"/>
                <a:cs typeface="Times New Roman"/>
              </a:rPr>
              <a:t>від</a:t>
            </a:r>
            <a:r>
              <a:rPr lang="uk-UA" sz="2600" i="1" spc="-20" dirty="0">
                <a:solidFill>
                  <a:prstClr val="black"/>
                </a:solidFill>
                <a:latin typeface="Times New Roman"/>
                <a:cs typeface="Times New Roman"/>
              </a:rPr>
              <a:t> </a:t>
            </a:r>
            <a:r>
              <a:rPr lang="uk-UA" sz="2600" i="1" dirty="0" smtClean="0">
                <a:solidFill>
                  <a:prstClr val="black"/>
                </a:solidFill>
                <a:latin typeface="Times New Roman"/>
                <a:cs typeface="Times New Roman"/>
              </a:rPr>
              <a:t>страхів</a:t>
            </a:r>
            <a:r>
              <a:rPr lang="uk-UA" sz="2600" dirty="0">
                <a:solidFill>
                  <a:prstClr val="black"/>
                </a:solidFill>
                <a:latin typeface="Times New Roman"/>
                <a:cs typeface="Times New Roman"/>
              </a:rPr>
              <a:t> </a:t>
            </a:r>
            <a:r>
              <a:rPr lang="uk-UA" sz="2600" dirty="0" smtClean="0">
                <a:solidFill>
                  <a:prstClr val="black"/>
                </a:solidFill>
                <a:latin typeface="Times New Roman"/>
                <a:cs typeface="Times New Roman"/>
              </a:rPr>
              <a:t> </a:t>
            </a:r>
            <a:r>
              <a:rPr lang="uk-UA" sz="2600" spc="-10" dirty="0" smtClean="0">
                <a:solidFill>
                  <a:prstClr val="black"/>
                </a:solidFill>
                <a:latin typeface="Times New Roman"/>
                <a:cs typeface="Times New Roman"/>
              </a:rPr>
              <a:t>(</a:t>
            </a:r>
            <a:r>
              <a:rPr lang="uk-UA" sz="2600" spc="-10" dirty="0" err="1" smtClean="0">
                <a:solidFill>
                  <a:prstClr val="black"/>
                </a:solidFill>
                <a:latin typeface="Times New Roman"/>
                <a:cs typeface="Times New Roman"/>
              </a:rPr>
              <a:t>Лукрецій</a:t>
            </a:r>
            <a:r>
              <a:rPr lang="uk-UA" sz="2600" spc="-10" dirty="0">
                <a:solidFill>
                  <a:prstClr val="black"/>
                </a:solidFill>
                <a:latin typeface="Times New Roman"/>
                <a:cs typeface="Times New Roman"/>
              </a:rPr>
              <a:t>)</a:t>
            </a:r>
            <a:endParaRPr kumimoji="0" lang="ru-RU" sz="26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6153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93987" y="1391103"/>
            <a:ext cx="5242580" cy="1214073"/>
          </a:xfrm>
          <a:prstGeom prst="roundRect">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gn="ctr" defTabSz="914400" eaLnBrk="1" fontAlgn="auto" latinLnBrk="0" hangingPunct="1">
              <a:lnSpc>
                <a:spcPct val="107000"/>
              </a:lnSpc>
              <a:spcBef>
                <a:spcPts val="0"/>
              </a:spcBef>
              <a:spcAft>
                <a:spcPts val="800"/>
              </a:spcAft>
              <a:buClrTx/>
              <a:buSzTx/>
              <a:buFont typeface="+mj-lt"/>
              <a:buAutoNum type="arabicPeriod"/>
              <a:tabLst/>
              <a:defRPr/>
            </a:pPr>
            <a:r>
              <a:rPr kumimoji="0" lang="uk-UA" sz="20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Забезпечує зниження тривоги за рахунок повернення до звичної «рутини», до добре знайомої та зрозумілої діяльності.</a:t>
            </a:r>
            <a:endParaRPr kumimoji="0" lang="ru-RU" sz="20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Скругленный прямоугольник 6"/>
          <p:cNvSpPr/>
          <p:nvPr/>
        </p:nvSpPr>
        <p:spPr>
          <a:xfrm>
            <a:off x="420415" y="2825019"/>
            <a:ext cx="5566318" cy="1380490"/>
          </a:xfrm>
          <a:prstGeom prst="roundRect">
            <a:avLst/>
          </a:prstGeom>
          <a:solidFill>
            <a:schemeClr val="accent2">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20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uk-UA" sz="20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Допомагає зберігати емоційну стабільність і долати стресове виснаження за допомогою відволікання на конкретну діяльність і перемикання фокусу уваги.</a:t>
            </a:r>
            <a:endParaRPr kumimoji="0" lang="ru-RU" sz="20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Скругленный прямоугольник 7"/>
          <p:cNvSpPr/>
          <p:nvPr/>
        </p:nvSpPr>
        <p:spPr>
          <a:xfrm>
            <a:off x="809100" y="4339630"/>
            <a:ext cx="5055078" cy="1401793"/>
          </a:xfrm>
          <a:prstGeom prst="roundRect">
            <a:avLst/>
          </a:prstGeom>
          <a:solidFill>
            <a:schemeClr val="accent1">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uk-UA" sz="20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3. Дає відчуття стабільності, передбачуваності та кордонів завдяки наявності розкладу, наперед визначеної тривалості занять, домашніх завдань тощо.</a:t>
            </a:r>
            <a:endParaRPr kumimoji="0" lang="ru-RU" sz="20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Скругленный прямоугольник 8"/>
          <p:cNvSpPr/>
          <p:nvPr/>
        </p:nvSpPr>
        <p:spPr>
          <a:xfrm>
            <a:off x="6039096" y="1127729"/>
            <a:ext cx="6016269" cy="1237892"/>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uk-UA" sz="200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4. Додає відчуття контролю та впливу на ситуацію (від тебе самого залежить, наскільки ти будеш успішним, як добре підготуєшся, чи вчасно виконаєш завдання і ін.).</a:t>
            </a:r>
            <a:endParaRPr kumimoji="0" lang="ru-RU" sz="200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Скругленный прямоугольник 9"/>
          <p:cNvSpPr/>
          <p:nvPr/>
        </p:nvSpPr>
        <p:spPr>
          <a:xfrm>
            <a:off x="6211614" y="2528976"/>
            <a:ext cx="5780690" cy="1358661"/>
          </a:xfrm>
          <a:prstGeom prst="roundRect">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uk-UA" sz="20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5. Дозволяє частково уникнути надмірного перегляду телефону і споживання негативної інформації та новин про війну (інформаційний </a:t>
            </a:r>
            <a:r>
              <a:rPr kumimoji="0" lang="uk-UA" sz="20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детокс</a:t>
            </a:r>
            <a:r>
              <a:rPr kumimoji="0" lang="uk-UA" sz="20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ru-RU" sz="20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Скругленный прямоугольник 10"/>
          <p:cNvSpPr/>
          <p:nvPr/>
        </p:nvSpPr>
        <p:spPr>
          <a:xfrm>
            <a:off x="6306763" y="4101117"/>
            <a:ext cx="5632988" cy="1371599"/>
          </a:xfrm>
          <a:prstGeom prst="roundRect">
            <a:avLst/>
          </a:prstGeom>
          <a:solidFill>
            <a:schemeClr val="accent2">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uk-UA"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6. Убезпечує від руйнування соціальних </a:t>
            </a:r>
            <a:r>
              <a:rPr kumimoji="0" lang="uk-UA" sz="2000" b="0" i="0" u="none" strike="noStrike" kern="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зв’язків</a:t>
            </a:r>
            <a:r>
              <a:rPr kumimoji="0" lang="uk-UA"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та ізоляції, бо навіть у форматі дистанційного навчання сприяє спілкуванню з викладачами, одногрупниками, однокурсниками.</a:t>
            </a:r>
            <a:endParaRPr kumimoji="0" lang="ru-RU"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Скругленный прямоугольник 11"/>
          <p:cNvSpPr/>
          <p:nvPr/>
        </p:nvSpPr>
        <p:spPr>
          <a:xfrm>
            <a:off x="1552756" y="5870275"/>
            <a:ext cx="10179170" cy="914400"/>
          </a:xfrm>
          <a:prstGeom prst="roundRect">
            <a:avLst>
              <a:gd name="adj" fmla="val 50000"/>
            </a:avLst>
          </a:prstGeom>
          <a:solidFill>
            <a:schemeClr val="accent3">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uk-UA"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7. Дозволяє уникнути болісного відчуття </a:t>
            </a:r>
            <a:r>
              <a:rPr kumimoji="0" lang="uk-UA" sz="2000" b="0" i="0" u="none" strike="noStrike" kern="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безсенсовності</a:t>
            </a:r>
            <a:r>
              <a:rPr kumimoji="0" lang="uk-UA"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та власної безпорадності (час не марнується, а витрачається на щось корисне, успіх залежить не від зовнішніх обставин, які можуть бути непередбачуваними, а від тебе самого).</a:t>
            </a:r>
            <a:endParaRPr kumimoji="0" lang="ru-RU"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Скругленный прямоугольник 13"/>
          <p:cNvSpPr/>
          <p:nvPr/>
        </p:nvSpPr>
        <p:spPr>
          <a:xfrm>
            <a:off x="3321426" y="199031"/>
            <a:ext cx="6495235" cy="767921"/>
          </a:xfrm>
          <a:prstGeom prst="roundRect">
            <a:avLst/>
          </a:prstGeom>
          <a:solidFill>
            <a:schemeClr val="bg1">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r>
              <a:rPr kumimoji="0" lang="uk-UA" sz="3200" b="1" i="0" u="none" strike="noStrike" kern="0" cap="none" spc="0" normalizeH="0" baseline="0" noProof="0" dirty="0">
                <a:ln>
                  <a:noFill/>
                </a:ln>
                <a:solidFill>
                  <a:srgbClr val="FFC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Сьогодні навчальний процес:</a:t>
            </a:r>
            <a:endParaRPr kumimoji="0" lang="ru-RU"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21823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313794" y="1809465"/>
            <a:ext cx="9774620" cy="1932218"/>
          </a:xfrm>
          <a:prstGeom prst="roundRect">
            <a:avLst/>
          </a:prstGeom>
          <a:solidFill>
            <a:schemeClr val="accent6">
              <a:lumMod val="75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2600" b="1" i="0" u="none" strike="noStrike" kern="0" cap="none" spc="0" normalizeH="0" baseline="0" noProof="0" dirty="0">
                <a:ln>
                  <a:noFill/>
                </a:ln>
                <a:solidFill>
                  <a:srgbClr val="FFC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4000" b="1" i="0" u="none" strike="noStrike" kern="0" cap="none" spc="0" normalizeH="0" baseline="0" noProof="0" dirty="0" smtClean="0">
                <a:ln>
                  <a:noFill/>
                </a:ln>
                <a:solidFill>
                  <a:srgbClr val="FFC000"/>
                </a:solidFill>
                <a:effectLst/>
                <a:uLnTx/>
                <a:uFillTx/>
                <a:latin typeface="Times New Roman" panose="02020603050405020304" pitchFamily="18" charset="0"/>
                <a:ea typeface="Calibri" panose="020F0502020204030204" pitchFamily="34" charset="0"/>
                <a:cs typeface="Times New Roman" panose="02020603050405020304" pitchFamily="18" charset="0"/>
              </a:rPr>
              <a:t>3. </a:t>
            </a:r>
            <a:r>
              <a:rPr kumimoji="0" lang="uk-UA" sz="4000" b="1" i="0" u="none" strike="noStrike" kern="0" cap="none" spc="0" normalizeH="0" baseline="0" noProof="0" dirty="0" smtClean="0">
                <a:ln>
                  <a:noFill/>
                </a:ln>
                <a:solidFill>
                  <a:srgbClr val="FFC000"/>
                </a:solidFill>
                <a:effectLst/>
                <a:uLnTx/>
                <a:uFillTx/>
                <a:latin typeface="Times New Roman" panose="02020603050405020304" pitchFamily="18" charset="0"/>
                <a:ea typeface="Calibri" panose="020F0502020204030204" pitchFamily="34" charset="0"/>
                <a:cs typeface="Times New Roman" panose="02020603050405020304" pitchFamily="18" charset="0"/>
              </a:rPr>
              <a:t>Загальні психологічні поради щодо організації  та проведення занять під </a:t>
            </a:r>
            <a:r>
              <a:rPr kumimoji="0" lang="uk-UA" sz="4000" b="1" i="0" u="none" strike="noStrike" kern="0" cap="none" spc="0" normalizeH="0" baseline="0" noProof="0" dirty="0">
                <a:ln>
                  <a:noFill/>
                </a:ln>
                <a:solidFill>
                  <a:srgbClr val="FFC000"/>
                </a:solidFill>
                <a:effectLst/>
                <a:uLnTx/>
                <a:uFillTx/>
                <a:latin typeface="Times New Roman" panose="02020603050405020304" pitchFamily="18" charset="0"/>
                <a:ea typeface="Calibri" panose="020F0502020204030204" pitchFamily="34" charset="0"/>
                <a:cs typeface="Times New Roman" panose="02020603050405020304" pitchFamily="18" charset="0"/>
              </a:rPr>
              <a:t>час війни</a:t>
            </a:r>
            <a:endParaRPr kumimoji="0" lang="ru-RU" sz="40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8215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776248" y="138069"/>
            <a:ext cx="9974318" cy="1333380"/>
          </a:xfrm>
          <a:prstGeom prst="roundRect">
            <a:avLst/>
          </a:prstGeom>
          <a:solidFill>
            <a:schemeClr val="accent1">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defTabSz="457200">
              <a:spcBef>
                <a:spcPts val="1000"/>
              </a:spcBef>
              <a:buClr>
                <a:srgbClr val="A53010"/>
              </a:buClr>
              <a:buFont typeface="Wingdings 3" charset="2"/>
              <a:buChar char=""/>
            </a:pP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Навчання  в такий складний час – це новий виклик для викладачів. Але пам’ятаємо, що безумовна любов, увага та підтримка </a:t>
            </a:r>
            <a:r>
              <a:rPr lang="uk-UA" sz="2400" dirty="0" smtClean="0">
                <a:solidFill>
                  <a:prstClr val="black">
                    <a:lumMod val="75000"/>
                    <a:lumOff val="25000"/>
                  </a:prstClr>
                </a:solidFill>
                <a:latin typeface="Times New Roman" panose="02020603050405020304" pitchFamily="18" charset="0"/>
                <a:cs typeface="Times New Roman" panose="02020603050405020304" pitchFamily="18" charset="0"/>
              </a:rPr>
              <a:t>учнів </a:t>
            </a: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допомагає стабілізувати психологічний стан як свій, так і </a:t>
            </a:r>
            <a:r>
              <a:rPr lang="uk-UA" sz="2400" dirty="0" smtClean="0">
                <a:solidFill>
                  <a:prstClr val="black">
                    <a:lumMod val="75000"/>
                    <a:lumOff val="25000"/>
                  </a:prstClr>
                </a:solidFill>
                <a:latin typeface="Times New Roman" panose="02020603050405020304" pitchFamily="18" charset="0"/>
                <a:cs typeface="Times New Roman" panose="02020603050405020304" pitchFamily="18" charset="0"/>
              </a:rPr>
              <a:t>дітей.</a:t>
            </a:r>
            <a:endParaRPr lang="uk-UA" sz="24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15311" y="1651557"/>
            <a:ext cx="9616966" cy="864235"/>
          </a:xfrm>
          <a:prstGeom prst="roundRect">
            <a:avLst/>
          </a:prstGeom>
          <a:solidFill>
            <a:schemeClr val="accent2">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defTabSz="457200">
              <a:spcBef>
                <a:spcPts val="1000"/>
              </a:spcBef>
              <a:buClr>
                <a:srgbClr val="A53010"/>
              </a:buClr>
              <a:buFont typeface="Wingdings 3" charset="2"/>
              <a:buChar char=""/>
            </a:pP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Мета навчання під час війни - не лише засвоєння нових знань, а й психологічна підтримка, піклування, переключення уваги </a:t>
            </a:r>
            <a:r>
              <a:rPr lang="uk-UA" sz="2400" dirty="0" smtClean="0">
                <a:solidFill>
                  <a:prstClr val="black">
                    <a:lumMod val="75000"/>
                    <a:lumOff val="25000"/>
                  </a:prstClr>
                </a:solidFill>
                <a:latin typeface="Times New Roman" panose="02020603050405020304" pitchFamily="18" charset="0"/>
                <a:cs typeface="Times New Roman" panose="02020603050405020304" pitchFamily="18" charset="0"/>
              </a:rPr>
              <a:t>учнів.</a:t>
            </a:r>
            <a:endParaRPr lang="uk-UA" sz="24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1933903" y="2686827"/>
            <a:ext cx="10121462" cy="1864152"/>
          </a:xfrm>
          <a:prstGeom prst="roundRect">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defTabSz="457200">
              <a:spcBef>
                <a:spcPts val="1000"/>
              </a:spcBef>
              <a:buClr>
                <a:srgbClr val="A53010"/>
              </a:buClr>
              <a:buFont typeface="Wingdings 3" charset="2"/>
              <a:buChar char=""/>
            </a:pP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Пам’ятаємо, що через дію стресу </a:t>
            </a:r>
            <a:r>
              <a:rPr lang="uk-UA" sz="2400" b="1" dirty="0">
                <a:solidFill>
                  <a:prstClr val="black">
                    <a:lumMod val="75000"/>
                    <a:lumOff val="25000"/>
                  </a:prstClr>
                </a:solidFill>
                <a:latin typeface="Times New Roman" panose="02020603050405020304" pitchFamily="18" charset="0"/>
                <a:cs typeface="Times New Roman" panose="02020603050405020304" pitchFamily="18" charset="0"/>
              </a:rPr>
              <a:t>когнітивні й розумові процеси у всіх людей уповільнюються</a:t>
            </a: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 Механізм стресу такий, що раціональне сприйняття інформації вимикається. У таких умовах інформація буде сприйматися повільніше. Тож ставимося з розумінням до </a:t>
            </a:r>
            <a:r>
              <a:rPr lang="uk-UA" sz="2400" dirty="0" smtClean="0">
                <a:solidFill>
                  <a:prstClr val="black">
                    <a:lumMod val="75000"/>
                    <a:lumOff val="25000"/>
                  </a:prstClr>
                </a:solidFill>
                <a:latin typeface="Times New Roman" panose="02020603050405020304" pitchFamily="18" charset="0"/>
                <a:cs typeface="Times New Roman" panose="02020603050405020304" pitchFamily="18" charset="0"/>
              </a:rPr>
              <a:t>дитячої  </a:t>
            </a: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розсіяності, неуважності і інертності під час онлайн занять.</a:t>
            </a:r>
          </a:p>
        </p:txBody>
      </p:sp>
      <p:sp>
        <p:nvSpPr>
          <p:cNvPr id="10" name="Скругленный прямоугольник 9"/>
          <p:cNvSpPr/>
          <p:nvPr/>
        </p:nvSpPr>
        <p:spPr>
          <a:xfrm>
            <a:off x="1135117" y="4761186"/>
            <a:ext cx="10983310" cy="1797269"/>
          </a:xfrm>
          <a:prstGeom prst="roundRect">
            <a:avLst/>
          </a:prstGeom>
          <a:solidFill>
            <a:schemeClr val="accent4">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defTabSz="457200">
              <a:spcBef>
                <a:spcPts val="1000"/>
              </a:spcBef>
              <a:buClr>
                <a:srgbClr val="A53010"/>
              </a:buClr>
              <a:buFont typeface="Wingdings 3" charset="2"/>
              <a:buChar char=""/>
            </a:pP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Можемо помічати </a:t>
            </a:r>
            <a:r>
              <a:rPr lang="uk-UA" sz="2400" dirty="0" err="1">
                <a:solidFill>
                  <a:prstClr val="black">
                    <a:lumMod val="75000"/>
                    <a:lumOff val="25000"/>
                  </a:prstClr>
                </a:solidFill>
                <a:latin typeface="Times New Roman" panose="02020603050405020304" pitchFamily="18" charset="0"/>
                <a:cs typeface="Times New Roman" panose="02020603050405020304" pitchFamily="18" charset="0"/>
              </a:rPr>
              <a:t>відкат</a:t>
            </a: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 у знаннях. Тому </a:t>
            </a:r>
            <a:r>
              <a:rPr lang="uk-UA" sz="2400" b="1" dirty="0" smtClean="0">
                <a:solidFill>
                  <a:prstClr val="black">
                    <a:lumMod val="75000"/>
                    <a:lumOff val="25000"/>
                  </a:prstClr>
                </a:solidFill>
                <a:latin typeface="Times New Roman" panose="02020603050405020304" pitchFamily="18" charset="0"/>
                <a:cs typeface="Times New Roman" panose="02020603050405020304" pitchFamily="18" charset="0"/>
              </a:rPr>
              <a:t>починайте заняття з найпростішого</a:t>
            </a:r>
            <a:r>
              <a:rPr lang="uk-UA" sz="2400" dirty="0" smtClean="0">
                <a:solidFill>
                  <a:prstClr val="black">
                    <a:lumMod val="75000"/>
                    <a:lumOff val="25000"/>
                  </a:prstClr>
                </a:solidFill>
                <a:latin typeface="Times New Roman" panose="02020603050405020304" pitchFamily="18" charset="0"/>
                <a:cs typeface="Times New Roman" panose="02020603050405020304" pitchFamily="18" charset="0"/>
              </a:rPr>
              <a:t>, з того, що ви проходили давно, того, що легко впровадити. Це потрібно, аби у учнів було відчуття “я можу, я перемагаю”, щоб підвищувався рівень </a:t>
            </a:r>
            <a:r>
              <a:rPr lang="uk-UA" sz="2400" dirty="0" err="1" smtClean="0">
                <a:solidFill>
                  <a:prstClr val="black">
                    <a:lumMod val="75000"/>
                    <a:lumOff val="25000"/>
                  </a:prstClr>
                </a:solidFill>
                <a:latin typeface="Times New Roman" panose="02020603050405020304" pitchFamily="18" charset="0"/>
                <a:cs typeface="Times New Roman" panose="02020603050405020304" pitchFamily="18" charset="0"/>
              </a:rPr>
              <a:t>дофаміну</a:t>
            </a:r>
            <a:r>
              <a:rPr lang="uk-UA" sz="2400" dirty="0" smtClean="0">
                <a:solidFill>
                  <a:prstClr val="black">
                    <a:lumMod val="75000"/>
                    <a:lumOff val="25000"/>
                  </a:prstClr>
                </a:solidFill>
                <a:latin typeface="Times New Roman" panose="02020603050405020304" pitchFamily="18" charset="0"/>
                <a:cs typeface="Times New Roman" panose="02020603050405020304" pitchFamily="18" charset="0"/>
              </a:rPr>
              <a:t>. А отже, підвищувалася концентрація уваги й покращувався загальний стан. </a:t>
            </a:r>
            <a:endParaRPr lang="uk-UA" sz="24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523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268718" y="127558"/>
            <a:ext cx="8671035" cy="1007559"/>
          </a:xfrm>
          <a:prstGeom prst="roundRect">
            <a:avLst/>
          </a:prstGeom>
          <a:solidFill>
            <a:schemeClr val="accent4">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Заняття мають бути орієнтованими більше на повторювання – це є більш ефективним</a:t>
            </a:r>
            <a:endParaRPr kumimoji="0" lang="ru-RU" sz="2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p:txBody>
      </p:sp>
      <p:sp>
        <p:nvSpPr>
          <p:cNvPr id="5" name="Скругленный прямоугольник 4"/>
          <p:cNvSpPr/>
          <p:nvPr/>
        </p:nvSpPr>
        <p:spPr>
          <a:xfrm>
            <a:off x="357352" y="4263377"/>
            <a:ext cx="6432331" cy="1054857"/>
          </a:xfrm>
          <a:prstGeom prst="roundRect">
            <a:avLst/>
          </a:prstGeom>
          <a:solidFill>
            <a:schemeClr val="accent4">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defTabSz="457200">
              <a:spcBef>
                <a:spcPts val="1000"/>
              </a:spcBef>
              <a:buClr>
                <a:srgbClr val="A53010"/>
              </a:buClr>
              <a:buFont typeface="Wingdings 3" charset="2"/>
              <a:buChar char=""/>
            </a:pP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Відволікатися варто лише на підтримку та турботу, а не на негативні актуальні новини.</a:t>
            </a:r>
          </a:p>
        </p:txBody>
      </p:sp>
      <p:sp>
        <p:nvSpPr>
          <p:cNvPr id="6" name="Скругленный прямоугольник 5"/>
          <p:cNvSpPr/>
          <p:nvPr/>
        </p:nvSpPr>
        <p:spPr>
          <a:xfrm>
            <a:off x="1473780" y="1283695"/>
            <a:ext cx="8563599" cy="1217766"/>
          </a:xfrm>
          <a:prstGeom prst="roundRect">
            <a:avLst/>
          </a:prstGeom>
          <a:solidFill>
            <a:schemeClr val="accent2">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defTabSz="457200">
              <a:spcBef>
                <a:spcPts val="1000"/>
              </a:spcBef>
              <a:buClr>
                <a:srgbClr val="A53010"/>
              </a:buClr>
              <a:buFont typeface="Wingdings 3" charset="2"/>
              <a:buChar char=""/>
            </a:pP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Жодних негативних оцінок, об'ємних домашніх завдань – навчання має стати допомогою </a:t>
            </a:r>
            <a:r>
              <a:rPr lang="uk-UA" sz="2400" dirty="0" smtClean="0">
                <a:solidFill>
                  <a:prstClr val="black">
                    <a:lumMod val="75000"/>
                    <a:lumOff val="25000"/>
                  </a:prstClr>
                </a:solidFill>
                <a:latin typeface="Times New Roman" panose="02020603050405020304" pitchFamily="18" charset="0"/>
                <a:cs typeface="Times New Roman" panose="02020603050405020304" pitchFamily="18" charset="0"/>
              </a:rPr>
              <a:t>учню, </a:t>
            </a: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а не черговим стресом та хвилюваннями.</a:t>
            </a:r>
          </a:p>
        </p:txBody>
      </p:sp>
      <p:sp>
        <p:nvSpPr>
          <p:cNvPr id="7" name="Скругленный прямоугольник 6"/>
          <p:cNvSpPr/>
          <p:nvPr/>
        </p:nvSpPr>
        <p:spPr>
          <a:xfrm>
            <a:off x="6316717" y="2638097"/>
            <a:ext cx="5875283" cy="1198179"/>
          </a:xfrm>
          <a:prstGeom prst="round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defTabSz="457200">
              <a:spcBef>
                <a:spcPts val="1000"/>
              </a:spcBef>
              <a:buClr>
                <a:srgbClr val="A53010"/>
              </a:buClr>
              <a:buFont typeface="Wingdings 3" charset="2"/>
              <a:buChar char=""/>
            </a:pP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Маємо підбадьорювати </a:t>
            </a:r>
            <a:r>
              <a:rPr lang="uk-UA" sz="2400" dirty="0" smtClean="0">
                <a:solidFill>
                  <a:prstClr val="black">
                    <a:lumMod val="75000"/>
                    <a:lumOff val="25000"/>
                  </a:prstClr>
                </a:solidFill>
                <a:latin typeface="Times New Roman" panose="02020603050405020304" pitchFamily="18" charset="0"/>
                <a:cs typeface="Times New Roman" panose="02020603050405020304" pitchFamily="18" charset="0"/>
              </a:rPr>
              <a:t>дітей </a:t>
            </a: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під час занять, а не залякувати негативом. </a:t>
            </a:r>
            <a:r>
              <a:rPr lang="uk-UA" sz="2400" dirty="0" smtClean="0">
                <a:solidFill>
                  <a:prstClr val="black">
                    <a:lumMod val="75000"/>
                    <a:lumOff val="25000"/>
                  </a:prstClr>
                </a:solidFill>
                <a:latin typeface="Times New Roman" panose="02020603050405020304" pitchFamily="18" charset="0"/>
                <a:cs typeface="Times New Roman" panose="02020603050405020304" pitchFamily="18" charset="0"/>
              </a:rPr>
              <a:t>Підтримуємо один одного.</a:t>
            </a:r>
            <a:endParaRPr lang="uk-UA" sz="24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2598387" y="5424771"/>
            <a:ext cx="9015544" cy="1207257"/>
          </a:xfrm>
          <a:prstGeom prst="roundRect">
            <a:avLst/>
          </a:prstGeom>
          <a:solidFill>
            <a:schemeClr val="accent3">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defTabSz="457200">
              <a:spcBef>
                <a:spcPts val="1000"/>
              </a:spcBef>
              <a:buClr>
                <a:srgbClr val="A53010"/>
              </a:buClr>
              <a:buFont typeface="Wingdings 3" charset="2"/>
              <a:buChar char=""/>
            </a:pPr>
            <a:r>
              <a:rPr lang="uk-UA" sz="2400" dirty="0">
                <a:latin typeface="Times New Roman" panose="02020603050405020304" pitchFamily="18" charset="0"/>
                <a:cs typeface="Times New Roman" panose="02020603050405020304" pitchFamily="18" charset="0"/>
              </a:rPr>
              <a:t>Важливо звертати увагу на власні емоції та </a:t>
            </a:r>
            <a:r>
              <a:rPr lang="uk-UA" sz="2400" dirty="0" smtClean="0">
                <a:latin typeface="Times New Roman" panose="02020603050405020304" pitchFamily="18" charset="0"/>
                <a:cs typeface="Times New Roman" panose="02020603050405020304" pitchFamily="18" charset="0"/>
              </a:rPr>
              <a:t>переживання і емоції учнів </a:t>
            </a:r>
            <a:r>
              <a:rPr lang="uk-UA" sz="2400" dirty="0">
                <a:latin typeface="Times New Roman" panose="02020603050405020304" pitchFamily="18" charset="0"/>
                <a:cs typeface="Times New Roman" panose="02020603050405020304" pitchFamily="18" charset="0"/>
              </a:rPr>
              <a:t>і якщо негативні емоції переважають – шукаємо підтримку у близьких людей чи у професійних психологів</a:t>
            </a:r>
            <a:r>
              <a:rPr lang="uk-UA"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199697" y="2638097"/>
            <a:ext cx="5917324" cy="1524000"/>
          </a:xfrm>
          <a:prstGeom prst="roundRect">
            <a:avLst/>
          </a:prstGeom>
          <a:solidFill>
            <a:schemeClr val="accent3">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uk-UA" sz="2200" dirty="0">
                <a:solidFill>
                  <a:prstClr val="black">
                    <a:lumMod val="75000"/>
                    <a:lumOff val="25000"/>
                  </a:prstClr>
                </a:solidFill>
                <a:latin typeface="Times New Roman" panose="02020603050405020304" pitchFamily="18" charset="0"/>
                <a:cs typeface="Times New Roman" panose="02020603050405020304" pitchFamily="18" charset="0"/>
              </a:rPr>
              <a:t>Не  відмежовуємося від оточення: спілкуємося з друзями, обговорюємо академічний процес у чатах, влаштовуємо онлайн </a:t>
            </a:r>
            <a:r>
              <a:rPr lang="uk-UA" sz="2200" dirty="0" smtClean="0">
                <a:solidFill>
                  <a:prstClr val="black">
                    <a:lumMod val="75000"/>
                    <a:lumOff val="25000"/>
                  </a:prstClr>
                </a:solidFill>
                <a:latin typeface="Times New Roman" panose="02020603050405020304" pitchFamily="18" charset="0"/>
                <a:cs typeface="Times New Roman" panose="02020603050405020304" pitchFamily="18" charset="0"/>
              </a:rPr>
              <a:t>зустрічі, </a:t>
            </a:r>
            <a:r>
              <a:rPr lang="uk-UA" sz="2200" dirty="0" err="1" smtClean="0">
                <a:solidFill>
                  <a:prstClr val="black">
                    <a:lumMod val="75000"/>
                    <a:lumOff val="25000"/>
                  </a:prstClr>
                </a:solidFill>
                <a:latin typeface="Times New Roman" panose="02020603050405020304" pitchFamily="18" charset="0"/>
                <a:cs typeface="Times New Roman" panose="02020603050405020304" pitchFamily="18" charset="0"/>
              </a:rPr>
              <a:t>флешмоби</a:t>
            </a:r>
            <a:endParaRPr kumimoji="0" lang="ru-RU"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0" name="Скругленный прямоугольник 9"/>
          <p:cNvSpPr/>
          <p:nvPr/>
        </p:nvSpPr>
        <p:spPr>
          <a:xfrm>
            <a:off x="6968358" y="3983421"/>
            <a:ext cx="5076497" cy="1334813"/>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defTabSz="457200">
              <a:spcBef>
                <a:spcPts val="1000"/>
              </a:spcBef>
              <a:buClr>
                <a:srgbClr val="A53010"/>
              </a:buClr>
              <a:buFont typeface="Wingdings 3" charset="2"/>
              <a:buChar char=""/>
            </a:pPr>
            <a:r>
              <a:rPr lang="uk-UA" sz="2400" dirty="0">
                <a:solidFill>
                  <a:prstClr val="black">
                    <a:lumMod val="75000"/>
                    <a:lumOff val="25000"/>
                  </a:prstClr>
                </a:solidFill>
                <a:latin typeface="Times New Roman" panose="02020603050405020304" pitchFamily="18" charset="0"/>
                <a:cs typeface="Times New Roman" panose="02020603050405020304" pitchFamily="18" charset="0"/>
              </a:rPr>
              <a:t>Турбуємося про здоров’я, сон, повноцінне харчування, фізичну активність, свій емоційний стан. </a:t>
            </a:r>
          </a:p>
        </p:txBody>
      </p:sp>
    </p:spTree>
    <p:extLst>
      <p:ext uri="{BB962C8B-B14F-4D97-AF65-F5344CB8AC3E}">
        <p14:creationId xmlns:p14="http://schemas.microsoft.com/office/powerpoint/2010/main" val="1088428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474374" y="484909"/>
            <a:ext cx="5391806" cy="864235"/>
          </a:xfrm>
          <a:prstGeom prst="roundRect">
            <a:avLst/>
          </a:prstGeom>
          <a:solidFill>
            <a:schemeClr val="accent4">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0" u="none" strike="noStrike" kern="0" cap="none" spc="0" normalizeH="0" baseline="0" noProof="0" dirty="0" smtClean="0">
                <a:ln>
                  <a:noFill/>
                </a:ln>
                <a:solidFill>
                  <a:srgbClr val="843C0C"/>
                </a:solidFill>
                <a:effectLst/>
                <a:uLnTx/>
                <a:uFillTx/>
                <a:latin typeface="Times New Roman" panose="02020603050405020304" pitchFamily="18" charset="0"/>
                <a:ea typeface="Times New Roman" panose="02020603050405020304" pitchFamily="18" charset="0"/>
                <a:cs typeface="+mn-cs"/>
              </a:rPr>
              <a:t>ЕТАПИ</a:t>
            </a:r>
            <a:r>
              <a:rPr kumimoji="0" lang="uk-UA" sz="2800" b="1" i="0" u="none" strike="noStrike" kern="0" cap="none" spc="0" normalizeH="0" noProof="0" dirty="0" smtClean="0">
                <a:ln>
                  <a:noFill/>
                </a:ln>
                <a:solidFill>
                  <a:srgbClr val="843C0C"/>
                </a:solidFill>
                <a:effectLst/>
                <a:uLnTx/>
                <a:uFillTx/>
                <a:latin typeface="Times New Roman" panose="02020603050405020304" pitchFamily="18" charset="0"/>
                <a:ea typeface="Times New Roman" panose="02020603050405020304" pitchFamily="18" charset="0"/>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0" u="none" strike="noStrike" kern="0" cap="none" spc="0" normalizeH="0" baseline="0" noProof="0" dirty="0" smtClean="0">
                <a:ln>
                  <a:noFill/>
                </a:ln>
                <a:solidFill>
                  <a:srgbClr val="843C0C"/>
                </a:solidFill>
                <a:effectLst/>
                <a:uLnTx/>
                <a:uFillTx/>
                <a:latin typeface="Times New Roman" panose="02020603050405020304" pitchFamily="18" charset="0"/>
                <a:ea typeface="Times New Roman" panose="02020603050405020304" pitchFamily="18" charset="0"/>
                <a:cs typeface="+mn-cs"/>
              </a:rPr>
              <a:t>психологічної </a:t>
            </a:r>
            <a:r>
              <a:rPr kumimoji="0" lang="uk-UA" sz="2800" b="1" i="0" u="none" strike="noStrike" kern="0" cap="none" spc="0" normalizeH="0" baseline="0" noProof="0" dirty="0">
                <a:ln>
                  <a:noFill/>
                </a:ln>
                <a:solidFill>
                  <a:srgbClr val="843C0C"/>
                </a:solidFill>
                <a:effectLst/>
                <a:uLnTx/>
                <a:uFillTx/>
                <a:latin typeface="Times New Roman" panose="02020603050405020304" pitchFamily="18" charset="0"/>
                <a:ea typeface="Times New Roman" panose="02020603050405020304" pitchFamily="18" charset="0"/>
                <a:cs typeface="+mn-cs"/>
              </a:rPr>
              <a:t>допомоги</a:t>
            </a:r>
            <a:endParaRPr kumimoji="0" lang="ru-RU"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 name="Скругленный прямоугольник 5"/>
          <p:cNvSpPr/>
          <p:nvPr/>
        </p:nvSpPr>
        <p:spPr>
          <a:xfrm>
            <a:off x="478222" y="1246911"/>
            <a:ext cx="5596758" cy="864235"/>
          </a:xfrm>
          <a:prstGeom prst="roundRect">
            <a:avLst/>
          </a:prstGeom>
          <a:solidFill>
            <a:schemeClr val="accent4">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2800" b="1" kern="0" dirty="0" smtClean="0">
                <a:solidFill>
                  <a:srgbClr val="843C0C"/>
                </a:solidFill>
                <a:latin typeface="Times New Roman" panose="02020603050405020304" pitchFamily="18" charset="0"/>
                <a:ea typeface="Times New Roman" panose="02020603050405020304" pitchFamily="18" charset="0"/>
              </a:rPr>
              <a:t>П</a:t>
            </a:r>
            <a:r>
              <a:rPr kumimoji="0" lang="uk-UA" sz="2800" b="1" i="0" u="none" strike="noStrike" kern="0" cap="none" spc="0" normalizeH="0" baseline="0" noProof="0" dirty="0" smtClean="0">
                <a:ln>
                  <a:noFill/>
                </a:ln>
                <a:solidFill>
                  <a:srgbClr val="843C0C"/>
                </a:solidFill>
                <a:effectLst/>
                <a:uLnTx/>
                <a:uFillTx/>
                <a:latin typeface="Times New Roman" panose="02020603050405020304" pitchFamily="18" charset="0"/>
                <a:ea typeface="Times New Roman" panose="02020603050405020304" pitchFamily="18" charset="0"/>
              </a:rPr>
              <a:t>РИНЦИПИ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0" u="none" strike="noStrike" kern="0" cap="none" spc="0" normalizeH="0" baseline="0" noProof="0" dirty="0" smtClean="0">
                <a:ln>
                  <a:noFill/>
                </a:ln>
                <a:solidFill>
                  <a:srgbClr val="843C0C"/>
                </a:solidFill>
                <a:effectLst/>
                <a:uLnTx/>
                <a:uFillTx/>
                <a:latin typeface="Times New Roman" panose="02020603050405020304" pitchFamily="18" charset="0"/>
                <a:ea typeface="Times New Roman" panose="02020603050405020304" pitchFamily="18" charset="0"/>
              </a:rPr>
              <a:t>психологічної </a:t>
            </a:r>
            <a:r>
              <a:rPr kumimoji="0" lang="uk-UA" sz="2800" b="1" i="0" u="none" strike="noStrike" kern="0" cap="none" spc="0" normalizeH="0" baseline="0" noProof="0" dirty="0">
                <a:ln>
                  <a:noFill/>
                </a:ln>
                <a:solidFill>
                  <a:srgbClr val="843C0C"/>
                </a:solidFill>
                <a:effectLst/>
                <a:uLnTx/>
                <a:uFillTx/>
                <a:latin typeface="Times New Roman" panose="02020603050405020304" pitchFamily="18" charset="0"/>
                <a:ea typeface="Times New Roman" panose="02020603050405020304" pitchFamily="18" charset="0"/>
              </a:rPr>
              <a:t>допомоги</a:t>
            </a:r>
            <a:endParaRPr kumimoji="0" lang="ru-RU"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p:txBody>
      </p:sp>
      <p:sp>
        <p:nvSpPr>
          <p:cNvPr id="8" name="Скругленный прямоугольник 7"/>
          <p:cNvSpPr/>
          <p:nvPr/>
        </p:nvSpPr>
        <p:spPr>
          <a:xfrm>
            <a:off x="1006070" y="3737860"/>
            <a:ext cx="4527627" cy="864235"/>
          </a:xfrm>
          <a:prstGeom prst="roundRect">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0" u="none" strike="noStrike" kern="0" cap="none" spc="0" normalizeH="0" baseline="0" noProof="0" dirty="0">
                <a:ln>
                  <a:noFill/>
                </a:ln>
                <a:solidFill>
                  <a:srgbClr val="843C0C"/>
                </a:solidFill>
                <a:effectLst/>
                <a:uLnTx/>
                <a:uFillTx/>
                <a:latin typeface="Times New Roman" panose="02020603050405020304" pitchFamily="18" charset="0"/>
                <a:ea typeface="Times New Roman" panose="02020603050405020304" pitchFamily="18" charset="0"/>
                <a:cs typeface="+mn-cs"/>
              </a:rPr>
              <a:t>СТАБІЛІЗАЦІЯ</a:t>
            </a:r>
            <a:endParaRPr kumimoji="0" lang="ru-RU"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0" name="Скругленный прямоугольник 9"/>
          <p:cNvSpPr/>
          <p:nvPr/>
        </p:nvSpPr>
        <p:spPr>
          <a:xfrm>
            <a:off x="727545" y="2534426"/>
            <a:ext cx="5147738" cy="864235"/>
          </a:xfrm>
          <a:prstGeom prst="roundRect">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a typeface="Times New Roman" panose="02020603050405020304" pitchFamily="18" charset="0"/>
                <a:cs typeface="+mn-cs"/>
              </a:rPr>
              <a:t>БЕЗПЕКА</a:t>
            </a:r>
            <a:endParaRPr kumimoji="0" lang="ru-RU" sz="3200" b="1" i="0" u="none" strike="noStrike" kern="0" cap="none" spc="0" normalizeH="0" baseline="0" noProof="0" dirty="0">
              <a:ln>
                <a:noFill/>
              </a:ln>
              <a:solidFill>
                <a:schemeClr val="accent2">
                  <a:lumMod val="50000"/>
                </a:schemeClr>
              </a:solidFill>
              <a:effectLst/>
              <a:uLnTx/>
              <a:uFillTx/>
              <a:latin typeface="Times New Roman" panose="02020603050405020304" pitchFamily="18" charset="0"/>
              <a:ea typeface="Times New Roman" panose="02020603050405020304" pitchFamily="18" charset="0"/>
              <a:cs typeface="+mn-cs"/>
            </a:endParaRPr>
          </a:p>
        </p:txBody>
      </p:sp>
      <p:sp>
        <p:nvSpPr>
          <p:cNvPr id="11" name="Скругленный прямоугольник 10"/>
          <p:cNvSpPr/>
          <p:nvPr/>
        </p:nvSpPr>
        <p:spPr>
          <a:xfrm>
            <a:off x="1247807" y="5051654"/>
            <a:ext cx="4527627" cy="864235"/>
          </a:xfrm>
          <a:prstGeom prst="roundRect">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2800" b="1" kern="0" dirty="0" smtClean="0">
                <a:solidFill>
                  <a:srgbClr val="843C0C"/>
                </a:solidFill>
                <a:latin typeface="Times New Roman" panose="02020603050405020304" pitchFamily="18" charset="0"/>
                <a:ea typeface="Times New Roman" panose="02020603050405020304" pitchFamily="18" charset="0"/>
              </a:rPr>
              <a:t>ВІДНОВЛЕННЯ РЕСУРСІВ</a:t>
            </a:r>
            <a:endParaRPr kumimoji="0" lang="ru-RU"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p:txBody>
      </p:sp>
      <p:sp>
        <p:nvSpPr>
          <p:cNvPr id="12" name="Скругленный прямоугольник 11"/>
          <p:cNvSpPr/>
          <p:nvPr/>
        </p:nvSpPr>
        <p:spPr>
          <a:xfrm>
            <a:off x="6537434" y="1793447"/>
            <a:ext cx="5234152" cy="864235"/>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0" u="none" strike="noStrike" kern="0" cap="none" spc="0" normalizeH="0" baseline="0" noProof="0" dirty="0" smtClean="0">
                <a:ln>
                  <a:noFill/>
                </a:ln>
                <a:solidFill>
                  <a:srgbClr val="843C0C"/>
                </a:solidFill>
                <a:effectLst/>
                <a:uLnTx/>
                <a:uFillTx/>
                <a:latin typeface="Times New Roman" panose="02020603050405020304" pitchFamily="18" charset="0"/>
                <a:ea typeface="Times New Roman" panose="02020603050405020304" pitchFamily="18" charset="0"/>
                <a:cs typeface="+mn-cs"/>
              </a:rPr>
              <a:t>САМОДОПОМОГА</a:t>
            </a:r>
            <a:r>
              <a:rPr kumimoji="0" lang="uk-UA" sz="2400" b="1" i="0" u="none" strike="noStrike" kern="0" cap="none" spc="0" normalizeH="0" noProof="0" dirty="0" smtClean="0">
                <a:ln>
                  <a:noFill/>
                </a:ln>
                <a:solidFill>
                  <a:srgbClr val="843C0C"/>
                </a:solidFill>
                <a:effectLst/>
                <a:uLnTx/>
                <a:uFillTx/>
                <a:latin typeface="Times New Roman" panose="02020603050405020304" pitchFamily="18" charset="0"/>
                <a:ea typeface="Times New Roman" panose="02020603050405020304" pitchFamily="18" charset="0"/>
                <a:cs typeface="+mn-cs"/>
              </a:rPr>
              <a:t> І БАЗОВА ПІДТРИМКА</a:t>
            </a:r>
            <a:endParaRPr kumimoji="0" lang="ru-RU"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3" name="Скругленный прямоугольник 12"/>
          <p:cNvSpPr/>
          <p:nvPr/>
        </p:nvSpPr>
        <p:spPr>
          <a:xfrm>
            <a:off x="6587061" y="2802441"/>
            <a:ext cx="5205545" cy="864235"/>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a typeface="Times New Roman" panose="02020603050405020304" pitchFamily="18" charset="0"/>
                <a:cs typeface="+mn-cs"/>
              </a:rPr>
              <a:t>«ПЕРША» ПСИХОЛОГІЧНА</a:t>
            </a:r>
            <a:r>
              <a:rPr kumimoji="0" lang="uk-UA" sz="2400" b="1" i="0" u="none" strike="noStrike" kern="0" cap="none" spc="0" normalizeH="0" noProof="0" dirty="0" smtClean="0">
                <a:ln>
                  <a:noFill/>
                </a:ln>
                <a:solidFill>
                  <a:schemeClr val="accent2">
                    <a:lumMod val="50000"/>
                  </a:schemeClr>
                </a:solidFill>
                <a:effectLst/>
                <a:uLnTx/>
                <a:uFillTx/>
                <a:latin typeface="Times New Roman" panose="02020603050405020304" pitchFamily="18" charset="0"/>
                <a:ea typeface="Times New Roman" panose="02020603050405020304" pitchFamily="18" charset="0"/>
                <a:cs typeface="+mn-cs"/>
              </a:rPr>
              <a:t> ДОПОМОГА</a:t>
            </a:r>
            <a:endParaRPr kumimoji="0" lang="ru-RU" sz="2400" b="1" i="0" u="none" strike="noStrike" kern="0" cap="none" spc="0" normalizeH="0" baseline="0" noProof="0" dirty="0">
              <a:ln>
                <a:noFill/>
              </a:ln>
              <a:solidFill>
                <a:schemeClr val="accent2">
                  <a:lumMod val="50000"/>
                </a:schemeClr>
              </a:solidFill>
              <a:effectLst/>
              <a:uLnTx/>
              <a:uFillTx/>
              <a:latin typeface="Times New Roman" panose="02020603050405020304" pitchFamily="18" charset="0"/>
              <a:ea typeface="Times New Roman" panose="02020603050405020304" pitchFamily="18" charset="0"/>
              <a:cs typeface="+mn-cs"/>
            </a:endParaRPr>
          </a:p>
        </p:txBody>
      </p:sp>
      <p:sp>
        <p:nvSpPr>
          <p:cNvPr id="14" name="Скругленный прямоугольник 13"/>
          <p:cNvSpPr/>
          <p:nvPr/>
        </p:nvSpPr>
        <p:spPr>
          <a:xfrm>
            <a:off x="6463862" y="3863986"/>
            <a:ext cx="5496910" cy="1170470"/>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2400" b="1" kern="0" noProof="0" dirty="0" smtClean="0">
                <a:solidFill>
                  <a:srgbClr val="843C0C"/>
                </a:solidFill>
                <a:latin typeface="Times New Roman" panose="02020603050405020304" pitchFamily="18" charset="0"/>
                <a:ea typeface="Times New Roman" panose="02020603050405020304" pitchFamily="18" charset="0"/>
              </a:rPr>
              <a:t>«</a:t>
            </a:r>
            <a:r>
              <a:rPr kumimoji="0" lang="uk-UA" sz="2000" b="1" i="0" u="none" strike="noStrike" kern="0" cap="none" spc="0" normalizeH="0" baseline="0" noProof="0" dirty="0" smtClean="0">
                <a:ln>
                  <a:noFill/>
                </a:ln>
                <a:solidFill>
                  <a:srgbClr val="843C0C"/>
                </a:solidFill>
                <a:effectLst/>
                <a:uLnTx/>
                <a:uFillTx/>
                <a:latin typeface="Times New Roman" panose="02020603050405020304" pitchFamily="18" charset="0"/>
                <a:ea typeface="Times New Roman" panose="02020603050405020304" pitchFamily="18" charset="0"/>
                <a:cs typeface="+mn-cs"/>
              </a:rPr>
              <a:t>ДРУГА» ПСИХОЛОГІЧНА ДОПОМОГА – КОНСУЛЬТУВАННЯ ТА СУПРОВІД</a:t>
            </a:r>
            <a:endParaRPr kumimoji="0" lang="ru-RU" sz="20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5" name="Скругленный прямоугольник 14"/>
          <p:cNvSpPr/>
          <p:nvPr/>
        </p:nvSpPr>
        <p:spPr>
          <a:xfrm>
            <a:off x="6400800" y="5171089"/>
            <a:ext cx="5644055" cy="1145627"/>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000" b="1" i="0" u="none" strike="noStrike" kern="0" cap="none" spc="0" normalizeH="0" baseline="0" noProof="0" dirty="0" smtClean="0">
                <a:ln>
                  <a:noFill/>
                </a:ln>
                <a:solidFill>
                  <a:srgbClr val="843C0C"/>
                </a:solidFill>
                <a:effectLst/>
                <a:uLnTx/>
                <a:uFillTx/>
                <a:latin typeface="Times New Roman" panose="02020603050405020304" pitchFamily="18" charset="0"/>
                <a:ea typeface="Times New Roman" panose="02020603050405020304" pitchFamily="18" charset="0"/>
                <a:cs typeface="+mn-cs"/>
              </a:rPr>
              <a:t>СПЕЦІАЛІЗОВАНІ ФОРМИ ТРАВМОФОКУСОВАНОЇ ПСИХОТЕРАПІЇ </a:t>
            </a:r>
            <a:endParaRPr kumimoji="0" lang="ru-RU" sz="20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6" name="Стрелка вниз 15"/>
          <p:cNvSpPr/>
          <p:nvPr/>
        </p:nvSpPr>
        <p:spPr>
          <a:xfrm>
            <a:off x="2816772" y="2070538"/>
            <a:ext cx="484632" cy="379318"/>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8765629" y="1355835"/>
            <a:ext cx="484632" cy="421359"/>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7526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545021" y="2039007"/>
            <a:ext cx="10058399" cy="1786759"/>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4400" b="1" kern="0" dirty="0" smtClean="0">
                <a:solidFill>
                  <a:srgbClr val="833C0B"/>
                </a:solidFill>
                <a:latin typeface="Times New Roman" panose="02020603050405020304" pitchFamily="18" charset="0"/>
                <a:ea typeface="Times New Roman" panose="02020603050405020304" pitchFamily="18" charset="0"/>
              </a:rPr>
              <a:t>4. Техніки «Швидкої самодопомоги»</a:t>
            </a:r>
            <a:endParaRPr kumimoji="0" lang="ru-RU" sz="4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5167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1351" y="182676"/>
            <a:ext cx="9059918" cy="815807"/>
          </a:xfrm>
          <a:solidFill>
            <a:schemeClr val="accent6">
              <a:lumMod val="60000"/>
              <a:lumOff val="40000"/>
            </a:schemeClr>
          </a:solidFill>
        </p:spPr>
        <p:txBody>
          <a:bodyPr>
            <a:normAutofit/>
          </a:bodyPr>
          <a:lstStyle/>
          <a:p>
            <a:r>
              <a:rPr lang="uk-UA" sz="44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Допсихологічна</a:t>
            </a:r>
            <a:r>
              <a:rPr lang="uk-UA" sz="44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допомога</a:t>
            </a:r>
            <a:endParaRPr lang="ru-RU" sz="4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Прямоугольник с двумя скругленными противолежащими углами 3"/>
          <p:cNvSpPr/>
          <p:nvPr/>
        </p:nvSpPr>
        <p:spPr>
          <a:xfrm>
            <a:off x="451945" y="1418896"/>
            <a:ext cx="11456276" cy="5129049"/>
          </a:xfrm>
          <a:prstGeom prst="round2Diag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857250" lvl="0" defTabSz="457200">
              <a:lnSpc>
                <a:spcPct val="107000"/>
              </a:lnSpc>
              <a:spcBef>
                <a:spcPts val="1000"/>
              </a:spcBef>
              <a:spcAft>
                <a:spcPts val="1875"/>
              </a:spcAft>
              <a:buClr>
                <a:srgbClr val="A53010"/>
              </a:buClr>
            </a:pPr>
            <a:r>
              <a:rPr lang="uk-UA"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Ми – істоти, які живуть одночасно на </a:t>
            </a:r>
            <a:r>
              <a:rPr lang="uk-UA" sz="3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таких </a:t>
            </a:r>
            <a:r>
              <a:rPr lang="uk-UA"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рівнях: </a:t>
            </a:r>
            <a:r>
              <a:rPr lang="uk-UA" sz="32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тіло, емоції, </a:t>
            </a:r>
            <a:r>
              <a:rPr lang="uk-UA" sz="3200" dirty="0" smtClean="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розум, дії. </a:t>
            </a:r>
          </a:p>
          <a:p>
            <a:pPr marL="228600" marR="857250" lvl="0" defTabSz="457200">
              <a:lnSpc>
                <a:spcPct val="107000"/>
              </a:lnSpc>
              <a:spcBef>
                <a:spcPts val="1000"/>
              </a:spcBef>
              <a:spcAft>
                <a:spcPts val="1875"/>
              </a:spcAft>
              <a:buClr>
                <a:srgbClr val="A53010"/>
              </a:buClr>
            </a:pPr>
            <a:r>
              <a:rPr lang="uk-UA"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a:t>
            </a:r>
            <a:r>
              <a:rPr lang="uk-UA" sz="3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ажливо </a:t>
            </a:r>
            <a:r>
              <a:rPr lang="uk-UA"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пам’ятати, що ми можемо працювати з рівнем розуміння та емоцій тільки тоді, коли тіло </a:t>
            </a:r>
            <a:r>
              <a:rPr lang="uk-UA" sz="3200" dirty="0" smtClean="0">
                <a:solidFill>
                  <a:schemeClr val="accent1">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СТАБІЛІЗОВАНЕ. </a:t>
            </a:r>
          </a:p>
          <a:p>
            <a:pPr marL="228600" marR="857250" lvl="0" defTabSz="457200">
              <a:lnSpc>
                <a:spcPct val="107000"/>
              </a:lnSpc>
              <a:spcBef>
                <a:spcPts val="1000"/>
              </a:spcBef>
              <a:spcAft>
                <a:spcPts val="1875"/>
              </a:spcAft>
              <a:buClr>
                <a:srgbClr val="A53010"/>
              </a:buClr>
            </a:pPr>
            <a:r>
              <a:rPr lang="uk-UA" sz="3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Тому </a:t>
            </a:r>
            <a:r>
              <a:rPr lang="uk-UA"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той момент, коли страшно, слова не працюють. Натомість треба одразу вплинути на тіло. А тіло впливатиме на психічні процеси.</a:t>
            </a:r>
            <a:endParaRPr lang="ru-RU"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511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35422" y="241736"/>
            <a:ext cx="11067394" cy="6285187"/>
          </a:xfrm>
          <a:prstGeom prst="roundRect">
            <a:avLst/>
          </a:prstGeom>
          <a:solidFill>
            <a:schemeClr val="accent3">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31750" lvl="0">
              <a:lnSpc>
                <a:spcPct val="107000"/>
              </a:lnSpc>
              <a:spcAft>
                <a:spcPts val="0"/>
              </a:spcAft>
            </a:pP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Коли ми відчуваємо травматизацію, то втрачаємо контакт. </a:t>
            </a:r>
          </a:p>
          <a:p>
            <a:pPr marR="31750" lvl="0">
              <a:lnSpc>
                <a:spcPct val="107000"/>
              </a:lnSpc>
              <a:spcAft>
                <a:spcPts val="0"/>
              </a:spcAft>
            </a:pP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Тривога часто «вибиває </a:t>
            </a:r>
            <a:r>
              <a:rPr lang="uk-UA" sz="2800"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грунт</a:t>
            </a: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з-під ніг».  І для того, щоб «заземлитися», потрібно повернутися у реальність, заспокоїтися, відновити </a:t>
            </a:r>
            <a:r>
              <a:rPr lang="uk-UA"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зони контакту </a:t>
            </a: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та </a:t>
            </a:r>
            <a:r>
              <a:rPr lang="uk-UA"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тілесні опори</a:t>
            </a:r>
            <a:r>
              <a:rPr lang="uk-UA" sz="2800" b="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p>
          <a:p>
            <a:pPr marR="31750" lvl="0">
              <a:lnSpc>
                <a:spcPct val="107000"/>
              </a:lnSpc>
              <a:spcAft>
                <a:spcPts val="0"/>
              </a:spcAft>
            </a:pP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У людини є кілька </a:t>
            </a:r>
            <a:r>
              <a:rPr lang="uk-UA" sz="2800"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зон контакту</a:t>
            </a:r>
            <a:r>
              <a:rPr lang="uk-UA" sz="28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за якими треба спостерігати. </a:t>
            </a:r>
            <a:r>
              <a:rPr lang="uk-UA" sz="2800" i="1" dirty="0" smtClean="0">
                <a:latin typeface="Times New Roman" panose="02020603050405020304" pitchFamily="18" charset="0"/>
                <a:ea typeface="Times New Roman" panose="02020603050405020304" pitchFamily="18" charset="0"/>
                <a:cs typeface="Times New Roman" panose="02020603050405020304" pitchFamily="18" charset="0"/>
              </a:rPr>
              <a:t>Перша опора </a:t>
            </a: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800"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стопи –</a:t>
            </a:r>
            <a:r>
              <a:rPr lang="uk-UA" sz="2800"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800" dirty="0" smtClean="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уважно подивіться на свої ноги, поки не зрозумієте, що маєте під ногами міцний </a:t>
            </a:r>
            <a:r>
              <a:rPr lang="uk-UA" sz="2800" dirty="0" err="1" smtClean="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грунт</a:t>
            </a:r>
            <a:r>
              <a:rPr lang="uk-UA" sz="2800" dirty="0" smtClean="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тож</a:t>
            </a:r>
            <a:r>
              <a:rPr lang="uk-UA" sz="2800" b="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постукайте стопами об підлогу, відчуйте під ногами землю.</a:t>
            </a: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p>
          <a:p>
            <a:pPr marR="31750" lvl="0">
              <a:lnSpc>
                <a:spcPct val="107000"/>
              </a:lnSpc>
              <a:spcAft>
                <a:spcPts val="0"/>
              </a:spcAft>
            </a:pPr>
            <a:r>
              <a:rPr lang="uk-UA" sz="2800" i="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Друга опора </a:t>
            </a: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800"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спина – </a:t>
            </a:r>
            <a:r>
              <a:rPr lang="uk-UA" sz="2800" b="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упріться в щось, </a:t>
            </a: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якщо стоїте, притуліться спиною до стіни, відчуйте опору; якщо сидите, уявіть себе на троні, відчуйте усім тілом тверду поверхню та її опір піж собою. </a:t>
            </a:r>
          </a:p>
          <a:p>
            <a:pPr marR="31750" lvl="0">
              <a:lnSpc>
                <a:spcPct val="107000"/>
              </a:lnSpc>
              <a:spcAft>
                <a:spcPts val="0"/>
              </a:spcAft>
            </a:pPr>
            <a:r>
              <a:rPr lang="uk-UA" sz="2800" i="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Третя</a:t>
            </a: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800" i="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опора</a:t>
            </a: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 </a:t>
            </a:r>
            <a:r>
              <a:rPr lang="uk-UA" sz="2800"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руки</a:t>
            </a:r>
            <a:r>
              <a:rPr lang="uk-UA" sz="28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 </a:t>
            </a:r>
            <a:r>
              <a:rPr lang="uk-UA" sz="2800"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натягніть пальці. </a:t>
            </a:r>
          </a:p>
        </p:txBody>
      </p:sp>
    </p:spTree>
    <p:extLst>
      <p:ext uri="{BB962C8B-B14F-4D97-AF65-F5344CB8AC3E}">
        <p14:creationId xmlns:p14="http://schemas.microsoft.com/office/powerpoint/2010/main" val="2523794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 двумя скругленными противолежащими углами 5"/>
          <p:cNvSpPr/>
          <p:nvPr/>
        </p:nvSpPr>
        <p:spPr>
          <a:xfrm>
            <a:off x="1949867" y="272525"/>
            <a:ext cx="9558069" cy="914400"/>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 що сьогодні будемо </a:t>
            </a:r>
            <a:r>
              <a:rPr lang="uk-UA" sz="3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говорити:</a:t>
            </a:r>
            <a:endParaRPr lang="ru-RU" sz="3600" b="1" dirty="0">
              <a:solidFill>
                <a:schemeClr val="tx1"/>
              </a:solidFill>
              <a:effectLst/>
              <a:ea typeface="Calibri" panose="020F0502020204030204" pitchFamily="34" charset="0"/>
              <a:cs typeface="Times New Roman" panose="02020603050405020304" pitchFamily="18" charset="0"/>
            </a:endParaRPr>
          </a:p>
        </p:txBody>
      </p:sp>
      <p:sp>
        <p:nvSpPr>
          <p:cNvPr id="8" name="Скругленный прямоугольник 7"/>
          <p:cNvSpPr/>
          <p:nvPr/>
        </p:nvSpPr>
        <p:spPr>
          <a:xfrm>
            <a:off x="1017341" y="1452298"/>
            <a:ext cx="10354851" cy="912530"/>
          </a:xfrm>
          <a:prstGeom prst="roundRect">
            <a:avLst/>
          </a:prstGeom>
          <a:solidFill>
            <a:schemeClr val="accent5">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uk-UA" sz="3200" b="1" kern="0" dirty="0">
                <a:latin typeface="Times New Roman" panose="02020603050405020304" pitchFamily="18" charset="0"/>
                <a:ea typeface="Calibri" panose="020F0502020204030204" pitchFamily="34" charset="0"/>
                <a:cs typeface="Times New Roman" panose="02020603050405020304" pitchFamily="18" charset="0"/>
              </a:rPr>
              <a:t>1</a:t>
            </a:r>
            <a:r>
              <a:rPr lang="uk-UA" sz="3200" b="1" kern="0" dirty="0" smtClean="0">
                <a:latin typeface="Times New Roman" panose="02020603050405020304" pitchFamily="18" charset="0"/>
                <a:ea typeface="Calibri" panose="020F0502020204030204" pitchFamily="34" charset="0"/>
                <a:cs typeface="Times New Roman" panose="02020603050405020304" pitchFamily="18" charset="0"/>
              </a:rPr>
              <a:t>. Травматична подія, її вплив на психіку та наслідки.</a:t>
            </a:r>
            <a:endParaRPr kumimoji="0" lang="ru-RU" sz="3200" b="0"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endParaRPr>
          </a:p>
        </p:txBody>
      </p:sp>
      <p:sp>
        <p:nvSpPr>
          <p:cNvPr id="9" name="Скругленный прямоугольник 8"/>
          <p:cNvSpPr/>
          <p:nvPr/>
        </p:nvSpPr>
        <p:spPr>
          <a:xfrm>
            <a:off x="1074754" y="2592768"/>
            <a:ext cx="9672966" cy="1254018"/>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uk-UA" sz="3200" b="1" kern="0" dirty="0">
                <a:latin typeface="Times New Roman" panose="02020603050405020304" pitchFamily="18" charset="0"/>
                <a:ea typeface="Calibri" panose="020F0502020204030204" pitchFamily="34" charset="0"/>
                <a:cs typeface="Times New Roman" panose="02020603050405020304" pitchFamily="18" charset="0"/>
              </a:rPr>
              <a:t>2</a:t>
            </a:r>
            <a:r>
              <a:rPr lang="uk-UA" sz="3200" b="1" kern="0" dirty="0" smtClean="0">
                <a:latin typeface="Times New Roman" panose="02020603050405020304" pitchFamily="18" charset="0"/>
                <a:ea typeface="Calibri" panose="020F0502020204030204" pitchFamily="34" charset="0"/>
                <a:cs typeface="Times New Roman" panose="02020603050405020304" pitchFamily="18" charset="0"/>
              </a:rPr>
              <a:t>. Чому повернення до навчання під час війни не просто можливе, а й необхідне?</a:t>
            </a:r>
            <a:endParaRPr kumimoji="0" lang="ru-RU" sz="3200" b="0"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endParaRPr>
          </a:p>
        </p:txBody>
      </p:sp>
      <p:sp>
        <p:nvSpPr>
          <p:cNvPr id="10" name="Скругленный прямоугольник 9"/>
          <p:cNvSpPr/>
          <p:nvPr/>
        </p:nvSpPr>
        <p:spPr>
          <a:xfrm>
            <a:off x="1969831" y="4160974"/>
            <a:ext cx="9255217" cy="1125729"/>
          </a:xfrm>
          <a:prstGeom prst="roundRect">
            <a:avLst/>
          </a:prstGeom>
          <a:solidFill>
            <a:schemeClr val="accent5">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uk-UA" sz="3200" b="1" kern="0" dirty="0" smtClean="0">
                <a:latin typeface="Times New Roman" panose="02020603050405020304" pitchFamily="18" charset="0"/>
                <a:ea typeface="Calibri" panose="020F0502020204030204" pitchFamily="34" charset="0"/>
                <a:cs typeface="Times New Roman" panose="02020603050405020304" pitchFamily="18" charset="0"/>
              </a:rPr>
              <a:t>3. Загальні психологічні рекомендації щодо проведення занять в умовах війни.</a:t>
            </a:r>
            <a:endParaRPr kumimoji="0" lang="ru-RU" sz="3200" b="0"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Скругленный прямоугольник 10"/>
          <p:cNvSpPr/>
          <p:nvPr/>
        </p:nvSpPr>
        <p:spPr>
          <a:xfrm>
            <a:off x="1240222" y="5549462"/>
            <a:ext cx="10058399" cy="1024759"/>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3200" b="1" kern="0" dirty="0" smtClean="0">
                <a:latin typeface="Times New Roman" panose="02020603050405020304" pitchFamily="18" charset="0"/>
                <a:ea typeface="Times New Roman" panose="02020603050405020304" pitchFamily="18" charset="0"/>
              </a:rPr>
              <a:t>4. Техніки «Швидкої самодопомоги»</a:t>
            </a:r>
            <a:endParaRPr kumimoji="0" lang="ru-RU" sz="32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8337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98484" y="136634"/>
            <a:ext cx="11067394" cy="6642537"/>
          </a:xfrm>
          <a:prstGeom prst="roundRect">
            <a:avLst/>
          </a:prstGeom>
          <a:solidFill>
            <a:schemeClr val="accent3">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31750" lvl="0">
              <a:lnSpc>
                <a:spcPct val="107000"/>
              </a:lnSpc>
              <a:spcAft>
                <a:spcPts val="0"/>
              </a:spcAft>
            </a:pPr>
            <a:r>
              <a:rPr lang="uk-UA" sz="2800" i="1"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Четверта</a:t>
            </a:r>
            <a:r>
              <a:rPr lang="uk-UA" sz="2800"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800" i="1"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зона</a:t>
            </a:r>
            <a:r>
              <a:rPr lang="uk-UA" sz="2800"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 </a:t>
            </a:r>
            <a:r>
              <a:rPr lang="uk-UA" sz="2800"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очі</a:t>
            </a:r>
            <a:r>
              <a:rPr lang="uk-UA" sz="2800"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тому </a:t>
            </a:r>
            <a:r>
              <a:rPr lang="uk-UA" sz="2800" b="1"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подивіться комусь в очі. </a:t>
            </a:r>
            <a:r>
              <a:rPr lang="uk-UA" sz="2800"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Знайдіть на чому сфокусувати погляд, знайдіть поруч із вами хоча б три зелені (сині, червоні) об’єкти й назвіть їх. </a:t>
            </a:r>
          </a:p>
          <a:p>
            <a:pPr marR="31750" lvl="0">
              <a:lnSpc>
                <a:spcPct val="107000"/>
              </a:lnSpc>
              <a:spcAft>
                <a:spcPts val="0"/>
              </a:spcAft>
            </a:pPr>
            <a:r>
              <a:rPr lang="uk-UA" sz="2800" b="1" dirty="0">
                <a:solidFill>
                  <a:prstClr val="black"/>
                </a:solidFill>
                <a:latin typeface="Times New Roman" panose="02020603050405020304" pitchFamily="18" charset="0"/>
                <a:cs typeface="Times New Roman" panose="02020603050405020304" pitchFamily="18" charset="0"/>
              </a:rPr>
              <a:t>Вправа:</a:t>
            </a:r>
            <a:r>
              <a:rPr lang="uk-UA" sz="2800" dirty="0">
                <a:solidFill>
                  <a:prstClr val="black"/>
                </a:solidFill>
                <a:latin typeface="Times New Roman" panose="02020603050405020304" pitchFamily="18" charset="0"/>
                <a:cs typeface="Times New Roman" panose="02020603050405020304" pitchFamily="18" charset="0"/>
              </a:rPr>
              <a:t> </a:t>
            </a:r>
            <a:r>
              <a:rPr lang="uk-UA" sz="2800" dirty="0">
                <a:latin typeface="Times New Roman" panose="02020603050405020304" pitchFamily="18" charset="0"/>
                <a:cs typeface="Times New Roman" panose="02020603050405020304" pitchFamily="18" charset="0"/>
              </a:rPr>
              <a:t>Подивіться вправо (не повертаючи голови) - якомога далі, тримати секунд 15-20, перевести погляд прямо, потім подивіться вліво - якомога далі, потім знову прямо.</a:t>
            </a:r>
            <a:endParaRPr lang="uk-UA" sz="2800"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uk-UA" sz="2800" i="1" dirty="0"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П’ята зона </a:t>
            </a:r>
            <a:r>
              <a:rPr lang="uk-UA" sz="2800" dirty="0"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800" b="1" dirty="0" smtClean="0">
                <a:solidFill>
                  <a:srgbClr val="A53010"/>
                </a:solidFill>
                <a:latin typeface="Times New Roman" panose="02020603050405020304" pitchFamily="18" charset="0"/>
                <a:ea typeface="Times New Roman" panose="02020603050405020304" pitchFamily="18" charset="0"/>
                <a:cs typeface="Times New Roman" panose="02020603050405020304" pitchFamily="18" charset="0"/>
              </a:rPr>
              <a:t>голос</a:t>
            </a:r>
            <a:r>
              <a:rPr lang="uk-UA" sz="2800" dirty="0"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Зробіть губами звуки, наприклад, </a:t>
            </a:r>
            <a:r>
              <a:rPr lang="uk-UA" sz="2800" b="1" dirty="0"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2800" b="1" dirty="0" err="1"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брррр</a:t>
            </a:r>
            <a:r>
              <a:rPr lang="uk-UA" sz="2800" b="1" dirty="0"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800" dirty="0"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як тракторець, – цю практику також радять </a:t>
            </a:r>
            <a:r>
              <a:rPr lang="uk-UA" sz="2800" dirty="0" err="1"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травмотерапевти</a:t>
            </a:r>
            <a:r>
              <a:rPr lang="uk-UA" sz="2800" dirty="0"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Вона вмикає парасимпатичну нервову систему. В стресі можуть вимикатися ділянки мозку, які відповідають за мовлення. Тому треба </a:t>
            </a:r>
            <a:r>
              <a:rPr lang="uk-UA" sz="2800" b="1" dirty="0"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говорити і видавати звуки.</a:t>
            </a:r>
            <a:endParaRPr lang="uk-UA" sz="2800" b="1" dirty="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a:p>
            <a:pPr lvl="0"/>
            <a:r>
              <a:rPr lang="uk-UA" sz="2800" b="1" dirty="0" smtClean="0">
                <a:latin typeface="Times New Roman" panose="02020603050405020304" pitchFamily="18" charset="0"/>
                <a:cs typeface="Times New Roman" panose="02020603050405020304" pitchFamily="18" charset="0"/>
              </a:rPr>
              <a:t>Звук “</a:t>
            </a:r>
            <a:r>
              <a:rPr lang="uk-UA" sz="2800" b="1" dirty="0" err="1" smtClean="0">
                <a:latin typeface="Times New Roman" panose="02020603050405020304" pitchFamily="18" charset="0"/>
                <a:cs typeface="Times New Roman" panose="02020603050405020304" pitchFamily="18" charset="0"/>
              </a:rPr>
              <a:t>Хееееель</a:t>
            </a:r>
            <a:r>
              <a:rPr lang="uk-UA" sz="2800" b="1" dirty="0" smtClean="0">
                <a:latin typeface="Times New Roman" panose="02020603050405020304" pitchFamily="18" charset="0"/>
                <a:cs typeface="Times New Roman" panose="02020603050405020304" pitchFamily="18" charset="0"/>
              </a:rPr>
              <a:t>” – </a:t>
            </a:r>
            <a:r>
              <a:rPr lang="uk-UA" sz="2800" dirty="0" smtClean="0">
                <a:latin typeface="Times New Roman" panose="02020603050405020304" pitchFamily="18" charset="0"/>
                <a:cs typeface="Times New Roman" panose="02020603050405020304" pitchFamily="18" charset="0"/>
              </a:rPr>
              <a:t>також природне знеболювальне. Якщо людина або дитина злякалася, цей звук пом’якшить її стан.</a:t>
            </a:r>
          </a:p>
          <a:p>
            <a:r>
              <a:rPr lang="uk-UA" sz="2800" dirty="0"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А якщо нам вдається викликати </a:t>
            </a:r>
            <a:r>
              <a:rPr lang="uk-UA" sz="2800" b="1" dirty="0" smtClean="0">
                <a:solidFill>
                  <a:srgbClr val="A53010"/>
                </a:solidFill>
                <a:latin typeface="Times New Roman" panose="02020603050405020304" pitchFamily="18" charset="0"/>
                <a:ea typeface="Times New Roman" panose="02020603050405020304" pitchFamily="18" charset="0"/>
                <a:cs typeface="Times New Roman" panose="02020603050405020304" pitchFamily="18" charset="0"/>
              </a:rPr>
              <a:t>усмішку </a:t>
            </a:r>
            <a:r>
              <a:rPr lang="uk-UA" sz="2800" dirty="0"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починає працювати </a:t>
            </a:r>
            <a:r>
              <a:rPr lang="uk-UA" sz="2800" dirty="0" err="1"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префронтальна</a:t>
            </a:r>
            <a:r>
              <a:rPr lang="uk-UA" sz="2800" dirty="0" smtClean="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кора й ми «виходимо» з події стресу.</a:t>
            </a:r>
            <a:endParaRPr lang="uk-UA" sz="2800" kern="0" dirty="0">
              <a:solidFill>
                <a:srgbClr val="9F8351">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135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8276" y="1334814"/>
            <a:ext cx="11319641" cy="5370787"/>
          </a:xfrm>
          <a:solidFill>
            <a:schemeClr val="accent2">
              <a:lumMod val="20000"/>
              <a:lumOff val="80000"/>
            </a:schemeClr>
          </a:solidFill>
        </p:spPr>
        <p:txBody>
          <a:bodyPr>
            <a:normAutofit/>
          </a:bodyPr>
          <a:lstStyle/>
          <a:p>
            <a:pPr marL="0" lvl="0" indent="0" defTabSz="914400">
              <a:spcBef>
                <a:spcPts val="0"/>
              </a:spcBef>
              <a:buClrTx/>
              <a:buNone/>
            </a:pPr>
            <a:r>
              <a:rPr lang="uk-UA" sz="2800" b="1" dirty="0" smtClean="0">
                <a:solidFill>
                  <a:prstClr val="black"/>
                </a:solidFill>
                <a:latin typeface="Times New Roman" panose="02020603050405020304" pitchFamily="18" charset="0"/>
                <a:cs typeface="Times New Roman" panose="02020603050405020304" pitchFamily="18" charset="0"/>
              </a:rPr>
              <a:t>Потягуватись! Розтягувати м‘язи: у стресі м‘язи </a:t>
            </a:r>
            <a:r>
              <a:rPr lang="uk-UA" sz="2800" b="1" dirty="0" err="1" smtClean="0">
                <a:solidFill>
                  <a:prstClr val="black"/>
                </a:solidFill>
                <a:latin typeface="Times New Roman" panose="02020603050405020304" pitchFamily="18" charset="0"/>
                <a:cs typeface="Times New Roman" panose="02020603050405020304" pitchFamily="18" charset="0"/>
              </a:rPr>
              <a:t>спазмуються</a:t>
            </a:r>
            <a:r>
              <a:rPr lang="uk-UA" sz="2800" b="1" dirty="0" smtClean="0">
                <a:solidFill>
                  <a:prstClr val="black"/>
                </a:solidFill>
                <a:latin typeface="Times New Roman" panose="02020603050405020304" pitchFamily="18" charset="0"/>
                <a:cs typeface="Times New Roman" panose="02020603050405020304" pitchFamily="18" charset="0"/>
              </a:rPr>
              <a:t>, тому важливо тягнути шию, пальці рук, ніг, робити мімічні гримаси. </a:t>
            </a:r>
          </a:p>
          <a:p>
            <a:pPr marL="0" lvl="0" indent="0" defTabSz="914400">
              <a:spcBef>
                <a:spcPts val="0"/>
              </a:spcBef>
              <a:buClrTx/>
              <a:buNone/>
            </a:pPr>
            <a:r>
              <a:rPr lang="uk-UA" sz="2400" dirty="0" smtClean="0">
                <a:solidFill>
                  <a:prstClr val="black"/>
                </a:solidFill>
                <a:latin typeface="Times New Roman" panose="02020603050405020304" pitchFamily="18" charset="0"/>
                <a:cs typeface="Times New Roman" panose="02020603050405020304" pitchFamily="18" charset="0"/>
              </a:rPr>
              <a:t>     </a:t>
            </a:r>
            <a:r>
              <a:rPr lang="uk-UA" sz="2800" b="1" dirty="0" smtClean="0">
                <a:solidFill>
                  <a:prstClr val="black"/>
                </a:solidFill>
                <a:latin typeface="Times New Roman" panose="02020603050405020304" pitchFamily="18" charset="0"/>
                <a:cs typeface="Times New Roman" panose="02020603050405020304" pitchFamily="18" charset="0"/>
              </a:rPr>
              <a:t>Точка паніки </a:t>
            </a:r>
            <a:r>
              <a:rPr lang="uk-UA" sz="2800" dirty="0" smtClean="0">
                <a:solidFill>
                  <a:prstClr val="black"/>
                </a:solidFill>
                <a:latin typeface="Times New Roman" panose="02020603050405020304" pitchFamily="18" charset="0"/>
                <a:cs typeface="Times New Roman" panose="02020603050405020304" pitchFamily="18" charset="0"/>
              </a:rPr>
              <a:t>- між безіменним пальцем та мізинцем. </a:t>
            </a:r>
            <a:r>
              <a:rPr lang="uk-UA" sz="2800" dirty="0" smtClean="0">
                <a:solidFill>
                  <a:schemeClr val="tx1"/>
                </a:solidFill>
                <a:latin typeface="Times New Roman" panose="02020603050405020304" pitchFamily="18" charset="0"/>
                <a:cs typeface="Times New Roman" panose="02020603050405020304" pitchFamily="18" charset="0"/>
              </a:rPr>
              <a:t>Знайдіть т</a:t>
            </a:r>
            <a:r>
              <a:rPr lang="uk-UA" sz="2800" dirty="0" smtClean="0">
                <a:solidFill>
                  <a:prstClr val="black"/>
                </a:solidFill>
                <a:latin typeface="Times New Roman" panose="02020603050405020304" pitchFamily="18" charset="0"/>
                <a:cs typeface="Times New Roman" panose="02020603050405020304" pitchFamily="18" charset="0"/>
              </a:rPr>
              <a:t>очку між мізинцем і безіменним пальцями і надавіть на неї, потріть.</a:t>
            </a:r>
            <a:endParaRPr lang="uk-UA" sz="2400" dirty="0" smtClean="0">
              <a:solidFill>
                <a:prstClr val="black"/>
              </a:solidFill>
              <a:latin typeface="Times New Roman" panose="02020603050405020304" pitchFamily="18" charset="0"/>
              <a:cs typeface="Times New Roman" panose="02020603050405020304" pitchFamily="18" charset="0"/>
            </a:endParaRPr>
          </a:p>
          <a:p>
            <a:endParaRPr lang="uk-UA" dirty="0"/>
          </a:p>
        </p:txBody>
      </p:sp>
      <p:sp>
        <p:nvSpPr>
          <p:cNvPr id="4" name="Скругленный прямоугольник 3"/>
          <p:cNvSpPr/>
          <p:nvPr/>
        </p:nvSpPr>
        <p:spPr>
          <a:xfrm>
            <a:off x="2167463" y="96027"/>
            <a:ext cx="8227268" cy="1081132"/>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3600" b="1" kern="0" dirty="0" smtClean="0">
                <a:solidFill>
                  <a:srgbClr val="833C0B"/>
                </a:solidFill>
                <a:latin typeface="Times New Roman" panose="02020603050405020304" pitchFamily="18" charset="0"/>
                <a:ea typeface="Times New Roman" panose="02020603050405020304" pitchFamily="18" charset="0"/>
              </a:rPr>
              <a:t>ПОВЕРНУТИСЯ У ТІЛО – </a:t>
            </a:r>
          </a:p>
          <a:p>
            <a:pPr marL="0" marR="0" lvl="0" indent="0" algn="ctr" defTabSz="914400" eaLnBrk="1" fontAlgn="auto" latinLnBrk="0" hangingPunct="1">
              <a:lnSpc>
                <a:spcPct val="100000"/>
              </a:lnSpc>
              <a:spcBef>
                <a:spcPts val="0"/>
              </a:spcBef>
              <a:spcAft>
                <a:spcPts val="0"/>
              </a:spcAft>
              <a:buClrTx/>
              <a:buSzTx/>
              <a:buFontTx/>
              <a:buNone/>
              <a:tabLst/>
              <a:defRPr/>
            </a:pPr>
            <a:r>
              <a:rPr lang="uk-UA" sz="3600" b="1" kern="0" dirty="0" smtClean="0">
                <a:solidFill>
                  <a:srgbClr val="833C0B"/>
                </a:solidFill>
                <a:latin typeface="Times New Roman" panose="02020603050405020304" pitchFamily="18" charset="0"/>
                <a:ea typeface="Times New Roman" panose="02020603050405020304" pitchFamily="18" charset="0"/>
              </a:rPr>
              <a:t>ваша стабільність – це ваше тіло</a:t>
            </a:r>
            <a:endParaRPr kumimoji="0" lang="ru-RU" sz="36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p:txBody>
      </p:sp>
      <p:sp>
        <p:nvSpPr>
          <p:cNvPr id="5" name="Скругленный прямоугольник 4"/>
          <p:cNvSpPr/>
          <p:nvPr/>
        </p:nvSpPr>
        <p:spPr>
          <a:xfrm>
            <a:off x="872358" y="3179379"/>
            <a:ext cx="5181600" cy="3384331"/>
          </a:xfrm>
          <a:prstGeom prst="roundRect">
            <a:avLst/>
          </a:prstGeom>
          <a:solidFill>
            <a:schemeClr val="accent4">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uk-UA" sz="2200" b="1" dirty="0" err="1" smtClean="0">
                <a:solidFill>
                  <a:prstClr val="black"/>
                </a:solidFill>
                <a:latin typeface="Times New Roman" panose="02020603050405020304" pitchFamily="18" charset="0"/>
                <a:cs typeface="Times New Roman" panose="02020603050405020304" pitchFamily="18" charset="0"/>
              </a:rPr>
              <a:t>Масажи</a:t>
            </a:r>
            <a:r>
              <a:rPr lang="uk-UA" sz="2200" b="1" dirty="0" smtClean="0">
                <a:solidFill>
                  <a:prstClr val="black"/>
                </a:solidFill>
                <a:latin typeface="Times New Roman" panose="02020603050405020304" pitchFamily="18" charset="0"/>
                <a:cs typeface="Times New Roman" panose="02020603050405020304" pitchFamily="18" charset="0"/>
              </a:rPr>
              <a:t>: </a:t>
            </a:r>
            <a:endParaRPr lang="uk-UA" sz="2200" b="1" dirty="0">
              <a:solidFill>
                <a:prstClr val="black"/>
              </a:solidFill>
              <a:latin typeface="Times New Roman" panose="02020603050405020304" pitchFamily="18" charset="0"/>
              <a:cs typeface="Times New Roman" panose="02020603050405020304" pitchFamily="18" charset="0"/>
            </a:endParaRPr>
          </a:p>
          <a:p>
            <a:pPr lvl="0"/>
            <a:r>
              <a:rPr lang="uk-UA" sz="2200" dirty="0">
                <a:solidFill>
                  <a:srgbClr val="ED7D31"/>
                </a:solidFill>
                <a:latin typeface="Times New Roman" panose="02020603050405020304" pitchFamily="18" charset="0"/>
                <a:cs typeface="Times New Roman" panose="02020603050405020304" pitchFamily="18" charset="0"/>
              </a:rPr>
              <a:t> </a:t>
            </a:r>
            <a:r>
              <a:rPr lang="uk-UA" sz="2200" dirty="0">
                <a:solidFill>
                  <a:prstClr val="black"/>
                </a:solidFill>
                <a:latin typeface="Times New Roman" panose="02020603050405020304" pitchFamily="18" charset="0"/>
                <a:cs typeface="Times New Roman" panose="02020603050405020304" pitchFamily="18" charset="0"/>
              </a:rPr>
              <a:t>Розтерти долоні до жару</a:t>
            </a:r>
            <a:r>
              <a:rPr lang="uk-UA" sz="2200" dirty="0" smtClean="0">
                <a:solidFill>
                  <a:prstClr val="black"/>
                </a:solidFill>
                <a:latin typeface="Times New Roman" panose="02020603050405020304" pitchFamily="18" charset="0"/>
                <a:cs typeface="Times New Roman" panose="02020603050405020304" pitchFamily="18" charset="0"/>
              </a:rPr>
              <a:t>;</a:t>
            </a:r>
          </a:p>
          <a:p>
            <a:pPr lvl="0"/>
            <a:r>
              <a:rPr lang="uk-UA" sz="2200" dirty="0" smtClean="0">
                <a:solidFill>
                  <a:prstClr val="black"/>
                </a:solidFill>
                <a:latin typeface="Times New Roman" panose="02020603050405020304" pitchFamily="18" charset="0"/>
                <a:cs typeface="Times New Roman" panose="02020603050405020304" pitchFamily="18" charset="0"/>
              </a:rPr>
              <a:t>Прокрутити кожен палець;</a:t>
            </a:r>
            <a:endParaRPr lang="uk-UA" sz="2200" dirty="0">
              <a:solidFill>
                <a:prstClr val="black"/>
              </a:solidFill>
              <a:latin typeface="Times New Roman" panose="02020603050405020304" pitchFamily="18" charset="0"/>
              <a:cs typeface="Times New Roman" panose="02020603050405020304" pitchFamily="18" charset="0"/>
            </a:endParaRPr>
          </a:p>
          <a:p>
            <a:pPr lvl="0"/>
            <a:r>
              <a:rPr lang="uk-UA" sz="2200" dirty="0" smtClean="0">
                <a:solidFill>
                  <a:prstClr val="black"/>
                </a:solidFill>
                <a:latin typeface="Times New Roman" panose="02020603050405020304" pitchFamily="18" charset="0"/>
                <a:cs typeface="Times New Roman" panose="02020603050405020304" pitchFamily="18" charset="0"/>
              </a:rPr>
              <a:t>Розім’яти </a:t>
            </a:r>
            <a:r>
              <a:rPr lang="uk-UA" sz="2200" dirty="0">
                <a:solidFill>
                  <a:prstClr val="black"/>
                </a:solidFill>
                <a:latin typeface="Times New Roman" panose="02020603050405020304" pitchFamily="18" charset="0"/>
                <a:cs typeface="Times New Roman" panose="02020603050405020304" pitchFamily="18" charset="0"/>
              </a:rPr>
              <a:t>та розтягнути вуха;</a:t>
            </a:r>
          </a:p>
          <a:p>
            <a:pPr lvl="0"/>
            <a:r>
              <a:rPr lang="uk-UA" sz="2200" dirty="0" smtClean="0">
                <a:solidFill>
                  <a:prstClr val="black"/>
                </a:solidFill>
                <a:latin typeface="Times New Roman" panose="02020603050405020304" pitchFamily="18" charset="0"/>
                <a:cs typeface="Times New Roman" panose="02020603050405020304" pitchFamily="18" charset="0"/>
              </a:rPr>
              <a:t>Швидко </a:t>
            </a:r>
            <a:r>
              <a:rPr lang="uk-UA" sz="2200" dirty="0">
                <a:solidFill>
                  <a:prstClr val="black"/>
                </a:solidFill>
                <a:latin typeface="Times New Roman" panose="02020603050405020304" pitchFamily="18" charset="0"/>
                <a:cs typeface="Times New Roman" panose="02020603050405020304" pitchFamily="18" charset="0"/>
              </a:rPr>
              <a:t>та сильно потопати ногами;</a:t>
            </a:r>
          </a:p>
          <a:p>
            <a:pPr lvl="0"/>
            <a:r>
              <a:rPr lang="uk-UA" sz="2200" dirty="0" smtClean="0">
                <a:solidFill>
                  <a:prstClr val="black"/>
                </a:solidFill>
                <a:latin typeface="Times New Roman" panose="02020603050405020304" pitchFamily="18" charset="0"/>
                <a:cs typeface="Times New Roman" panose="02020603050405020304" pitchFamily="18" charset="0"/>
              </a:rPr>
              <a:t>Активно </a:t>
            </a:r>
            <a:r>
              <a:rPr lang="uk-UA" sz="2200" dirty="0">
                <a:solidFill>
                  <a:prstClr val="black"/>
                </a:solidFill>
                <a:latin typeface="Times New Roman" panose="02020603050405020304" pitchFamily="18" charset="0"/>
                <a:cs typeface="Times New Roman" panose="02020603050405020304" pitchFamily="18" charset="0"/>
              </a:rPr>
              <a:t>розім’яти обличчя (жувальний нерв); </a:t>
            </a:r>
          </a:p>
          <a:p>
            <a:pPr lvl="0"/>
            <a:r>
              <a:rPr lang="uk-UA" sz="2200" dirty="0" smtClean="0">
                <a:solidFill>
                  <a:prstClr val="black"/>
                </a:solidFill>
                <a:latin typeface="Times New Roman" panose="02020603050405020304" pitchFamily="18" charset="0"/>
                <a:cs typeface="Times New Roman" panose="02020603050405020304" pitchFamily="18" charset="0"/>
              </a:rPr>
              <a:t>Розтерти </a:t>
            </a:r>
            <a:r>
              <a:rPr lang="uk-UA" sz="2200" dirty="0">
                <a:solidFill>
                  <a:prstClr val="black"/>
                </a:solidFill>
                <a:latin typeface="Times New Roman" panose="02020603050405020304" pitchFamily="18" charset="0"/>
                <a:cs typeface="Times New Roman" panose="02020603050405020304" pitchFamily="18" charset="0"/>
              </a:rPr>
              <a:t>тіло;</a:t>
            </a:r>
          </a:p>
          <a:p>
            <a:pPr lvl="0" fontAlgn="base"/>
            <a:r>
              <a:rPr lang="uk-UA" sz="2200" dirty="0" smtClean="0">
                <a:solidFill>
                  <a:prstClr val="black"/>
                </a:solidFill>
                <a:latin typeface="Times New Roman" panose="02020603050405020304" pitchFamily="18" charset="0"/>
                <a:cs typeface="Times New Roman" panose="02020603050405020304" pitchFamily="18" charset="0"/>
              </a:rPr>
              <a:t>Потягнутись </a:t>
            </a:r>
            <a:r>
              <a:rPr lang="uk-UA" sz="2200" dirty="0">
                <a:solidFill>
                  <a:prstClr val="black"/>
                </a:solidFill>
                <a:latin typeface="Times New Roman" panose="02020603050405020304" pitchFamily="18" charset="0"/>
                <a:cs typeface="Times New Roman" panose="02020603050405020304" pitchFamily="18" charset="0"/>
              </a:rPr>
              <a:t>на всі </a:t>
            </a:r>
            <a:r>
              <a:rPr lang="uk-UA" sz="2200" dirty="0" smtClean="0">
                <a:solidFill>
                  <a:prstClr val="black"/>
                </a:solidFill>
                <a:latin typeface="Times New Roman" panose="02020603050405020304" pitchFamily="18" charset="0"/>
                <a:cs typeface="Times New Roman" panose="02020603050405020304" pitchFamily="18" charset="0"/>
              </a:rPr>
              <a:t>боки. </a:t>
            </a:r>
            <a:endParaRPr lang="uk-UA" sz="2200" dirty="0">
              <a:solidFill>
                <a:prstClr val="black"/>
              </a:solidFill>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 name="Скругленный прямоугольник 5"/>
          <p:cNvSpPr/>
          <p:nvPr/>
        </p:nvSpPr>
        <p:spPr>
          <a:xfrm>
            <a:off x="6306207" y="3163615"/>
            <a:ext cx="5654566" cy="3394841"/>
          </a:xfrm>
          <a:prstGeom prst="roundRect">
            <a:avLst/>
          </a:prstGeom>
          <a:solidFill>
            <a:schemeClr val="accent4">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uk-UA" sz="2200" b="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Також </a:t>
            </a:r>
            <a:r>
              <a:rPr lang="uk-UA" sz="2200" b="1" dirty="0" err="1"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корчіть</a:t>
            </a:r>
            <a:r>
              <a:rPr lang="uk-UA" sz="2200" b="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гримаси.</a:t>
            </a:r>
            <a:r>
              <a:rPr lang="uk-UA" sz="2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Це природне знеболювальне. Уявіть, що ви хочете когось налякати, а ще постарайтеся видати дивний звук. Ця вправа не тільки для того, щоби ви розсміялися. У той момент, коли ми рухаємо очима чи залучаємо міміку, впливаємо на черепно-мозкові нерви, які допомагають повернути спокій. </a:t>
            </a:r>
          </a:p>
          <a:p>
            <a:pPr lvl="0"/>
            <a:r>
              <a:rPr lang="uk-UA" sz="2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Позіхайте на повну силу, не менше 5 разів.</a:t>
            </a:r>
            <a:endParaRPr kumimoji="0" lang="uk-UA" sz="2200" b="0" i="0" u="none" strike="noStrike" kern="0" cap="none" spc="0" normalizeH="0" baseline="0" dirty="0">
              <a:ln>
                <a:noFill/>
              </a:ln>
              <a:solidFill>
                <a:sysClr val="window" lastClr="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8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76552" y="241739"/>
            <a:ext cx="10510344" cy="6537434"/>
          </a:xfrm>
          <a:solidFill>
            <a:schemeClr val="accent2">
              <a:lumMod val="20000"/>
              <a:lumOff val="80000"/>
            </a:schemeClr>
          </a:solidFill>
        </p:spPr>
        <p:txBody>
          <a:bodyPr>
            <a:normAutofit lnSpcReduction="10000"/>
          </a:bodyPr>
          <a:lstStyle/>
          <a:p>
            <a:pPr marL="0" marR="31750" lvl="0" indent="0">
              <a:lnSpc>
                <a:spcPct val="107000"/>
              </a:lnSpc>
              <a:buNone/>
            </a:pPr>
            <a:r>
              <a:rPr lang="uk-UA" sz="3200"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Вправа “Метелик” або білатеральна стимуляція. </a:t>
            </a:r>
          </a:p>
          <a:p>
            <a:pPr marL="0" marR="31750" lvl="0" indent="0">
              <a:lnSpc>
                <a:spcPct val="107000"/>
              </a:lnSpc>
              <a:buNone/>
            </a:pPr>
            <a:r>
              <a:rPr lang="uk-UA" sz="28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Простукуйте грудну клітину, з’єднуючи руки, наче в пташку, з періодичністю один удар на секунду, змінюючи руки. Говоріть про себе чи вголос:</a:t>
            </a:r>
            <a:r>
              <a:rPr lang="uk-UA" sz="2800" i="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“Я молодець. Я впораюся, ситуація справді складна, але я зроблю це. Я можу бути помічником/-</a:t>
            </a:r>
            <a:r>
              <a:rPr lang="uk-UA" sz="2800" i="1" dirty="0" err="1"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цею</a:t>
            </a:r>
            <a:r>
              <a:rPr lang="uk-UA" sz="2800" i="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для інших людей. Ми точно переможемо”</a:t>
            </a:r>
            <a:r>
              <a:rPr lang="uk-UA" sz="28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Можна говорити будь-які позитивні слова.</a:t>
            </a:r>
            <a:endParaRPr lang="uk-UA"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31750" indent="0">
              <a:lnSpc>
                <a:spcPct val="107000"/>
              </a:lnSpc>
              <a:buNone/>
            </a:pP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Ця вправа допомагає повернути серцебиття в нормальний ритм. Тому важливо, щоби був саме один удар на секунду. Якщо робити це частіше, серцебиття пришвидшиться. Якщо дитина самостійно не може це робити, ритмічно постукайте по її колінах чи плечах зі словами: “</a:t>
            </a:r>
            <a:r>
              <a:rPr lang="uk-UA" sz="2800" i="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Ми впораємося. Справді страшно й важко, але подивися, які ми молодці”. </a:t>
            </a: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Треба робити один удар на секунду, мінімум 17–25 ударів.</a:t>
            </a:r>
            <a:endParaRPr lang="uk-U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55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946745" y="390317"/>
            <a:ext cx="9530552" cy="864235"/>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3600" b="1" kern="0" dirty="0" smtClean="0">
                <a:solidFill>
                  <a:srgbClr val="833C0B"/>
                </a:solidFill>
                <a:latin typeface="Times New Roman" panose="02020603050405020304" pitchFamily="18" charset="0"/>
                <a:ea typeface="Times New Roman" panose="02020603050405020304" pitchFamily="18" charset="0"/>
              </a:rPr>
              <a:t>ПРОТИСТРЕСОВЕ ДИХАННЯ</a:t>
            </a:r>
            <a:endParaRPr kumimoji="0" lang="ru-RU" sz="36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p:txBody>
      </p:sp>
      <p:sp>
        <p:nvSpPr>
          <p:cNvPr id="5" name="Скругленный прямоугольник 4"/>
          <p:cNvSpPr/>
          <p:nvPr/>
        </p:nvSpPr>
        <p:spPr>
          <a:xfrm>
            <a:off x="273268" y="1457117"/>
            <a:ext cx="11571890" cy="1307104"/>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uk-UA" sz="2800" dirty="0">
                <a:solidFill>
                  <a:prstClr val="black"/>
                </a:solidFill>
                <a:latin typeface="Times New Roman" panose="02020603050405020304" pitchFamily="18" charset="0"/>
                <a:cs typeface="Times New Roman" panose="02020603050405020304" pitchFamily="18" charset="0"/>
              </a:rPr>
              <a:t>Основне правило: </a:t>
            </a:r>
            <a:r>
              <a:rPr lang="uk-UA" sz="2800" b="1" dirty="0">
                <a:solidFill>
                  <a:prstClr val="black"/>
                </a:solidFill>
                <a:latin typeface="Times New Roman" panose="02020603050405020304" pitchFamily="18" charset="0"/>
                <a:cs typeface="Times New Roman" panose="02020603050405020304" pitchFamily="18" charset="0"/>
              </a:rPr>
              <a:t>видихати довше, ніж вдихати: </a:t>
            </a:r>
            <a:r>
              <a:rPr lang="uk-UA" sz="2800" dirty="0">
                <a:solidFill>
                  <a:prstClr val="black"/>
                </a:solidFill>
                <a:latin typeface="Times New Roman" panose="02020603050405020304" pitchFamily="18" charset="0"/>
                <a:cs typeface="Times New Roman" panose="02020603050405020304" pitchFamily="18" charset="0"/>
              </a:rPr>
              <a:t>повільно вдихаємо через ніс. Видихаємо повітря вузьким ротом. Видих має бути повільніший за вдих.</a:t>
            </a:r>
          </a:p>
        </p:txBody>
      </p:sp>
      <p:sp>
        <p:nvSpPr>
          <p:cNvPr id="7" name="Скругленный прямоугольник 6"/>
          <p:cNvSpPr/>
          <p:nvPr/>
        </p:nvSpPr>
        <p:spPr>
          <a:xfrm>
            <a:off x="225971" y="3101985"/>
            <a:ext cx="11571890" cy="3445960"/>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uk-UA" sz="3200" b="1" dirty="0" smtClean="0">
                <a:solidFill>
                  <a:prstClr val="black"/>
                </a:solidFill>
                <a:latin typeface="Times New Roman" panose="02020603050405020304" pitchFamily="18" charset="0"/>
                <a:cs typeface="Times New Roman" panose="02020603050405020304" pitchFamily="18" charset="0"/>
              </a:rPr>
              <a:t>Вправа «</a:t>
            </a:r>
            <a:r>
              <a:rPr lang="uk-UA" sz="3200" b="1" dirty="0" err="1" smtClean="0">
                <a:solidFill>
                  <a:prstClr val="black"/>
                </a:solidFill>
                <a:latin typeface="Times New Roman" panose="02020603050405020304" pitchFamily="18" charset="0"/>
                <a:cs typeface="Times New Roman" panose="02020603050405020304" pitchFamily="18" charset="0"/>
              </a:rPr>
              <a:t>Протистресове</a:t>
            </a:r>
            <a:r>
              <a:rPr lang="uk-UA" sz="3200" b="1" dirty="0" smtClean="0">
                <a:solidFill>
                  <a:prstClr val="black"/>
                </a:solidFill>
                <a:latin typeface="Times New Roman" panose="02020603050405020304" pitchFamily="18" charset="0"/>
                <a:cs typeface="Times New Roman" panose="02020603050405020304" pitchFamily="18" charset="0"/>
              </a:rPr>
              <a:t> Дихання». </a:t>
            </a:r>
            <a:r>
              <a:rPr lang="uk-UA" sz="3200" dirty="0" smtClean="0">
                <a:solidFill>
                  <a:prstClr val="black"/>
                </a:solidFill>
                <a:latin typeface="Times New Roman" panose="02020603050405020304" pitchFamily="18" charset="0"/>
                <a:cs typeface="Times New Roman" panose="02020603050405020304" pitchFamily="18" charset="0"/>
              </a:rPr>
              <a:t>Це заспокійливе дихання. </a:t>
            </a:r>
          </a:p>
          <a:p>
            <a:pPr lvl="0"/>
            <a:r>
              <a:rPr lang="uk-UA" sz="3200" dirty="0" smtClean="0">
                <a:solidFill>
                  <a:prstClr val="black"/>
                </a:solidFill>
                <a:latin typeface="Times New Roman" panose="02020603050405020304" pitchFamily="18" charset="0"/>
                <a:cs typeface="Times New Roman" panose="02020603050405020304" pitchFamily="18" charset="0"/>
              </a:rPr>
              <a:t>Повільно виконуйте глибокий вдих через ніс (на 1-2-3-4); на піку вдихання затримайте дихання (на 1-2), після чого зробіть видих через рот (або як зручно) якомога повільніше (на 1-2-3-4-5-6). Виконуйте вправу 5-10 разів. </a:t>
            </a:r>
          </a:p>
          <a:p>
            <a:pPr lvl="0"/>
            <a:endParaRPr lang="uk-UA"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15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5021" y="168163"/>
            <a:ext cx="10468304" cy="6579477"/>
          </a:xfrm>
          <a:solidFill>
            <a:schemeClr val="accent3">
              <a:lumMod val="40000"/>
              <a:lumOff val="60000"/>
            </a:schemeClr>
          </a:solidFill>
        </p:spPr>
        <p:txBody>
          <a:bodyPr>
            <a:noAutofit/>
          </a:bodyPr>
          <a:lstStyle/>
          <a:p>
            <a:pPr marL="0" lvl="0" indent="0" defTabSz="914400">
              <a:spcBef>
                <a:spcPts val="0"/>
              </a:spcBef>
              <a:buClrTx/>
              <a:buNone/>
            </a:pPr>
            <a:r>
              <a:rPr lang="uk-UA" sz="2800" b="1" dirty="0">
                <a:solidFill>
                  <a:prstClr val="black"/>
                </a:solidFill>
                <a:latin typeface="Times New Roman" panose="02020603050405020304" pitchFamily="18" charset="0"/>
                <a:cs typeface="Times New Roman" panose="02020603050405020304" pitchFamily="18" charset="0"/>
              </a:rPr>
              <a:t>Вправа:</a:t>
            </a:r>
            <a:r>
              <a:rPr lang="uk-UA" sz="2800" dirty="0">
                <a:solidFill>
                  <a:prstClr val="black"/>
                </a:solidFill>
                <a:latin typeface="Times New Roman" panose="02020603050405020304" pitchFamily="18" charset="0"/>
                <a:cs typeface="Times New Roman" panose="02020603050405020304" pitchFamily="18" charset="0"/>
              </a:rPr>
              <a:t> «Задувати свічку» (дмухати на великий палець</a:t>
            </a:r>
            <a:r>
              <a:rPr lang="uk-UA" sz="2800" dirty="0" smtClean="0">
                <a:solidFill>
                  <a:prstClr val="black"/>
                </a:solidFill>
                <a:latin typeface="Times New Roman" panose="02020603050405020304" pitchFamily="18" charset="0"/>
                <a:cs typeface="Times New Roman" panose="02020603050405020304" pitchFamily="18" charset="0"/>
              </a:rPr>
              <a:t>).</a:t>
            </a:r>
            <a:endParaRPr lang="uk-UA" sz="2800" dirty="0">
              <a:solidFill>
                <a:prstClr val="black"/>
              </a:solidFill>
              <a:latin typeface="Times New Roman" panose="02020603050405020304" pitchFamily="18" charset="0"/>
              <a:cs typeface="Times New Roman" panose="02020603050405020304" pitchFamily="18" charset="0"/>
            </a:endParaRPr>
          </a:p>
          <a:p>
            <a:pPr marL="0" lvl="0" indent="0" defTabSz="914400">
              <a:spcBef>
                <a:spcPts val="0"/>
              </a:spcBef>
              <a:buClrTx/>
              <a:buNone/>
            </a:pPr>
            <a:endParaRPr lang="uk-UA" sz="2800" b="1" dirty="0" smtClean="0">
              <a:solidFill>
                <a:prstClr val="black"/>
              </a:solidFill>
              <a:latin typeface="Times New Roman" panose="02020603050405020304" pitchFamily="18" charset="0"/>
              <a:cs typeface="Times New Roman" panose="02020603050405020304" pitchFamily="18" charset="0"/>
            </a:endParaRPr>
          </a:p>
          <a:p>
            <a:pPr marL="0" lvl="0" indent="0" defTabSz="914400">
              <a:spcBef>
                <a:spcPts val="0"/>
              </a:spcBef>
              <a:buClrTx/>
              <a:buNone/>
            </a:pPr>
            <a:r>
              <a:rPr lang="uk-UA" sz="2800" b="1" dirty="0" smtClean="0">
                <a:solidFill>
                  <a:prstClr val="black"/>
                </a:solidFill>
                <a:latin typeface="Times New Roman" panose="02020603050405020304" pitchFamily="18" charset="0"/>
                <a:cs typeface="Times New Roman" panose="02020603050405020304" pitchFamily="18" charset="0"/>
              </a:rPr>
              <a:t>Вправа</a:t>
            </a:r>
            <a:r>
              <a:rPr lang="uk-UA" sz="2800" b="1" dirty="0">
                <a:solidFill>
                  <a:prstClr val="black"/>
                </a:solidFill>
                <a:latin typeface="Times New Roman" panose="02020603050405020304" pitchFamily="18" charset="0"/>
                <a:cs typeface="Times New Roman" panose="02020603050405020304" pitchFamily="18" charset="0"/>
              </a:rPr>
              <a:t>:</a:t>
            </a:r>
            <a:r>
              <a:rPr lang="uk-UA" sz="2800" dirty="0">
                <a:solidFill>
                  <a:prstClr val="black"/>
                </a:solidFill>
                <a:latin typeface="Times New Roman" panose="02020603050405020304" pitchFamily="18" charset="0"/>
                <a:cs typeface="Times New Roman" panose="02020603050405020304" pitchFamily="18" charset="0"/>
              </a:rPr>
              <a:t> </a:t>
            </a:r>
            <a:r>
              <a:rPr lang="ru-RU" sz="2800" dirty="0">
                <a:solidFill>
                  <a:prstClr val="black"/>
                </a:solidFill>
                <a:latin typeface="Times New Roman" panose="02020603050405020304" pitchFamily="18" charset="0"/>
                <a:cs typeface="Times New Roman" panose="02020603050405020304" pitchFamily="18" charset="0"/>
              </a:rPr>
              <a:t>«</a:t>
            </a:r>
            <a:r>
              <a:rPr lang="uk-UA" sz="2800" dirty="0">
                <a:solidFill>
                  <a:prstClr val="black"/>
                </a:solidFill>
                <a:latin typeface="Times New Roman" panose="02020603050405020304" pitchFamily="18" charset="0"/>
                <a:cs typeface="Times New Roman" panose="02020603050405020304" pitchFamily="18" charset="0"/>
              </a:rPr>
              <a:t>Дихання по трикутнику»: </a:t>
            </a:r>
            <a:r>
              <a:rPr lang="uk-UA" sz="2800" dirty="0" smtClean="0">
                <a:solidFill>
                  <a:prstClr val="black"/>
                </a:solidFill>
                <a:latin typeface="Times New Roman" panose="02020603050405020304" pitchFamily="18" charset="0"/>
                <a:cs typeface="Times New Roman" panose="02020603050405020304" pitchFamily="18" charset="0"/>
              </a:rPr>
              <a:t>вдих на рахунки 1-2-3-4-5-6, видих на рахунки 1-2-3-4-5-6</a:t>
            </a:r>
            <a:r>
              <a:rPr lang="uk-UA" sz="2800" dirty="0">
                <a:solidFill>
                  <a:prstClr val="black"/>
                </a:solidFill>
                <a:latin typeface="Times New Roman" panose="02020603050405020304" pitchFamily="18" charset="0"/>
                <a:cs typeface="Times New Roman" panose="02020603050405020304" pitchFamily="18" charset="0"/>
              </a:rPr>
              <a:t>, затримати </a:t>
            </a:r>
            <a:r>
              <a:rPr lang="uk-UA" sz="2800" dirty="0" smtClean="0">
                <a:solidFill>
                  <a:prstClr val="black"/>
                </a:solidFill>
                <a:latin typeface="Times New Roman" panose="02020603050405020304" pitchFamily="18" charset="0"/>
                <a:cs typeface="Times New Roman" panose="02020603050405020304" pitchFamily="18" charset="0"/>
              </a:rPr>
              <a:t>дихання на рахунки 1-2-3-4-5-6. </a:t>
            </a:r>
            <a:endParaRPr lang="uk-UA" sz="2800" dirty="0">
              <a:solidFill>
                <a:prstClr val="black"/>
              </a:solidFill>
              <a:latin typeface="Times New Roman" panose="02020603050405020304" pitchFamily="18" charset="0"/>
              <a:cs typeface="Times New Roman" panose="02020603050405020304" pitchFamily="18" charset="0"/>
            </a:endParaRPr>
          </a:p>
          <a:p>
            <a:pPr marL="0" lvl="0" indent="0" defTabSz="914400">
              <a:spcBef>
                <a:spcPts val="0"/>
              </a:spcBef>
              <a:buClrTx/>
              <a:buNone/>
            </a:pPr>
            <a:r>
              <a:rPr lang="uk-UA" sz="2800" b="1" dirty="0" smtClean="0">
                <a:solidFill>
                  <a:prstClr val="black"/>
                </a:solidFill>
                <a:latin typeface="Times New Roman" panose="02020603050405020304" pitchFamily="18" charset="0"/>
                <a:cs typeface="Times New Roman" panose="02020603050405020304" pitchFamily="18" charset="0"/>
              </a:rPr>
              <a:t>Дихальна </a:t>
            </a:r>
            <a:r>
              <a:rPr lang="uk-UA" sz="2800" b="1" dirty="0">
                <a:solidFill>
                  <a:prstClr val="black"/>
                </a:solidFill>
                <a:latin typeface="Times New Roman" panose="02020603050405020304" pitchFamily="18" charset="0"/>
                <a:cs typeface="Times New Roman" panose="02020603050405020304" pitchFamily="18" charset="0"/>
              </a:rPr>
              <a:t>техніка «</a:t>
            </a:r>
            <a:r>
              <a:rPr lang="uk-UA" sz="2800" b="1" dirty="0" smtClean="0">
                <a:solidFill>
                  <a:prstClr val="black"/>
                </a:solidFill>
                <a:latin typeface="Times New Roman" panose="02020603050405020304" pitchFamily="18" charset="0"/>
                <a:cs typeface="Times New Roman" panose="02020603050405020304" pitchFamily="18" charset="0"/>
              </a:rPr>
              <a:t>4-6-8</a:t>
            </a:r>
            <a:r>
              <a:rPr lang="uk-UA" sz="2800" b="1" dirty="0">
                <a:solidFill>
                  <a:prstClr val="black"/>
                </a:solidFill>
                <a:latin typeface="Times New Roman" panose="02020603050405020304" pitchFamily="18" charset="0"/>
                <a:cs typeface="Times New Roman" panose="02020603050405020304" pitchFamily="18" charset="0"/>
              </a:rPr>
              <a:t>».</a:t>
            </a:r>
            <a:endParaRPr lang="ru-RU" sz="2800" dirty="0">
              <a:solidFill>
                <a:prstClr val="black"/>
              </a:solidFill>
              <a:latin typeface="Times New Roman" panose="02020603050405020304" pitchFamily="18" charset="0"/>
              <a:cs typeface="Times New Roman" panose="02020603050405020304" pitchFamily="18" charset="0"/>
            </a:endParaRPr>
          </a:p>
          <a:p>
            <a:pPr marL="0" lvl="0" indent="0" defTabSz="914400">
              <a:spcBef>
                <a:spcPts val="0"/>
              </a:spcBef>
              <a:buClrTx/>
              <a:buNone/>
            </a:pPr>
            <a:r>
              <a:rPr lang="uk-UA" sz="2800" dirty="0">
                <a:solidFill>
                  <a:prstClr val="black"/>
                </a:solidFill>
                <a:latin typeface="Times New Roman" panose="02020603050405020304" pitchFamily="18" charset="0"/>
                <a:cs typeface="Times New Roman" panose="02020603050405020304" pitchFamily="18" charset="0"/>
              </a:rPr>
              <a:t>- видих з напіввідкритим ротом (всі дихальні вправи починаються з видиху);</a:t>
            </a:r>
            <a:endParaRPr lang="ru-RU" sz="2800" dirty="0">
              <a:solidFill>
                <a:prstClr val="black"/>
              </a:solidFill>
              <a:latin typeface="Times New Roman" panose="02020603050405020304" pitchFamily="18" charset="0"/>
              <a:cs typeface="Times New Roman" panose="02020603050405020304" pitchFamily="18" charset="0"/>
            </a:endParaRPr>
          </a:p>
          <a:p>
            <a:pPr marL="0" lvl="0" indent="0" defTabSz="914400">
              <a:spcBef>
                <a:spcPts val="0"/>
              </a:spcBef>
              <a:buClrTx/>
              <a:buNone/>
            </a:pPr>
            <a:r>
              <a:rPr lang="uk-UA" sz="2800" dirty="0">
                <a:solidFill>
                  <a:prstClr val="black"/>
                </a:solidFill>
                <a:latin typeface="Times New Roman" panose="02020603050405020304" pitchFamily="18" charset="0"/>
                <a:cs typeface="Times New Roman" panose="02020603050405020304" pitchFamily="18" charset="0"/>
              </a:rPr>
              <a:t>- закрили рота, носом зробили вдих, рахуючи до 4;</a:t>
            </a:r>
            <a:endParaRPr lang="ru-RU" sz="2800" dirty="0">
              <a:solidFill>
                <a:prstClr val="black"/>
              </a:solidFill>
              <a:latin typeface="Times New Roman" panose="02020603050405020304" pitchFamily="18" charset="0"/>
              <a:cs typeface="Times New Roman" panose="02020603050405020304" pitchFamily="18" charset="0"/>
            </a:endParaRPr>
          </a:p>
          <a:p>
            <a:pPr marL="0" lvl="0" indent="0" defTabSz="914400">
              <a:spcBef>
                <a:spcPts val="0"/>
              </a:spcBef>
              <a:buClrTx/>
              <a:buNone/>
            </a:pPr>
            <a:r>
              <a:rPr lang="uk-UA" sz="2800" dirty="0">
                <a:solidFill>
                  <a:prstClr val="black"/>
                </a:solidFill>
                <a:latin typeface="Times New Roman" panose="02020603050405020304" pitchFamily="18" charset="0"/>
                <a:cs typeface="Times New Roman" panose="02020603050405020304" pitchFamily="18" charset="0"/>
              </a:rPr>
              <a:t>- затамували подих та рахуємо до </a:t>
            </a:r>
            <a:r>
              <a:rPr lang="uk-UA" sz="2800" dirty="0" smtClean="0">
                <a:solidFill>
                  <a:prstClr val="black"/>
                </a:solidFill>
                <a:latin typeface="Times New Roman" panose="02020603050405020304" pitchFamily="18" charset="0"/>
                <a:cs typeface="Times New Roman" panose="02020603050405020304" pitchFamily="18" charset="0"/>
              </a:rPr>
              <a:t>6;</a:t>
            </a:r>
            <a:endParaRPr lang="ru-RU" sz="2800" dirty="0">
              <a:solidFill>
                <a:prstClr val="black"/>
              </a:solidFill>
              <a:latin typeface="Times New Roman" panose="02020603050405020304" pitchFamily="18" charset="0"/>
              <a:cs typeface="Times New Roman" panose="02020603050405020304" pitchFamily="18" charset="0"/>
            </a:endParaRPr>
          </a:p>
          <a:p>
            <a:pPr marL="457200" lvl="0" indent="-457200" defTabSz="914400">
              <a:spcBef>
                <a:spcPts val="0"/>
              </a:spcBef>
              <a:buClrTx/>
              <a:buFontTx/>
              <a:buChar char="-"/>
            </a:pPr>
            <a:r>
              <a:rPr lang="uk-UA" sz="2800" dirty="0">
                <a:solidFill>
                  <a:prstClr val="black"/>
                </a:solidFill>
                <a:latin typeface="Times New Roman" panose="02020603050405020304" pitchFamily="18" charset="0"/>
                <a:cs typeface="Times New Roman" panose="02020603050405020304" pitchFamily="18" charset="0"/>
              </a:rPr>
              <a:t>видихаємо, рахуючи до 8</a:t>
            </a:r>
            <a:r>
              <a:rPr lang="uk-UA" sz="2800" dirty="0" smtClean="0">
                <a:solidFill>
                  <a:prstClr val="black"/>
                </a:solidFill>
                <a:latin typeface="Times New Roman" panose="02020603050405020304" pitchFamily="18" charset="0"/>
                <a:cs typeface="Times New Roman" panose="02020603050405020304" pitchFamily="18" charset="0"/>
              </a:rPr>
              <a:t>.</a:t>
            </a:r>
          </a:p>
          <a:p>
            <a:pPr marL="0" lvl="0" indent="0" defTabSz="914400">
              <a:spcBef>
                <a:spcPts val="0"/>
              </a:spcBef>
              <a:buClrTx/>
              <a:buNone/>
            </a:pPr>
            <a:r>
              <a:rPr lang="uk-UA" sz="2800" b="1" dirty="0" smtClean="0">
                <a:solidFill>
                  <a:prstClr val="black"/>
                </a:solidFill>
                <a:latin typeface="Times New Roman" panose="02020603050405020304" pitchFamily="18" charset="0"/>
                <a:cs typeface="Times New Roman" panose="02020603050405020304" pitchFamily="18" charset="0"/>
              </a:rPr>
              <a:t>Вправа</a:t>
            </a:r>
            <a:r>
              <a:rPr lang="uk-UA" sz="2800" b="1" dirty="0">
                <a:solidFill>
                  <a:prstClr val="black"/>
                </a:solidFill>
                <a:latin typeface="Times New Roman" panose="02020603050405020304" pitchFamily="18" charset="0"/>
                <a:cs typeface="Times New Roman" panose="02020603050405020304" pitchFamily="18" charset="0"/>
              </a:rPr>
              <a:t>: «Човник». </a:t>
            </a:r>
            <a:r>
              <a:rPr lang="uk-UA" sz="2800" dirty="0">
                <a:solidFill>
                  <a:prstClr val="black"/>
                </a:solidFill>
                <a:latin typeface="Times New Roman" panose="02020603050405020304" pitchFamily="18" charset="0"/>
                <a:cs typeface="Times New Roman" panose="02020603050405020304" pitchFamily="18" charset="0"/>
              </a:rPr>
              <a:t>Одною рукою накрити губи, рука, як човник, інша на животі.  Видих - рука йде вниз до грудей, вдих - підіймається до рота. </a:t>
            </a:r>
            <a:endParaRPr lang="ru-RU" sz="2800" dirty="0">
              <a:solidFill>
                <a:prstClr val="black"/>
              </a:solidFill>
              <a:latin typeface="Times New Roman" panose="02020603050405020304" pitchFamily="18" charset="0"/>
              <a:cs typeface="Times New Roman" panose="02020603050405020304" pitchFamily="18" charset="0"/>
            </a:endParaRPr>
          </a:p>
          <a:p>
            <a:pPr lvl="0" defTabSz="914400">
              <a:spcBef>
                <a:spcPts val="0"/>
              </a:spcBef>
              <a:buClrTx/>
              <a:buFontTx/>
              <a:buChar char="-"/>
            </a:pPr>
            <a:endParaRPr lang="uk-UA" sz="2800" b="1" dirty="0">
              <a:solidFill>
                <a:prstClr val="black"/>
              </a:solidFill>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678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379186" y="0"/>
            <a:ext cx="9530552" cy="692250"/>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600" b="0" i="0" u="none" strike="noStrike" kern="0" cap="none" spc="0" normalizeH="0" baseline="0" noProof="0" dirty="0" smtClean="0">
                <a:ln>
                  <a:noFill/>
                </a:ln>
                <a:solidFill>
                  <a:schemeClr val="accent1"/>
                </a:solidFill>
                <a:effectLst/>
                <a:uLnTx/>
                <a:uFillTx/>
                <a:latin typeface="Times New Roman" panose="02020603050405020304" pitchFamily="18" charset="0"/>
                <a:ea typeface="Times New Roman" panose="02020603050405020304" pitchFamily="18" charset="0"/>
              </a:rPr>
              <a:t>Вправа для стабілізації: «5, 4, 3, 2,1» </a:t>
            </a:r>
            <a:endParaRPr kumimoji="0" lang="ru-RU" sz="3600" b="0" i="0" u="none" strike="noStrike" kern="0" cap="none" spc="0" normalizeH="0" baseline="0" noProof="0" dirty="0">
              <a:ln>
                <a:noFill/>
              </a:ln>
              <a:solidFill>
                <a:schemeClr val="accent1"/>
              </a:solidFill>
              <a:effectLst/>
              <a:uLnTx/>
              <a:uFillTx/>
              <a:latin typeface="Times New Roman" panose="02020603050405020304" pitchFamily="18" charset="0"/>
              <a:ea typeface="Times New Roman" panose="02020603050405020304" pitchFamily="18" charset="0"/>
            </a:endParaRPr>
          </a:p>
        </p:txBody>
      </p:sp>
      <p:sp>
        <p:nvSpPr>
          <p:cNvPr id="5" name="Скругленный прямоугольник 4"/>
          <p:cNvSpPr/>
          <p:nvPr/>
        </p:nvSpPr>
        <p:spPr>
          <a:xfrm>
            <a:off x="320567" y="977461"/>
            <a:ext cx="11871433" cy="5738649"/>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uk-UA" sz="2800" b="1" dirty="0">
                <a:solidFill>
                  <a:srgbClr val="002060"/>
                </a:solidFill>
                <a:latin typeface="Times New Roman" panose="02020603050405020304" pitchFamily="18" charset="0"/>
                <a:cs typeface="Times New Roman" panose="02020603050405020304" pitchFamily="18" charset="0"/>
              </a:rPr>
              <a:t>Вправа: </a:t>
            </a:r>
            <a:r>
              <a:rPr lang="uk-UA" sz="2800" b="1" dirty="0" err="1">
                <a:solidFill>
                  <a:srgbClr val="002060"/>
                </a:solidFill>
                <a:latin typeface="Times New Roman" panose="02020603050405020304" pitchFamily="18" charset="0"/>
                <a:cs typeface="Times New Roman" panose="02020603050405020304" pitchFamily="18" charset="0"/>
              </a:rPr>
              <a:t>граундінг</a:t>
            </a:r>
            <a:r>
              <a:rPr lang="uk-UA" sz="2800" b="1" dirty="0">
                <a:solidFill>
                  <a:srgbClr val="002060"/>
                </a:solidFill>
                <a:latin typeface="Times New Roman" panose="02020603050405020304" pitchFamily="18" charset="0"/>
                <a:cs typeface="Times New Roman" panose="02020603050405020304" pitchFamily="18" charset="0"/>
              </a:rPr>
              <a:t> (сенсорне заземлення)</a:t>
            </a:r>
            <a:r>
              <a:rPr lang="uk-UA" sz="2400" b="1" dirty="0">
                <a:solidFill>
                  <a:srgbClr val="002060"/>
                </a:solidFill>
                <a:latin typeface="Times New Roman" panose="02020603050405020304" pitchFamily="18" charset="0"/>
                <a:cs typeface="Times New Roman" panose="02020603050405020304" pitchFamily="18" charset="0"/>
              </a:rPr>
              <a:t> – </a:t>
            </a:r>
            <a:r>
              <a:rPr lang="uk-UA" sz="2400" dirty="0">
                <a:solidFill>
                  <a:srgbClr val="002060"/>
                </a:solidFill>
                <a:latin typeface="Times New Roman" panose="02020603050405020304" pitchFamily="18" charset="0"/>
                <a:cs typeface="Times New Roman" panose="02020603050405020304" pitchFamily="18" charset="0"/>
              </a:rPr>
              <a:t>це використання органів відчуття з метою відновлення контролю над тілом.</a:t>
            </a:r>
            <a:r>
              <a:rPr lang="uk-UA" sz="2400" b="1" dirty="0">
                <a:solidFill>
                  <a:srgbClr val="002060"/>
                </a:solidFill>
                <a:latin typeface="Times New Roman" panose="02020603050405020304" pitchFamily="18" charset="0"/>
                <a:cs typeface="Times New Roman" panose="02020603050405020304" pitchFamily="18" charset="0"/>
              </a:rPr>
              <a:t> </a:t>
            </a:r>
            <a:r>
              <a:rPr lang="uk-UA" sz="2400" dirty="0">
                <a:solidFill>
                  <a:srgbClr val="002060"/>
                </a:solidFill>
                <a:latin typeface="Times New Roman" panose="02020603050405020304" pitchFamily="18" charset="0"/>
                <a:cs typeface="Times New Roman" panose="02020603050405020304" pitchFamily="18" charset="0"/>
              </a:rPr>
              <a:t>Одна з простих і дієвих навичок психологічної саморегуляції. Допомагає відмежовуватися від емоцій, які паралізують нас. </a:t>
            </a:r>
            <a:r>
              <a:rPr lang="uk-UA" sz="2400" dirty="0" smtClean="0">
                <a:solidFill>
                  <a:srgbClr val="002060"/>
                </a:solidFill>
                <a:latin typeface="Times New Roman" panose="02020603050405020304" pitchFamily="18" charset="0"/>
                <a:cs typeface="Times New Roman" panose="02020603050405020304" pitchFamily="18" charset="0"/>
              </a:rPr>
              <a:t>Д</a:t>
            </a:r>
            <a:r>
              <a:rPr lang="uk-UA" sz="2400" dirty="0" smtClean="0">
                <a:solidFill>
                  <a:prstClr val="black"/>
                </a:solidFill>
                <a:latin typeface="Times New Roman" panose="02020603050405020304" pitchFamily="18" charset="0"/>
                <a:cs typeface="Times New Roman" panose="02020603050405020304" pitchFamily="18" charset="0"/>
              </a:rPr>
              <a:t>опомагає </a:t>
            </a:r>
            <a:r>
              <a:rPr lang="uk-UA" sz="2400" dirty="0">
                <a:solidFill>
                  <a:prstClr val="black"/>
                </a:solidFill>
                <a:latin typeface="Times New Roman" panose="02020603050405020304" pitchFamily="18" charset="0"/>
                <a:cs typeface="Times New Roman" panose="02020603050405020304" pitchFamily="18" charset="0"/>
              </a:rPr>
              <a:t>в ситуаціях, коли втрачаєш контроль над тим, що відбувається. </a:t>
            </a:r>
            <a:endParaRPr lang="uk-UA" sz="2400" dirty="0" smtClean="0">
              <a:solidFill>
                <a:prstClr val="black"/>
              </a:solidFill>
              <a:latin typeface="Times New Roman" panose="02020603050405020304" pitchFamily="18" charset="0"/>
              <a:cs typeface="Times New Roman" panose="02020603050405020304" pitchFamily="18" charset="0"/>
            </a:endParaRPr>
          </a:p>
          <a:p>
            <a:pPr lvl="0"/>
            <a:r>
              <a:rPr lang="uk-UA" sz="2400" b="1" dirty="0" smtClean="0">
                <a:solidFill>
                  <a:prstClr val="black"/>
                </a:solidFill>
                <a:latin typeface="Times New Roman" panose="02020603050405020304" pitchFamily="18" charset="0"/>
                <a:cs typeface="Times New Roman" panose="02020603050405020304" pitchFamily="18" charset="0"/>
              </a:rPr>
              <a:t>Її зміст - перенос зосередженості із </a:t>
            </a:r>
            <a:r>
              <a:rPr lang="uk-UA" sz="2400" b="1" dirty="0">
                <a:solidFill>
                  <a:prstClr val="black"/>
                </a:solidFill>
                <a:latin typeface="Times New Roman" panose="02020603050405020304" pitchFamily="18" charset="0"/>
                <a:cs typeface="Times New Roman" panose="02020603050405020304" pitchFamily="18" charset="0"/>
              </a:rPr>
              <a:t>внутрішніх переживань назовні:</a:t>
            </a:r>
          </a:p>
          <a:p>
            <a:pPr lvl="0"/>
            <a:r>
              <a:rPr lang="uk-UA" sz="2800" dirty="0">
                <a:solidFill>
                  <a:schemeClr val="accent1"/>
                </a:solidFill>
                <a:latin typeface="Times New Roman" panose="02020603050405020304" pitchFamily="18" charset="0"/>
                <a:cs typeface="Times New Roman" panose="02020603050405020304" pitchFamily="18" charset="0"/>
              </a:rPr>
              <a:t>Озирнись навколо </a:t>
            </a:r>
            <a:r>
              <a:rPr lang="uk-UA" sz="2800" dirty="0" smtClean="0">
                <a:solidFill>
                  <a:schemeClr val="accent1"/>
                </a:solidFill>
                <a:latin typeface="Times New Roman" panose="02020603050405020304" pitchFamily="18" charset="0"/>
                <a:cs typeface="Times New Roman" panose="02020603050405020304" pitchFamily="18" charset="0"/>
              </a:rPr>
              <a:t>(Уяви </a:t>
            </a:r>
            <a:r>
              <a:rPr lang="uk-UA" sz="2800" dirty="0">
                <a:solidFill>
                  <a:schemeClr val="accent1"/>
                </a:solidFill>
                <a:latin typeface="Times New Roman" panose="02020603050405020304" pitchFamily="18" charset="0"/>
                <a:cs typeface="Times New Roman" panose="02020603050405020304" pitchFamily="18" charset="0"/>
              </a:rPr>
              <a:t>собі...)</a:t>
            </a:r>
          </a:p>
          <a:p>
            <a:pPr lvl="0"/>
            <a:r>
              <a:rPr lang="uk-UA" sz="2800" dirty="0" smtClean="0">
                <a:solidFill>
                  <a:prstClr val="black"/>
                </a:solidFill>
                <a:latin typeface="Times New Roman" panose="02020603050405020304" pitchFamily="18" charset="0"/>
                <a:cs typeface="Times New Roman" panose="02020603050405020304" pitchFamily="18" charset="0"/>
              </a:rPr>
              <a:t>-  </a:t>
            </a:r>
            <a:r>
              <a:rPr lang="uk-UA" sz="2800" dirty="0">
                <a:solidFill>
                  <a:prstClr val="black"/>
                </a:solidFill>
                <a:latin typeface="Times New Roman" panose="02020603050405020304" pitchFamily="18" charset="0"/>
                <a:cs typeface="Times New Roman" panose="02020603050405020304" pitchFamily="18" charset="0"/>
              </a:rPr>
              <a:t>Знайди 5 речей, які ти можеш побачити! 👀</a:t>
            </a:r>
          </a:p>
          <a:p>
            <a:pPr lvl="0"/>
            <a:r>
              <a:rPr lang="uk-UA" sz="2800" dirty="0" smtClean="0">
                <a:solidFill>
                  <a:prstClr val="black"/>
                </a:solidFill>
                <a:latin typeface="Times New Roman" panose="02020603050405020304" pitchFamily="18" charset="0"/>
                <a:cs typeface="Times New Roman" panose="02020603050405020304" pitchFamily="18" charset="0"/>
              </a:rPr>
              <a:t>- </a:t>
            </a:r>
            <a:r>
              <a:rPr lang="uk-UA" sz="2800" dirty="0">
                <a:solidFill>
                  <a:prstClr val="black"/>
                </a:solidFill>
                <a:latin typeface="Times New Roman" panose="02020603050405020304" pitchFamily="18" charset="0"/>
                <a:cs typeface="Times New Roman" panose="02020603050405020304" pitchFamily="18" charset="0"/>
              </a:rPr>
              <a:t>Знайди 4 предмети, яких ти можеш торкнутися </a:t>
            </a:r>
          </a:p>
          <a:p>
            <a:pPr lvl="0"/>
            <a:r>
              <a:rPr lang="uk-UA" sz="2800" dirty="0" smtClean="0">
                <a:solidFill>
                  <a:prstClr val="black"/>
                </a:solidFill>
                <a:latin typeface="Times New Roman" panose="02020603050405020304" pitchFamily="18" charset="0"/>
                <a:cs typeface="Times New Roman" panose="02020603050405020304" pitchFamily="18" charset="0"/>
              </a:rPr>
              <a:t>- </a:t>
            </a:r>
            <a:r>
              <a:rPr lang="uk-UA" sz="2800" dirty="0">
                <a:solidFill>
                  <a:prstClr val="black"/>
                </a:solidFill>
                <a:latin typeface="Times New Roman" panose="02020603050405020304" pitchFamily="18" charset="0"/>
                <a:cs typeface="Times New Roman" panose="02020603050405020304" pitchFamily="18" charset="0"/>
              </a:rPr>
              <a:t>Знайди 3 речі, які ти можеш почути</a:t>
            </a:r>
          </a:p>
          <a:p>
            <a:pPr lvl="0"/>
            <a:r>
              <a:rPr lang="uk-UA" sz="2800" dirty="0" smtClean="0">
                <a:solidFill>
                  <a:prstClr val="black"/>
                </a:solidFill>
                <a:latin typeface="Times New Roman" panose="02020603050405020304" pitchFamily="18" charset="0"/>
                <a:cs typeface="Times New Roman" panose="02020603050405020304" pitchFamily="18" charset="0"/>
              </a:rPr>
              <a:t>- </a:t>
            </a:r>
            <a:r>
              <a:rPr lang="uk-UA" sz="2800" dirty="0">
                <a:solidFill>
                  <a:prstClr val="black"/>
                </a:solidFill>
                <a:latin typeface="Times New Roman" panose="02020603050405020304" pitchFamily="18" charset="0"/>
                <a:cs typeface="Times New Roman" panose="02020603050405020304" pitchFamily="18" charset="0"/>
              </a:rPr>
              <a:t>Знайди 2 речі, які ти можеш понюхати</a:t>
            </a:r>
          </a:p>
          <a:p>
            <a:pPr lvl="0"/>
            <a:r>
              <a:rPr lang="uk-UA" sz="2800" dirty="0" smtClean="0">
                <a:solidFill>
                  <a:prstClr val="black"/>
                </a:solidFill>
                <a:latin typeface="Times New Roman" panose="02020603050405020304" pitchFamily="18" charset="0"/>
                <a:cs typeface="Times New Roman" panose="02020603050405020304" pitchFamily="18" charset="0"/>
              </a:rPr>
              <a:t>- </a:t>
            </a:r>
            <a:r>
              <a:rPr lang="uk-UA" sz="2800" dirty="0">
                <a:solidFill>
                  <a:prstClr val="black"/>
                </a:solidFill>
                <a:latin typeface="Times New Roman" panose="02020603050405020304" pitchFamily="18" charset="0"/>
                <a:cs typeface="Times New Roman" panose="02020603050405020304" pitchFamily="18" charset="0"/>
              </a:rPr>
              <a:t>Знайди 1 річ, яку ти можеш спробувати на смак.</a:t>
            </a:r>
          </a:p>
          <a:p>
            <a:pPr lvl="0"/>
            <a:r>
              <a:rPr lang="uk-UA" sz="2800" dirty="0" smtClean="0">
                <a:solidFill>
                  <a:srgbClr val="FFC000"/>
                </a:solidFill>
                <a:latin typeface="Times New Roman" panose="02020603050405020304" pitchFamily="18" charset="0"/>
                <a:cs typeface="Times New Roman" panose="02020603050405020304" pitchFamily="18" charset="0"/>
              </a:rPr>
              <a:t>- </a:t>
            </a:r>
            <a:r>
              <a:rPr lang="uk-UA" sz="2800" dirty="0">
                <a:solidFill>
                  <a:prstClr val="black"/>
                </a:solidFill>
                <a:latin typeface="Times New Roman" panose="02020603050405020304" pitchFamily="18" charset="0"/>
                <a:cs typeface="Times New Roman" panose="02020603050405020304" pitchFamily="18" charset="0"/>
              </a:rPr>
              <a:t>Знайти 1 річ, яка вас заспокоює. </a:t>
            </a:r>
          </a:p>
        </p:txBody>
      </p:sp>
    </p:spTree>
    <p:extLst>
      <p:ext uri="{BB962C8B-B14F-4D97-AF65-F5344CB8AC3E}">
        <p14:creationId xmlns:p14="http://schemas.microsoft.com/office/powerpoint/2010/main" val="1086727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9821" y="304800"/>
            <a:ext cx="9654791" cy="1187669"/>
          </a:xfrm>
        </p:spPr>
        <p:txBody>
          <a:bodyPr>
            <a:normAutofit/>
          </a:bodyPr>
          <a:lstStyle/>
          <a:p>
            <a:r>
              <a:rPr lang="uk-UA" sz="2800" dirty="0" smtClean="0">
                <a:latin typeface="Times New Roman" panose="02020603050405020304" pitchFamily="18" charset="0"/>
                <a:cs typeface="Times New Roman" panose="02020603050405020304" pitchFamily="18" charset="0"/>
              </a:rPr>
              <a:t>З дітьми сенсорне заземлення можна виконати у вигляді </a:t>
            </a:r>
            <a:br>
              <a:rPr lang="uk-UA" sz="2800" dirty="0" smtClean="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вправи:  </a:t>
            </a:r>
            <a:r>
              <a:rPr lang="uk-UA" sz="2800" b="1" dirty="0" smtClean="0">
                <a:latin typeface="Times New Roman" panose="02020603050405020304" pitchFamily="18" charset="0"/>
                <a:cs typeface="Times New Roman" panose="02020603050405020304" pitchFamily="18" charset="0"/>
              </a:rPr>
              <a:t>«Долонька </a:t>
            </a:r>
            <a:r>
              <a:rPr lang="uk-UA" sz="2800" b="1" dirty="0" err="1" smtClean="0">
                <a:latin typeface="Times New Roman" panose="02020603050405020304" pitchFamily="18" charset="0"/>
                <a:cs typeface="Times New Roman" panose="02020603050405020304" pitchFamily="18" charset="0"/>
              </a:rPr>
              <a:t>відчуттів</a:t>
            </a:r>
            <a:r>
              <a:rPr lang="uk-UA" sz="2800" b="1" dirty="0" smtClean="0">
                <a:latin typeface="Times New Roman" panose="02020603050405020304" pitchFamily="18" charset="0"/>
                <a:cs typeface="Times New Roman" panose="02020603050405020304" pitchFamily="18" charset="0"/>
              </a:rPr>
              <a:t>» </a:t>
            </a:r>
            <a:endParaRPr lang="uk-UA" sz="2800" b="1"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126938" y="1629103"/>
            <a:ext cx="5620703" cy="4813737"/>
          </a:xfrm>
          <a:prstGeom prst="roundRect">
            <a:avLst/>
          </a:prstGeom>
          <a:solidFill>
            <a:schemeClr val="accent3">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2600" b="1" kern="0" dirty="0" smtClean="0">
                <a:solidFill>
                  <a:srgbClr val="833C0B"/>
                </a:solidFill>
                <a:latin typeface="Times New Roman" panose="02020603050405020304" pitchFamily="18" charset="0"/>
                <a:ea typeface="Times New Roman" panose="02020603050405020304" pitchFamily="18" charset="0"/>
              </a:rPr>
              <a:t>Назви:</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uk-UA" sz="2600" b="1" i="0" u="none" strike="noStrike" kern="0" cap="none" spc="0" normalizeH="0" baseline="0" noProof="0" dirty="0" smtClean="0">
                <a:ln>
                  <a:noFill/>
                </a:ln>
                <a:solidFill>
                  <a:srgbClr val="833C0B"/>
                </a:solidFill>
                <a:effectLst/>
                <a:uLnTx/>
                <a:uFillTx/>
                <a:latin typeface="Times New Roman" panose="02020603050405020304" pitchFamily="18" charset="0"/>
                <a:ea typeface="Times New Roman" panose="02020603050405020304" pitchFamily="18" charset="0"/>
              </a:rPr>
              <a:t>5 будь-яких предметів,</a:t>
            </a:r>
            <a:r>
              <a:rPr kumimoji="0" lang="uk-UA" sz="2600" b="1" i="0" u="none" strike="noStrike" kern="0" cap="none" spc="0" normalizeH="0" noProof="0" dirty="0" smtClean="0">
                <a:ln>
                  <a:noFill/>
                </a:ln>
                <a:solidFill>
                  <a:srgbClr val="833C0B"/>
                </a:solidFill>
                <a:effectLst/>
                <a:uLnTx/>
                <a:uFillTx/>
                <a:latin typeface="Times New Roman" panose="02020603050405020304" pitchFamily="18" charset="0"/>
                <a:ea typeface="Times New Roman" panose="02020603050405020304" pitchFamily="18" charset="0"/>
              </a:rPr>
              <a:t> які ти бачиш навколо, або будь-якого кольору;</a:t>
            </a:r>
          </a:p>
          <a:p>
            <a:pPr marL="171450" marR="0" lvl="0" indent="-171450" defTabSz="914400" eaLnBrk="1" fontAlgn="auto" latinLnBrk="0" hangingPunct="1">
              <a:lnSpc>
                <a:spcPct val="100000"/>
              </a:lnSpc>
              <a:spcBef>
                <a:spcPts val="0"/>
              </a:spcBef>
              <a:spcAft>
                <a:spcPts val="0"/>
              </a:spcAft>
              <a:buClrTx/>
              <a:buSzTx/>
              <a:buFontTx/>
              <a:buChar char="-"/>
              <a:tabLst/>
              <a:defRPr/>
            </a:pPr>
            <a:r>
              <a:rPr lang="uk-UA" sz="2600" b="1" kern="0" baseline="0" dirty="0" smtClean="0">
                <a:solidFill>
                  <a:srgbClr val="833C0B"/>
                </a:solidFill>
                <a:latin typeface="Times New Roman" panose="02020603050405020304" pitchFamily="18" charset="0"/>
                <a:ea typeface="Times New Roman" panose="02020603050405020304" pitchFamily="18" charset="0"/>
              </a:rPr>
              <a:t>4 звуки,</a:t>
            </a:r>
            <a:r>
              <a:rPr lang="uk-UA" sz="2600" b="1" kern="0" dirty="0" smtClean="0">
                <a:solidFill>
                  <a:srgbClr val="833C0B"/>
                </a:solidFill>
                <a:latin typeface="Times New Roman" panose="02020603050405020304" pitchFamily="18" charset="0"/>
                <a:ea typeface="Times New Roman" panose="02020603050405020304" pitchFamily="18" charset="0"/>
              </a:rPr>
              <a:t> які ти чуєш; </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uk-UA" sz="2600" b="1" i="0" u="none" strike="noStrike" kern="0" cap="none" spc="0" normalizeH="0" baseline="0" noProof="0" dirty="0" smtClean="0">
                <a:ln>
                  <a:noFill/>
                </a:ln>
                <a:solidFill>
                  <a:srgbClr val="833C0B"/>
                </a:solidFill>
                <a:effectLst/>
                <a:uLnTx/>
                <a:uFillTx/>
                <a:latin typeface="Times New Roman" panose="02020603050405020304" pitchFamily="18" charset="0"/>
                <a:ea typeface="Times New Roman" panose="02020603050405020304" pitchFamily="18" charset="0"/>
              </a:rPr>
              <a:t>3</a:t>
            </a:r>
            <a:r>
              <a:rPr kumimoji="0" lang="uk-UA" sz="2600" b="1" i="0" u="none" strike="noStrike" kern="0" cap="none" spc="0" normalizeH="0" noProof="0" dirty="0" smtClean="0">
                <a:ln>
                  <a:noFill/>
                </a:ln>
                <a:solidFill>
                  <a:srgbClr val="833C0B"/>
                </a:solidFill>
                <a:effectLst/>
                <a:uLnTx/>
                <a:uFillTx/>
                <a:latin typeface="Times New Roman" panose="02020603050405020304" pitchFamily="18" charset="0"/>
                <a:ea typeface="Times New Roman" panose="02020603050405020304" pitchFamily="18" charset="0"/>
              </a:rPr>
              <a:t> предмети, до яких ти  можеш доторкнутися;</a:t>
            </a:r>
          </a:p>
          <a:p>
            <a:pPr marL="171450" marR="0" lvl="0" indent="-171450" defTabSz="914400" eaLnBrk="1" fontAlgn="auto" latinLnBrk="0" hangingPunct="1">
              <a:lnSpc>
                <a:spcPct val="100000"/>
              </a:lnSpc>
              <a:spcBef>
                <a:spcPts val="0"/>
              </a:spcBef>
              <a:spcAft>
                <a:spcPts val="0"/>
              </a:spcAft>
              <a:buClrTx/>
              <a:buSzTx/>
              <a:buFontTx/>
              <a:buChar char="-"/>
              <a:tabLst/>
              <a:defRPr/>
            </a:pPr>
            <a:r>
              <a:rPr lang="uk-UA" sz="2600" b="1" kern="0" baseline="0" dirty="0" smtClean="0">
                <a:solidFill>
                  <a:srgbClr val="833C0B"/>
                </a:solidFill>
                <a:latin typeface="Times New Roman" panose="02020603050405020304" pitchFamily="18" charset="0"/>
                <a:ea typeface="Times New Roman" panose="02020603050405020304" pitchFamily="18" charset="0"/>
              </a:rPr>
              <a:t>2</a:t>
            </a:r>
            <a:r>
              <a:rPr lang="uk-UA" sz="2600" b="1" kern="0" dirty="0" smtClean="0">
                <a:solidFill>
                  <a:srgbClr val="833C0B"/>
                </a:solidFill>
                <a:latin typeface="Times New Roman" panose="02020603050405020304" pitchFamily="18" charset="0"/>
                <a:ea typeface="Times New Roman" panose="02020603050405020304" pitchFamily="18" charset="0"/>
              </a:rPr>
              <a:t> речі, які ти відчуваєш на запах;</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uk-UA" sz="2600" b="1" i="0" u="none" strike="noStrike" kern="0" cap="none" spc="0" normalizeH="0" baseline="0" noProof="0" dirty="0" smtClean="0">
                <a:ln>
                  <a:noFill/>
                </a:ln>
                <a:solidFill>
                  <a:srgbClr val="833C0B"/>
                </a:solidFill>
                <a:effectLst/>
                <a:uLnTx/>
                <a:uFillTx/>
                <a:latin typeface="Times New Roman" panose="02020603050405020304" pitchFamily="18" charset="0"/>
                <a:ea typeface="Times New Roman" panose="02020603050405020304" pitchFamily="18" charset="0"/>
              </a:rPr>
              <a:t>1 річ, яку ти можеш</a:t>
            </a:r>
            <a:r>
              <a:rPr kumimoji="0" lang="uk-UA" sz="2600" b="1" i="0" u="none" strike="noStrike" kern="0" cap="none" spc="0" normalizeH="0" noProof="0" dirty="0" smtClean="0">
                <a:ln>
                  <a:noFill/>
                </a:ln>
                <a:solidFill>
                  <a:srgbClr val="833C0B"/>
                </a:solidFill>
                <a:effectLst/>
                <a:uLnTx/>
                <a:uFillTx/>
                <a:latin typeface="Times New Roman" panose="02020603050405020304" pitchFamily="18" charset="0"/>
                <a:ea typeface="Times New Roman" panose="02020603050405020304" pitchFamily="18" charset="0"/>
              </a:rPr>
              <a:t> відчути на смак. </a:t>
            </a:r>
            <a:endParaRPr kumimoji="0" lang="ru-RU" sz="26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6873765" y="1902373"/>
            <a:ext cx="5130545" cy="4349393"/>
          </a:xfrm>
          <a:prstGeom prst="rect">
            <a:avLst/>
          </a:prstGeom>
        </p:spPr>
      </p:pic>
    </p:spTree>
    <p:extLst>
      <p:ext uri="{BB962C8B-B14F-4D97-AF65-F5344CB8AC3E}">
        <p14:creationId xmlns:p14="http://schemas.microsoft.com/office/powerpoint/2010/main" val="1319326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76553" y="367862"/>
            <a:ext cx="10394730" cy="5544207"/>
          </a:xfrm>
        </p:spPr>
        <p:txBody>
          <a:bodyPr>
            <a:noAutofit/>
          </a:bodyPr>
          <a:lstStyle/>
          <a:p>
            <a:pPr marL="0" marR="31750" indent="0">
              <a:lnSpc>
                <a:spcPct val="107000"/>
              </a:lnSpc>
              <a:buNone/>
            </a:pP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Щоби повернутися в стан спокою й дії, треба виконати дивну, але ефективну дитячу практику. Її автор – </a:t>
            </a:r>
            <a:r>
              <a:rPr lang="uk-UA" sz="28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травмотерапевт</a:t>
            </a: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Пітер Левін. </a:t>
            </a:r>
          </a:p>
          <a:p>
            <a:pPr marR="31750">
              <a:lnSpc>
                <a:spcPct val="107000"/>
              </a:lnSpc>
            </a:pPr>
            <a:r>
              <a:rPr lang="uk-UA" sz="2800" b="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Візьміться за голову обома руками і скажіть</a:t>
            </a: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800" i="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Привіт, моя голова, рада твоєму поверненню”, </a:t>
            </a: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потім торкніться </a:t>
            </a:r>
            <a:r>
              <a:rPr lang="uk-UA" sz="28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щік</a:t>
            </a: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і скажіть: “</a:t>
            </a:r>
            <a:r>
              <a:rPr lang="uk-UA" sz="2800" i="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Привіт, мої щічки, рада вашому поверненню”. </a:t>
            </a:r>
          </a:p>
          <a:p>
            <a:pPr marR="31750">
              <a:lnSpc>
                <a:spcPct val="107000"/>
              </a:lnSpc>
            </a:pP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Далі так само треба сказати про вуха, плечі, спину, ноги, коліна та стопи. </a:t>
            </a:r>
          </a:p>
          <a:p>
            <a:pPr marR="31750">
              <a:lnSpc>
                <a:spcPct val="107000"/>
              </a:lnSpc>
            </a:pP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Буде дуже ефективно, якщо</a:t>
            </a:r>
            <a:r>
              <a:rPr lang="uk-UA" sz="2800" b="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з цієї практики ви починатимете зустрічі з учнями</a:t>
            </a: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Тоді в них з’являться сили витримувати навантаження інтелектуальною інформацією.</a:t>
            </a:r>
            <a:endParaRPr lang="uk-UA" sz="28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p>
        </p:txBody>
      </p:sp>
    </p:spTree>
    <p:extLst>
      <p:ext uri="{BB962C8B-B14F-4D97-AF65-F5344CB8AC3E}">
        <p14:creationId xmlns:p14="http://schemas.microsoft.com/office/powerpoint/2010/main" val="746046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85321" y="924911"/>
            <a:ext cx="9991671" cy="4340772"/>
          </a:xfrm>
        </p:spPr>
        <p:txBody>
          <a:bodyPr/>
          <a:lstStyle/>
          <a:p>
            <a:pPr marL="0" marR="31750" lvl="0" indent="0">
              <a:lnSpc>
                <a:spcPct val="107000"/>
              </a:lnSpc>
              <a:buNone/>
            </a:pP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Пам’ятайте, що треба</a:t>
            </a:r>
            <a:r>
              <a:rPr lang="uk-UA" sz="3200" b="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пити воду</a:t>
            </a: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завжди тримайте її біля себе. </a:t>
            </a:r>
          </a:p>
          <a:p>
            <a:pPr marL="0" marR="31750" lvl="0" indent="0">
              <a:lnSpc>
                <a:spcPct val="107000"/>
              </a:lnSpc>
              <a:buNone/>
            </a:pP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Коли симпатична нервова система активна (це відбувається під час стресу), у нас пересихає в роті. </a:t>
            </a:r>
          </a:p>
          <a:p>
            <a:pPr marL="0" marR="31750" lvl="0" indent="0">
              <a:lnSpc>
                <a:spcPct val="107000"/>
              </a:lnSpc>
              <a:buNone/>
            </a:pP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Якщо зовсім не хочете пити, хоча б змочіть губи чи пополощіть рот. Як тільки вода потрапляє в рот, парасимпатична система вмикається в роботу.</a:t>
            </a:r>
            <a:endParaRPr lang="uk-UA" sz="32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08482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39613" y="325821"/>
            <a:ext cx="10447284" cy="6106510"/>
          </a:xfrm>
        </p:spPr>
        <p:txBody>
          <a:bodyPr>
            <a:normAutofit fontScale="92500" lnSpcReduction="20000"/>
          </a:bodyPr>
          <a:lstStyle/>
          <a:p>
            <a:pPr marL="0" marR="31750" lvl="0" indent="0">
              <a:lnSpc>
                <a:spcPct val="107000"/>
              </a:lnSpc>
              <a:buNone/>
            </a:pPr>
            <a:r>
              <a:rPr lang="uk-UA" sz="3200" b="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Для стабілізації нам також потрібен будь-який рух. </a:t>
            </a: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Кожна рухлива діяльність провокуватиме сплеск </a:t>
            </a:r>
            <a:r>
              <a:rPr lang="uk-UA" sz="3200" dirty="0" err="1"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дофаміну</a:t>
            </a: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а це допомагатиме вийти зі стресу.</a:t>
            </a:r>
            <a:endParaRPr lang="uk-UA"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31750" lvl="0" indent="0">
              <a:lnSpc>
                <a:spcPct val="107000"/>
              </a:lnSpc>
              <a:buNone/>
            </a:pPr>
            <a:r>
              <a:rPr lang="uk-UA" sz="3200" b="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Дуже корисно співати.</a:t>
            </a: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Це ввімкнути парасимпатичну нервову систему. </a:t>
            </a:r>
            <a:r>
              <a:rPr lang="uk-UA" sz="3200" b="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Нам варто знову співати собі колискові</a:t>
            </a: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Колискова повертає нас у стан, коли ми були поруч із мамою, коли ми були в безпеці. Коли ми співаємо колискову дітям чи собі, починаємо трохи гойдатися, ми входимо в </a:t>
            </a:r>
            <a:r>
              <a:rPr lang="uk-UA" sz="3200" dirty="0" err="1"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трансовий</a:t>
            </a: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стан. Якщо проаналізувати звуковий ряд колискових, там багато приголосних. Саме вони дають нам відчуття стійкості.</a:t>
            </a:r>
            <a:endParaRPr lang="uk-UA"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31750" lvl="0" indent="0">
              <a:lnSpc>
                <a:spcPct val="107000"/>
              </a:lnSpc>
              <a:buNone/>
            </a:pP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Тримайте біля себе щось </a:t>
            </a:r>
            <a:r>
              <a:rPr lang="uk-UA" sz="3200" dirty="0" err="1"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мʼяке</a:t>
            </a: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приємне, що ви можете </a:t>
            </a:r>
            <a:r>
              <a:rPr lang="uk-UA" sz="3200" b="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стиснути в лівій руці</a:t>
            </a:r>
            <a:r>
              <a:rPr lang="uk-UA" sz="3200"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Ліва рука пов’язана з роботою правої півкулі мозку, яка є більш тривожною.</a:t>
            </a:r>
            <a:endParaRPr lang="uk-UA" sz="32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985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538773" y="1340313"/>
            <a:ext cx="9980762" cy="4956474"/>
          </a:xfrm>
          <a:prstGeom prst="roundRect">
            <a:avLst/>
          </a:prstGeom>
          <a:solidFill>
            <a:schemeClr val="accent5">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spcBef>
                <a:spcPts val="1000"/>
              </a:spcBef>
              <a:defRPr/>
            </a:pPr>
            <a:r>
              <a:rPr kumimoji="0" lang="uk-UA" sz="2800" b="0" i="0" u="none" strike="noStrike" kern="1200" cap="none" spc="0" normalizeH="0" baseline="0" noProof="0" dirty="0">
                <a:ln>
                  <a:noFill/>
                </a:ln>
                <a:solidFill>
                  <a:srgbClr val="404040"/>
                </a:solidFill>
                <a:effectLst/>
                <a:uLnTx/>
                <a:uFillTx/>
                <a:latin typeface="Times New Roman" panose="02020603050405020304" pitchFamily="18" charset="0"/>
                <a:cs typeface="+mn-cs"/>
              </a:rPr>
              <a:t>        Розпочавши заняття у нових для нас умовах, умовах війни, ми стикаємось з ситуацією, коли не усі </a:t>
            </a:r>
            <a:r>
              <a:rPr kumimoji="0" lang="uk-UA" sz="2800" b="0" i="0" u="none" strike="noStrike" kern="1200" cap="none" spc="0" normalizeH="0" baseline="0" noProof="0" dirty="0" smtClean="0">
                <a:ln>
                  <a:noFill/>
                </a:ln>
                <a:solidFill>
                  <a:srgbClr val="404040"/>
                </a:solidFill>
                <a:effectLst/>
                <a:uLnTx/>
                <a:uFillTx/>
                <a:latin typeface="Times New Roman" panose="02020603050405020304" pitchFamily="18" charset="0"/>
                <a:cs typeface="+mn-cs"/>
              </a:rPr>
              <a:t>діти,</a:t>
            </a:r>
            <a:r>
              <a:rPr kumimoji="0" lang="uk-UA" sz="2800" b="0" i="0" u="none" strike="noStrike" kern="1200" cap="none" spc="0" normalizeH="0" noProof="0" dirty="0" smtClean="0">
                <a:ln>
                  <a:noFill/>
                </a:ln>
                <a:solidFill>
                  <a:srgbClr val="404040"/>
                </a:solidFill>
                <a:effectLst/>
                <a:uLnTx/>
                <a:uFillTx/>
                <a:latin typeface="Times New Roman" panose="02020603050405020304" pitchFamily="18" charset="0"/>
                <a:cs typeface="+mn-cs"/>
              </a:rPr>
              <a:t> а </a:t>
            </a:r>
            <a:r>
              <a:rPr kumimoji="0" lang="uk-UA" sz="2800" b="0" i="0" u="none" strike="noStrike" kern="1200" cap="none" spc="0" normalizeH="0" baseline="0" noProof="0" dirty="0" smtClean="0">
                <a:ln>
                  <a:noFill/>
                </a:ln>
                <a:solidFill>
                  <a:srgbClr val="404040"/>
                </a:solidFill>
                <a:effectLst/>
                <a:uLnTx/>
                <a:uFillTx/>
                <a:latin typeface="Times New Roman" panose="02020603050405020304" pitchFamily="18" charset="0"/>
                <a:cs typeface="+mn-cs"/>
              </a:rPr>
              <a:t>можливо</a:t>
            </a:r>
            <a:r>
              <a:rPr kumimoji="0" lang="uk-UA" sz="2800" b="0" i="0" u="none" strike="noStrike" kern="1200" cap="none" spc="0" normalizeH="0" baseline="0" noProof="0" dirty="0">
                <a:ln>
                  <a:noFill/>
                </a:ln>
                <a:solidFill>
                  <a:srgbClr val="404040"/>
                </a:solidFill>
                <a:effectLst/>
                <a:uLnTx/>
                <a:uFillTx/>
                <a:latin typeface="Times New Roman" panose="02020603050405020304" pitchFamily="18" charset="0"/>
                <a:cs typeface="+mn-cs"/>
              </a:rPr>
              <a:t>, </a:t>
            </a:r>
            <a:r>
              <a:rPr kumimoji="0" lang="uk-UA" sz="2800" b="0" i="0" u="none" strike="noStrike" kern="1200" cap="none" spc="0" normalizeH="0" baseline="0" noProof="0" dirty="0" smtClean="0">
                <a:ln>
                  <a:noFill/>
                </a:ln>
                <a:solidFill>
                  <a:srgbClr val="404040"/>
                </a:solidFill>
                <a:effectLst/>
                <a:uLnTx/>
                <a:uFillTx/>
                <a:latin typeface="Times New Roman" panose="02020603050405020304" pitchFamily="18" charset="0"/>
                <a:cs typeface="+mn-cs"/>
              </a:rPr>
              <a:t>й викладачі</a:t>
            </a:r>
            <a:r>
              <a:rPr kumimoji="0" lang="uk-UA" sz="2800" b="0" i="0" u="none" strike="noStrike" kern="1200" cap="none" spc="0" normalizeH="0" baseline="0" noProof="0" dirty="0">
                <a:ln>
                  <a:noFill/>
                </a:ln>
                <a:solidFill>
                  <a:srgbClr val="404040"/>
                </a:solidFill>
                <a:effectLst/>
                <a:uLnTx/>
                <a:uFillTx/>
                <a:latin typeface="Times New Roman" panose="02020603050405020304" pitchFamily="18" charset="0"/>
                <a:cs typeface="+mn-cs"/>
              </a:rPr>
              <a:t>, </a:t>
            </a:r>
            <a:r>
              <a:rPr lang="uk-UA" sz="2800" dirty="0" smtClean="0">
                <a:solidFill>
                  <a:srgbClr val="404040"/>
                </a:solidFill>
                <a:latin typeface="Times New Roman" panose="02020603050405020304" pitchFamily="18" charset="0"/>
              </a:rPr>
              <a:t>хочуть і можуть, </a:t>
            </a:r>
            <a:r>
              <a:rPr kumimoji="0" lang="uk-UA" sz="2800" b="0" i="0" u="none" strike="noStrike" kern="1200" cap="none" spc="0" normalizeH="0" baseline="0" noProof="0" dirty="0">
                <a:ln>
                  <a:noFill/>
                </a:ln>
                <a:solidFill>
                  <a:srgbClr val="404040"/>
                </a:solidFill>
                <a:effectLst/>
                <a:uLnTx/>
                <a:uFillTx/>
                <a:latin typeface="Times New Roman" panose="02020603050405020304" pitchFamily="18" charset="0"/>
                <a:cs typeface="+mn-cs"/>
              </a:rPr>
              <a:t>з різних причин, долучатися до занять і роботи. </a:t>
            </a:r>
            <a:endParaRPr kumimoji="0" lang="ru-RU"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1000"/>
              </a:spcBef>
              <a:spcAft>
                <a:spcPts val="0"/>
              </a:spcAft>
              <a:buClrTx/>
              <a:buSzTx/>
              <a:buFontTx/>
              <a:buNone/>
              <a:tabLst/>
              <a:defRPr/>
            </a:pPr>
            <a:r>
              <a:rPr kumimoji="0" lang="uk-UA" sz="2800" b="0" i="0" u="none" strike="noStrike" kern="1200" cap="none" spc="0" normalizeH="0" baseline="0" noProof="0" dirty="0">
                <a:ln>
                  <a:noFill/>
                </a:ln>
                <a:solidFill>
                  <a:srgbClr val="404040"/>
                </a:solidFill>
                <a:effectLst/>
                <a:uLnTx/>
                <a:uFillTx/>
                <a:latin typeface="Times New Roman" panose="02020603050405020304" pitchFamily="18" charset="0"/>
                <a:cs typeface="+mn-cs"/>
              </a:rPr>
              <a:t>    Виникає певний супротив, який має, як </a:t>
            </a:r>
            <a:r>
              <a:rPr kumimoji="0" lang="uk-UA" sz="2800" b="1" i="0" u="none" strike="noStrike" kern="1200" cap="none" spc="0" normalizeH="0" baseline="0" noProof="0" dirty="0">
                <a:ln>
                  <a:noFill/>
                </a:ln>
                <a:solidFill>
                  <a:srgbClr val="404040"/>
                </a:solidFill>
                <a:effectLst/>
                <a:uLnTx/>
                <a:uFillTx/>
                <a:latin typeface="Times New Roman" panose="02020603050405020304" pitchFamily="18" charset="0"/>
                <a:cs typeface="+mn-cs"/>
              </a:rPr>
              <a:t>об’єктивні</a:t>
            </a:r>
            <a:r>
              <a:rPr kumimoji="0" lang="uk-UA" sz="2800" b="0" i="0" u="none" strike="noStrike" kern="1200" cap="none" spc="0" normalizeH="0" baseline="0" noProof="0" dirty="0">
                <a:ln>
                  <a:noFill/>
                </a:ln>
                <a:solidFill>
                  <a:srgbClr val="404040"/>
                </a:solidFill>
                <a:effectLst/>
                <a:uLnTx/>
                <a:uFillTx/>
                <a:latin typeface="Times New Roman" panose="02020603050405020304" pitchFamily="18" charset="0"/>
                <a:cs typeface="+mn-cs"/>
              </a:rPr>
              <a:t> (зовнішні, незалежні від нас), так і </a:t>
            </a:r>
            <a:r>
              <a:rPr kumimoji="0" lang="uk-UA" sz="2800" b="1" i="0" u="none" strike="noStrike" kern="1200" cap="none" spc="0" normalizeH="0" baseline="0" noProof="0" dirty="0">
                <a:ln>
                  <a:noFill/>
                </a:ln>
                <a:solidFill>
                  <a:srgbClr val="404040"/>
                </a:solidFill>
                <a:effectLst/>
                <a:uLnTx/>
                <a:uFillTx/>
                <a:latin typeface="Times New Roman" panose="02020603050405020304" pitchFamily="18" charset="0"/>
                <a:cs typeface="+mn-cs"/>
              </a:rPr>
              <a:t>суб’єктивні </a:t>
            </a:r>
            <a:r>
              <a:rPr kumimoji="0" lang="uk-UA" sz="2800" b="0" i="0" u="none" strike="noStrike" kern="1200" cap="none" spc="0" normalizeH="0" baseline="0" noProof="0" dirty="0">
                <a:ln>
                  <a:noFill/>
                </a:ln>
                <a:solidFill>
                  <a:srgbClr val="404040"/>
                </a:solidFill>
                <a:effectLst/>
                <a:uLnTx/>
                <a:uFillTx/>
                <a:latin typeface="Times New Roman" panose="02020603050405020304" pitchFamily="18" charset="0"/>
                <a:cs typeface="+mn-cs"/>
              </a:rPr>
              <a:t>(внутрішні, психологічні) причини.    </a:t>
            </a:r>
            <a:endParaRPr kumimoji="0" lang="ru-RU"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1000"/>
              </a:spcBef>
              <a:spcAft>
                <a:spcPts val="0"/>
              </a:spcAft>
              <a:buClrTx/>
              <a:buSzTx/>
              <a:buFontTx/>
              <a:buNone/>
              <a:tabLst/>
              <a:defRPr/>
            </a:pPr>
            <a:r>
              <a:rPr kumimoji="0" lang="uk-UA" sz="2800" b="0" i="0" u="none" strike="noStrike" kern="1200" cap="none" spc="0" normalizeH="0" baseline="0" noProof="0" dirty="0">
                <a:ln>
                  <a:noFill/>
                </a:ln>
                <a:solidFill>
                  <a:srgbClr val="404040"/>
                </a:solidFill>
                <a:effectLst/>
                <a:uLnTx/>
                <a:uFillTx/>
                <a:latin typeface="Times New Roman" panose="02020603050405020304" pitchFamily="18" charset="0"/>
                <a:cs typeface="+mn-cs"/>
              </a:rPr>
              <a:t>       </a:t>
            </a:r>
            <a:r>
              <a:rPr kumimoji="0" lang="uk-UA" sz="2800" b="0" i="0" u="none" strike="noStrike" kern="1200" cap="none" spc="0" normalizeH="0" baseline="0" noProof="0" dirty="0" smtClean="0">
                <a:ln>
                  <a:noFill/>
                </a:ln>
                <a:solidFill>
                  <a:srgbClr val="404040"/>
                </a:solidFill>
                <a:effectLst/>
                <a:uLnTx/>
                <a:uFillTx/>
                <a:latin typeface="Times New Roman" panose="02020603050405020304" pitchFamily="18" charset="0"/>
                <a:cs typeface="+mn-cs"/>
              </a:rPr>
              <a:t>Виникає, навіть, </a:t>
            </a:r>
            <a:r>
              <a:rPr kumimoji="0" lang="uk-UA" sz="2800" b="0" i="0" u="none" strike="noStrike" kern="1200" cap="none" spc="0" normalizeH="0" baseline="0" noProof="0" dirty="0">
                <a:ln>
                  <a:noFill/>
                </a:ln>
                <a:solidFill>
                  <a:srgbClr val="404040"/>
                </a:solidFill>
                <a:effectLst/>
                <a:uLnTx/>
                <a:uFillTx/>
                <a:latin typeface="Times New Roman" panose="02020603050405020304" pitchFamily="18" charset="0"/>
                <a:cs typeface="+mn-cs"/>
              </a:rPr>
              <a:t>дискусія щодо доцільності і можливості навчатися, проводити заняття в умовах військових дій, які відбуваються на території України. </a:t>
            </a:r>
            <a:endParaRPr kumimoji="0" lang="ru-RU"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uk-UA" sz="1800" b="0" i="0" u="none" strike="noStrike" kern="0" cap="none" spc="0" normalizeH="0" baseline="0" noProof="0" dirty="0">
                <a:ln>
                  <a:noFill/>
                </a:ln>
                <a:solidFill>
                  <a:srgbClr val="FFD966"/>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ru-RU"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604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02676" y="472966"/>
            <a:ext cx="9801936" cy="5438256"/>
          </a:xfrm>
        </p:spPr>
        <p:txBody>
          <a:bodyPr>
            <a:noAutofit/>
          </a:bodyPr>
          <a:lstStyle/>
          <a:p>
            <a:pPr marL="0" indent="0">
              <a:buNone/>
            </a:pPr>
            <a:r>
              <a:rPr lang="uk-UA" sz="3600" dirty="0" smtClean="0">
                <a:latin typeface="Times New Roman" panose="02020603050405020304" pitchFamily="18" charset="0"/>
                <a:cs typeface="Times New Roman" panose="02020603050405020304" pitchFamily="18" charset="0"/>
              </a:rPr>
              <a:t>Зверніть увагу на те, як ви ходите. </a:t>
            </a:r>
          </a:p>
          <a:p>
            <a:pPr marL="0" lvl="0" indent="0">
              <a:buNone/>
            </a:pPr>
            <a:r>
              <a:rPr lang="uk-UA" sz="3600" dirty="0" smtClean="0">
                <a:latin typeface="Times New Roman" panose="02020603050405020304" pitchFamily="18" charset="0"/>
                <a:cs typeface="Times New Roman" panose="02020603050405020304" pitchFamily="18" charset="0"/>
              </a:rPr>
              <a:t>Коли ми перебуваємо в стресі, то переважно ходимо паралельно: права рука, права нога. Це означає, що порушені зв’язки між півкулями мозку.</a:t>
            </a:r>
          </a:p>
          <a:p>
            <a:pPr marL="0" indent="0">
              <a:buNone/>
            </a:pPr>
            <a:r>
              <a:rPr lang="uk-UA" sz="3600" dirty="0" smtClean="0">
                <a:latin typeface="Times New Roman" panose="02020603050405020304" pitchFamily="18" charset="0"/>
                <a:cs typeface="Times New Roman" panose="02020603050405020304" pitchFamily="18" charset="0"/>
              </a:rPr>
              <a:t>Тому краще </a:t>
            </a:r>
            <a:r>
              <a:rPr lang="uk-UA" sz="3600" b="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йти перехресно: ліва рука, права нога. </a:t>
            </a:r>
            <a:endParaRPr lang="uk-U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9721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4717" y="231228"/>
            <a:ext cx="9759895" cy="977462"/>
          </a:xfrm>
          <a:solidFill>
            <a:schemeClr val="accent2">
              <a:lumMod val="20000"/>
              <a:lumOff val="80000"/>
            </a:schemeClr>
          </a:solidFill>
        </p:spPr>
        <p:txBody>
          <a:bodyPr>
            <a:noAutofit/>
          </a:bodyPr>
          <a:lstStyle/>
          <a:p>
            <a:r>
              <a:rPr lang="uk-UA" sz="2600" b="1" dirty="0" smtClean="0">
                <a:latin typeface="Times New Roman" panose="02020603050405020304" pitchFamily="18" charset="0"/>
                <a:cs typeface="Times New Roman" panose="02020603050405020304" pitchFamily="18" charset="0"/>
              </a:rPr>
              <a:t>Як бути з агресією, активністю, збудливістю, балакучістю учнів? Як повернути їх до правил, дисципліни, самоконтролю? </a:t>
            </a:r>
            <a:endParaRPr lang="uk-UA" sz="2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04191" y="1408384"/>
            <a:ext cx="11267091" cy="5192112"/>
          </a:xfrm>
          <a:solidFill>
            <a:schemeClr val="accent6">
              <a:lumMod val="60000"/>
              <a:lumOff val="40000"/>
            </a:schemeClr>
          </a:solidFill>
        </p:spPr>
        <p:txBody>
          <a:bodyPr>
            <a:normAutofit/>
          </a:bodyPr>
          <a:lstStyle/>
          <a:p>
            <a:pPr marR="31750">
              <a:lnSpc>
                <a:spcPct val="107000"/>
              </a:lnSpc>
            </a:pP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Ми кажемо дітям, що в період переживання стресу всі реакції на ненормальні ситуації вважаються нормальними. Якщо ви зможете легалізувати емоції дітей, це буде правильно. Водночас ми кажемо дітям: “</a:t>
            </a:r>
            <a:r>
              <a:rPr lang="uk-UA" sz="2800" i="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Злитися – нормально, але шкодити іншим не можна. У нашому з вами просторі ми також не використовуємо лайку”.</a:t>
            </a:r>
            <a:endParaRPr lang="uk-UA"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R="31750">
              <a:lnSpc>
                <a:spcPct val="107000"/>
              </a:lnSpc>
            </a:pP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До того ж можна сказати: “</a:t>
            </a:r>
            <a:r>
              <a:rPr lang="uk-UA" sz="2800" i="1" dirty="0" smtClean="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Психологи мені розповіли, що коли людина лається, вона намагається знеболити те, що вона відчуває, але в нашому просторі ми маємо домовитися, що ми це не вживаємо”. </a:t>
            </a:r>
          </a:p>
          <a:p>
            <a:pPr marR="31750">
              <a:lnSpc>
                <a:spcPct val="107000"/>
              </a:lnSpc>
            </a:pPr>
            <a:r>
              <a:rPr lang="uk-UA" sz="28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У класі можна легалізувати вислів про корабель, вивести його з рядів лайки, а всі інші заборонити.</a:t>
            </a:r>
            <a:endParaRPr lang="uk-UA" sz="28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2985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655" y="1116500"/>
            <a:ext cx="9932275" cy="5657417"/>
          </a:xfrm>
          <a:prstGeom prst="rect">
            <a:avLst/>
          </a:prstGeom>
        </p:spPr>
      </p:pic>
      <p:sp>
        <p:nvSpPr>
          <p:cNvPr id="3" name="Заголовок 2"/>
          <p:cNvSpPr>
            <a:spLocks noGrp="1"/>
          </p:cNvSpPr>
          <p:nvPr>
            <p:ph type="ctrTitle"/>
          </p:nvPr>
        </p:nvSpPr>
        <p:spPr>
          <a:xfrm>
            <a:off x="939089" y="128751"/>
            <a:ext cx="10496166" cy="880242"/>
          </a:xfrm>
          <a:solidFill>
            <a:schemeClr val="accent6">
              <a:lumMod val="60000"/>
              <a:lumOff val="40000"/>
            </a:schemeClr>
          </a:solidFill>
        </p:spPr>
        <p:txBody>
          <a:bodyPr>
            <a:normAutofit fontScale="90000"/>
          </a:bodyPr>
          <a:lstStyle/>
          <a:p>
            <a:r>
              <a:rPr lang="uk-UA" sz="2800" b="1" dirty="0" smtClean="0">
                <a:latin typeface="Times New Roman" panose="02020603050405020304" pitchFamily="18" charset="0"/>
                <a:cs typeface="Times New Roman" panose="02020603050405020304" pitchFamily="18" charset="0"/>
              </a:rPr>
              <a:t>Для розуміння та називання емоцій, можна скористатися  «Колесом емоцій» Роберта </a:t>
            </a:r>
            <a:r>
              <a:rPr lang="uk-UA" sz="2800" b="1" dirty="0" err="1" smtClean="0">
                <a:latin typeface="Times New Roman" panose="02020603050405020304" pitchFamily="18" charset="0"/>
                <a:cs typeface="Times New Roman" panose="02020603050405020304" pitchFamily="18" charset="0"/>
              </a:rPr>
              <a:t>Плутчика</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206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руг эмоций Плутчика, эмоджи и атлас эмоций Далай-ламы — Infographe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58" y="1366345"/>
            <a:ext cx="7283669" cy="53423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36332" y="189186"/>
            <a:ext cx="11256579" cy="872361"/>
          </a:xfrm>
          <a:solidFill>
            <a:schemeClr val="accent6">
              <a:lumMod val="60000"/>
              <a:lumOff val="40000"/>
            </a:schemeClr>
          </a:solidFill>
        </p:spPr>
        <p:txBody>
          <a:bodyPr>
            <a:noAutofit/>
          </a:bodyPr>
          <a:lstStyle/>
          <a:p>
            <a:r>
              <a:rPr lang="uk-UA" sz="3000" dirty="0" smtClean="0">
                <a:latin typeface="Times New Roman" panose="02020603050405020304" pitchFamily="18" charset="0"/>
                <a:cs typeface="Times New Roman" panose="02020603050405020304" pitchFamily="18" charset="0"/>
              </a:rPr>
              <a:t>За допомогою </a:t>
            </a:r>
            <a:r>
              <a:rPr lang="uk-UA" sz="3000" dirty="0" err="1" smtClean="0">
                <a:latin typeface="Times New Roman" panose="02020603050405020304" pitchFamily="18" charset="0"/>
                <a:cs typeface="Times New Roman" panose="02020603050405020304" pitchFamily="18" charset="0"/>
              </a:rPr>
              <a:t>смайликів</a:t>
            </a:r>
            <a:r>
              <a:rPr lang="uk-UA" sz="3000" dirty="0" smtClean="0">
                <a:latin typeface="Times New Roman" panose="02020603050405020304" pitchFamily="18" charset="0"/>
                <a:cs typeface="Times New Roman" panose="02020603050405020304" pitchFamily="18" charset="0"/>
              </a:rPr>
              <a:t> дитині легше визначитися та показати свій настрій і назвати свої емоції</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652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64508" y="646544"/>
            <a:ext cx="8118764" cy="4645891"/>
          </a:xfrm>
        </p:spPr>
        <p:txBody>
          <a:bodyPr>
            <a:normAutofit/>
          </a:bodyPr>
          <a:lstStyle/>
          <a:p>
            <a:pPr marL="0" indent="0">
              <a:buNone/>
            </a:pPr>
            <a:endParaRPr lang="uk-UA" dirty="0" smtClean="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endParaRPr lang="uk-UA" dirty="0" smtClean="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492" y="179295"/>
            <a:ext cx="8098921" cy="6463046"/>
          </a:xfrm>
          <a:prstGeom prst="rect">
            <a:avLst/>
          </a:prstGeom>
        </p:spPr>
      </p:pic>
      <p:sp>
        <p:nvSpPr>
          <p:cNvPr id="5" name="Скругленный прямоугольник 4"/>
          <p:cNvSpPr/>
          <p:nvPr/>
        </p:nvSpPr>
        <p:spPr>
          <a:xfrm>
            <a:off x="4037164" y="2055705"/>
            <a:ext cx="4037162" cy="883285"/>
          </a:xfrm>
          <a:prstGeom prst="roundRect">
            <a:avLst/>
          </a:prstGeom>
          <a:solidFill>
            <a:srgbClr val="0070C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uk-UA" sz="4000" b="1" i="0" u="none" strike="noStrike" kern="0" cap="none" spc="0" normalizeH="0" baseline="0" noProof="0" dirty="0">
                <a:ln>
                  <a:noFill/>
                </a:ln>
                <a:solidFill>
                  <a:srgbClr val="FFC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Слава Україні! </a:t>
            </a:r>
            <a:endParaRPr kumimoji="0" lang="ru-RU" sz="40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 name="Скругленный прямоугольник 5"/>
          <p:cNvSpPr/>
          <p:nvPr/>
        </p:nvSpPr>
        <p:spPr>
          <a:xfrm>
            <a:off x="4261449" y="3591208"/>
            <a:ext cx="3627000" cy="883285"/>
          </a:xfrm>
          <a:prstGeom prst="roundRect">
            <a:avLst/>
          </a:prstGeom>
          <a:solidFill>
            <a:schemeClr val="bg2"/>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uk-UA" sz="3200" b="1"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Все буде Україна! </a:t>
            </a:r>
            <a:endParaRPr kumimoji="0" lang="ru-RU" sz="3200" b="0" i="0" u="none" strike="noStrike" kern="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179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1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Прямоугольник с двумя скругленными противолежащими углами 5"/>
          <p:cNvSpPr/>
          <p:nvPr/>
        </p:nvSpPr>
        <p:spPr>
          <a:xfrm>
            <a:off x="2101071" y="77638"/>
            <a:ext cx="8336891" cy="793630"/>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3200" dirty="0" smtClean="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 Травматична </a:t>
            </a:r>
            <a:r>
              <a:rPr lang="uk-UA"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подія та її вплив на психіку</a:t>
            </a:r>
            <a:endParaRPr lang="ru-RU" sz="3200" dirty="0">
              <a:solidFill>
                <a:schemeClr val="accent6">
                  <a:lumMod val="50000"/>
                </a:schemeClr>
              </a:solidFill>
              <a:effectLst/>
              <a:ea typeface="Calibri" panose="020F0502020204030204" pitchFamily="34" charset="0"/>
              <a:cs typeface="Times New Roman" panose="02020603050405020304" pitchFamily="18" charset="0"/>
            </a:endParaRPr>
          </a:p>
        </p:txBody>
      </p:sp>
      <p:sp>
        <p:nvSpPr>
          <p:cNvPr id="5" name="Скругленный прямоугольник 4"/>
          <p:cNvSpPr/>
          <p:nvPr/>
        </p:nvSpPr>
        <p:spPr>
          <a:xfrm>
            <a:off x="1263403" y="1054745"/>
            <a:ext cx="6167411" cy="1891552"/>
          </a:xfrm>
          <a:prstGeom prst="roundRect">
            <a:avLst/>
          </a:prstGeom>
          <a:solidFill>
            <a:schemeClr val="accent6">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1000"/>
              </a:spcBef>
              <a:spcAft>
                <a:spcPts val="0"/>
              </a:spcAft>
              <a:buClrTx/>
              <a:buSzTx/>
              <a:buFontTx/>
              <a:buNone/>
              <a:tabLst/>
              <a:defRPr/>
            </a:pPr>
            <a:endParaRPr kumimoji="0" lang="uk-UA" sz="2400" b="1"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endParaRP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uk-UA" sz="2400" b="1"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ВІЙСЬКОВА АГРЕСІЯ </a:t>
            </a:r>
            <a:r>
              <a:rPr kumimoji="0" lang="uk-UA" sz="2400" b="1"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rPr>
              <a:t>та </a:t>
            </a:r>
            <a:r>
              <a:rPr kumimoji="0" lang="uk-UA" sz="2400" b="1"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БОЙОВІ ДІЇ</a:t>
            </a:r>
            <a:r>
              <a:rPr kumimoji="0" lang="uk-UA" sz="2400" b="0"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 – </a:t>
            </a: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uk-UA" sz="2400" b="0"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це </a:t>
            </a:r>
            <a:r>
              <a:rPr kumimoji="0" lang="uk-UA" sz="24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rPr>
              <a:t>стресори, які виходять за рамки звичайного людського досвіду – це </a:t>
            </a:r>
            <a:r>
              <a:rPr kumimoji="0" lang="uk-UA" sz="2400" b="1"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ПОТЕНЦІЙНО</a:t>
            </a:r>
            <a:r>
              <a:rPr kumimoji="0" lang="uk-UA" sz="2400" b="0"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 </a:t>
            </a:r>
            <a:r>
              <a:rPr kumimoji="0" lang="uk-UA" sz="2400" b="1"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ТРАВМАТИЧНА ПОДІЯ</a:t>
            </a:r>
            <a:endParaRPr kumimoji="0" lang="ru-RU" sz="2400" b="0"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uk-UA" sz="2400" b="1" i="0" u="none" strike="noStrike" kern="0" cap="none" spc="0" normalizeH="0" baseline="0" noProof="0" dirty="0" smtClean="0">
                <a:ln>
                  <a:noFill/>
                </a:ln>
                <a:solidFill>
                  <a:srgbClr val="FFC000"/>
                </a:solidFill>
                <a:effectLst/>
                <a:uLnTx/>
                <a:uFillTx/>
                <a:latin typeface="Times New Roman" panose="02020603050405020304" pitchFamily="18" charset="0"/>
                <a:ea typeface="Times New Roman" panose="02020603050405020304" pitchFamily="18" charset="0"/>
                <a:cs typeface="+mn-cs"/>
              </a:rPr>
              <a:t> </a:t>
            </a:r>
            <a:endParaRPr kumimoji="0" lang="ru-RU" sz="2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7" name="Скругленный прямоугольник 6"/>
          <p:cNvSpPr/>
          <p:nvPr/>
        </p:nvSpPr>
        <p:spPr>
          <a:xfrm>
            <a:off x="651642" y="3153719"/>
            <a:ext cx="6958776" cy="1922777"/>
          </a:xfrm>
          <a:prstGeom prst="roundRect">
            <a:avLst>
              <a:gd name="adj" fmla="val 50000"/>
            </a:avLst>
          </a:prstGeom>
          <a:solidFill>
            <a:schemeClr val="accent1">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buClrTx/>
              <a:buSzTx/>
              <a:buFontTx/>
              <a:buNone/>
              <a:tabLst/>
              <a:defRPr/>
            </a:pPr>
            <a:endParaRPr kumimoji="0" lang="uk-UA" sz="2400" b="1"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endParaRPr>
          </a:p>
          <a:p>
            <a:pPr marL="0" marR="0" lvl="0" indent="0" algn="ctr" defTabSz="914400" eaLnBrk="1" fontAlgn="auto" latinLnBrk="0" hangingPunct="1">
              <a:buClrTx/>
              <a:buSzTx/>
              <a:buFontTx/>
              <a:buNone/>
              <a:tabLst/>
              <a:defRPr/>
            </a:pPr>
            <a:r>
              <a:rPr kumimoji="0" lang="uk-UA" sz="2400" b="1"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ПОТУЖНИЙ СТРЕС</a:t>
            </a:r>
            <a:r>
              <a:rPr kumimoji="0" lang="uk-UA" sz="2400" b="0"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 – </a:t>
            </a:r>
          </a:p>
          <a:p>
            <a:pPr lvl="0" algn="ctr">
              <a:defRPr/>
            </a:pPr>
            <a:r>
              <a:rPr kumimoji="0" lang="uk-UA" sz="2400" b="0"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шокуючий</a:t>
            </a:r>
            <a:r>
              <a:rPr kumimoji="0" lang="uk-UA" sz="24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rPr>
              <a:t>, страшний або небезпечний досвід, </a:t>
            </a:r>
            <a:r>
              <a:rPr kumimoji="0" lang="uk-UA" sz="2400" b="0"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який ми переживаємо </a:t>
            </a:r>
            <a:r>
              <a:rPr kumimoji="0" lang="uk-UA" sz="24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rPr>
              <a:t>на</a:t>
            </a:r>
            <a:r>
              <a:rPr kumimoji="0" lang="uk-UA" sz="2400" b="1"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rPr>
              <a:t> </a:t>
            </a:r>
            <a:r>
              <a:rPr lang="uk-UA" sz="2400" b="1" dirty="0" smtClean="0">
                <a:solidFill>
                  <a:srgbClr val="404040"/>
                </a:solidFill>
                <a:latin typeface="Times New Roman" panose="02020603050405020304" pitchFamily="18" charset="0"/>
                <a:ea typeface="Calibri" panose="020F0502020204030204" pitchFamily="34" charset="0"/>
              </a:rPr>
              <a:t>фізичному, когнітивному</a:t>
            </a:r>
            <a:r>
              <a:rPr kumimoji="0" lang="uk-UA" sz="2400" b="0"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 </a:t>
            </a:r>
            <a:r>
              <a:rPr kumimoji="0" lang="uk-UA" sz="2400" b="1"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емоційному </a:t>
            </a:r>
            <a:r>
              <a:rPr kumimoji="0" lang="uk-UA" sz="2400" b="1"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rPr>
              <a:t>та </a:t>
            </a:r>
            <a:r>
              <a:rPr kumimoji="0" lang="uk-UA" sz="2400" b="1"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поведінковому </a:t>
            </a:r>
            <a:r>
              <a:rPr kumimoji="0" lang="uk-UA" sz="2400" i="0" u="none" strike="noStrike" kern="1200" cap="none" spc="0" normalizeH="0" baseline="0" noProof="0" dirty="0" smtClean="0">
                <a:ln>
                  <a:noFill/>
                </a:ln>
                <a:solidFill>
                  <a:srgbClr val="404040"/>
                </a:solidFill>
                <a:effectLst/>
                <a:uLnTx/>
                <a:uFillTx/>
                <a:latin typeface="Times New Roman" panose="02020603050405020304" pitchFamily="18" charset="0"/>
                <a:ea typeface="Calibri" panose="020F0502020204030204" pitchFamily="34" charset="0"/>
                <a:cs typeface="+mn-cs"/>
              </a:rPr>
              <a:t>рівнях</a:t>
            </a:r>
            <a:r>
              <a:rPr kumimoji="0" lang="uk-UA" sz="240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rPr>
              <a:t>. </a:t>
            </a:r>
            <a:endParaRPr kumimoji="0" lang="ru-RU" sz="240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spcBef>
                <a:spcPts val="1000"/>
              </a:spcBef>
              <a:buClrTx/>
              <a:buSzTx/>
              <a:buFontTx/>
              <a:buNone/>
              <a:tabLst/>
              <a:defRPr/>
            </a:pPr>
            <a:endParaRPr kumimoji="0" lang="ru-RU"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8" name="Стрелка вниз 7"/>
          <p:cNvSpPr/>
          <p:nvPr/>
        </p:nvSpPr>
        <p:spPr>
          <a:xfrm>
            <a:off x="1542238" y="2884163"/>
            <a:ext cx="484632" cy="447617"/>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114097" y="5163670"/>
            <a:ext cx="6380398" cy="1452284"/>
          </a:xfrm>
          <a:prstGeom prst="roundRect">
            <a:avLst/>
          </a:prstGeom>
          <a:solidFill>
            <a:schemeClr val="accent3">
              <a:lumMod val="75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1000"/>
              </a:spcBef>
              <a:spcAft>
                <a:spcPts val="0"/>
              </a:spcAft>
              <a:buClrTx/>
              <a:buSzTx/>
              <a:buFontTx/>
              <a:buNone/>
              <a:tabLst/>
              <a:defRPr/>
            </a:pPr>
            <a:r>
              <a:rPr kumimoji="0" lang="az-Cyrl-AZ" sz="2200" b="1" i="0" u="none" strike="noStrike" kern="1200" cap="none" spc="0" normalizeH="0" baseline="0" noProof="0" dirty="0">
                <a:ln>
                  <a:noFill/>
                </a:ln>
                <a:solidFill>
                  <a:sysClr val="window" lastClr="FFFFFF"/>
                </a:solidFill>
                <a:effectLst/>
                <a:uLnTx/>
                <a:uFillTx/>
                <a:latin typeface="Times New Roman" panose="02020603050405020304" pitchFamily="18" charset="0"/>
                <a:cs typeface="+mn-cs"/>
              </a:rPr>
              <a:t>ПСИХОЛОГІЧНА ТРАВМА –</a:t>
            </a:r>
            <a:r>
              <a:rPr kumimoji="0" lang="az-Cyrl-AZ" sz="2200" b="0" i="0" u="none" strike="noStrike" kern="1200" cap="none" spc="0" normalizeH="0" baseline="0" noProof="0" dirty="0">
                <a:ln>
                  <a:noFill/>
                </a:ln>
                <a:solidFill>
                  <a:sysClr val="window" lastClr="FFFFFF"/>
                </a:solidFill>
                <a:effectLst/>
                <a:uLnTx/>
                <a:uFillTx/>
                <a:latin typeface="Times New Roman" panose="02020603050405020304" pitchFamily="18" charset="0"/>
                <a:cs typeface="+mn-cs"/>
              </a:rPr>
              <a:t> </a:t>
            </a:r>
            <a:endParaRPr kumimoji="0" lang="az-Cyrl-AZ" sz="2200" b="0" i="0" u="none" strike="noStrike" kern="1200" cap="none" spc="0" normalizeH="0" baseline="0" noProof="0" dirty="0" smtClean="0">
              <a:ln>
                <a:noFill/>
              </a:ln>
              <a:solidFill>
                <a:sysClr val="window" lastClr="FFFFFF"/>
              </a:solidFill>
              <a:effectLst/>
              <a:uLnTx/>
              <a:uFillTx/>
              <a:latin typeface="Times New Roman" panose="02020603050405020304" pitchFamily="18" charset="0"/>
              <a:cs typeface="+mn-cs"/>
            </a:endParaRP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uk-UA" sz="2200" b="1" i="0" u="none" strike="noStrike" kern="1200" cap="none" spc="0" normalizeH="0" baseline="0" noProof="0" dirty="0" smtClean="0">
                <a:ln>
                  <a:noFill/>
                </a:ln>
                <a:solidFill>
                  <a:sysClr val="window" lastClr="FFFFFF"/>
                </a:solidFill>
                <a:effectLst/>
                <a:uLnTx/>
                <a:uFillTx/>
                <a:latin typeface="Times New Roman" panose="02020603050405020304" pitchFamily="18" charset="0"/>
                <a:cs typeface="+mn-cs"/>
              </a:rPr>
              <a:t>шокова </a:t>
            </a:r>
            <a:r>
              <a:rPr kumimoji="0" lang="uk-UA" sz="2200" b="1" i="0" u="none" strike="noStrike" kern="1200" cap="none" spc="0" normalizeH="0" baseline="0" noProof="0" dirty="0">
                <a:ln>
                  <a:noFill/>
                </a:ln>
                <a:solidFill>
                  <a:sysClr val="window" lastClr="FFFFFF"/>
                </a:solidFill>
                <a:effectLst/>
                <a:uLnTx/>
                <a:uFillTx/>
                <a:latin typeface="Times New Roman" panose="02020603050405020304" pitchFamily="18" charset="0"/>
                <a:cs typeface="+mn-cs"/>
              </a:rPr>
              <a:t>психологічна травматична реакція – </a:t>
            </a:r>
            <a:r>
              <a:rPr kumimoji="0" lang="uk-UA" sz="2200" b="0" i="0" u="none" strike="noStrike" kern="1200" cap="none" spc="0" normalizeH="0" baseline="0" noProof="0" dirty="0">
                <a:ln>
                  <a:noFill/>
                </a:ln>
                <a:solidFill>
                  <a:sysClr val="window" lastClr="FFFFFF"/>
                </a:solidFill>
                <a:effectLst/>
                <a:uLnTx/>
                <a:uFillTx/>
                <a:latin typeface="Times New Roman" panose="02020603050405020304" pitchFamily="18" charset="0"/>
                <a:cs typeface="+mn-cs"/>
              </a:rPr>
              <a:t> </a:t>
            </a:r>
            <a:r>
              <a:rPr kumimoji="0" lang="az-Cyrl-AZ" sz="2200" b="0" i="0" u="none" strike="noStrike" kern="1200" cap="none" spc="0" normalizeH="0" baseline="0" noProof="0" dirty="0">
                <a:ln>
                  <a:noFill/>
                </a:ln>
                <a:solidFill>
                  <a:sysClr val="window" lastClr="FFFFFF"/>
                </a:solidFill>
                <a:effectLst/>
                <a:uLnTx/>
                <a:uFillTx/>
                <a:latin typeface="Times New Roman" panose="02020603050405020304" pitchFamily="18" charset="0"/>
                <a:cs typeface="+mn-cs"/>
              </a:rPr>
              <a:t>викликає нестерпні душевні страждання, “рани” </a:t>
            </a:r>
            <a:r>
              <a:rPr kumimoji="0" lang="az-Cyrl-AZ" sz="2200" b="0" i="0" u="none" strike="noStrike" kern="1200" cap="none" spc="0" normalizeH="0" baseline="0" noProof="0" dirty="0" smtClean="0">
                <a:ln>
                  <a:noFill/>
                </a:ln>
                <a:solidFill>
                  <a:sysClr val="window" lastClr="FFFFFF"/>
                </a:solidFill>
                <a:effectLst/>
                <a:uLnTx/>
                <a:uFillTx/>
                <a:latin typeface="Times New Roman" panose="02020603050405020304" pitchFamily="18" charset="0"/>
                <a:cs typeface="+mn-cs"/>
              </a:rPr>
              <a:t>душі (невидимі).</a:t>
            </a:r>
            <a:endParaRPr kumimoji="0" lang="ru-RU" sz="2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0" name="Стрелка вниз 9"/>
          <p:cNvSpPr/>
          <p:nvPr/>
        </p:nvSpPr>
        <p:spPr>
          <a:xfrm>
            <a:off x="1597882" y="4761186"/>
            <a:ext cx="484632" cy="44856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7700682" y="1004048"/>
            <a:ext cx="4383741" cy="2685083"/>
          </a:xfrm>
          <a:prstGeom prst="roundRect">
            <a:avLst/>
          </a:prstGeom>
          <a:solidFill>
            <a:schemeClr val="tx2"/>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z-Cyrl-AZ" sz="1400" b="1" i="0" u="none" strike="noStrike" kern="1200" cap="none" spc="0" normalizeH="0" baseline="0" noProof="0" dirty="0" smtClean="0">
              <a:ln>
                <a:noFill/>
              </a:ln>
              <a:solidFill>
                <a:sysClr val="window" lastClr="FFFFFF"/>
              </a:solidFill>
              <a:effectLst/>
              <a:uLnTx/>
              <a:uFillTx/>
              <a:latin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az-Cyrl-AZ" sz="1500" b="1" i="0" u="none" strike="noStrike" kern="1200" cap="none" spc="0" normalizeH="0" baseline="0" noProof="0" dirty="0" smtClean="0">
                <a:ln>
                  <a:noFill/>
                </a:ln>
                <a:solidFill>
                  <a:sysClr val="window" lastClr="FFFFFF"/>
                </a:solidFill>
                <a:effectLst/>
                <a:uLnTx/>
                <a:uFillTx/>
                <a:latin typeface="Times New Roman" panose="02020603050405020304" pitchFamily="18" charset="0"/>
              </a:rPr>
              <a:t>Подія </a:t>
            </a:r>
            <a:r>
              <a:rPr kumimoji="0" lang="az-Cyrl-AZ" sz="1500" b="1" i="0" u="none" strike="noStrike" kern="1200" cap="none" spc="0" normalizeH="0" baseline="0" noProof="0" dirty="0">
                <a:ln>
                  <a:noFill/>
                </a:ln>
                <a:solidFill>
                  <a:sysClr val="window" lastClr="FFFFFF"/>
                </a:solidFill>
                <a:effectLst/>
                <a:uLnTx/>
                <a:uFillTx/>
                <a:latin typeface="Times New Roman" panose="02020603050405020304" pitchFamily="18" charset="0"/>
              </a:rPr>
              <a:t>є ТРАВМУЮЧОЮ якщо: </a:t>
            </a:r>
            <a:endParaRPr kumimoji="0" lang="ru-RU" sz="15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uk-UA" sz="1500" b="1" i="0" u="none" strike="noStrike" kern="1200" cap="none" spc="0" normalizeH="0" baseline="0" noProof="0" dirty="0">
                <a:ln>
                  <a:noFill/>
                </a:ln>
                <a:solidFill>
                  <a:sysClr val="window" lastClr="FFFFFF"/>
                </a:solidFill>
                <a:effectLst/>
                <a:uLnTx/>
                <a:uFillTx/>
                <a:latin typeface="Times New Roman" panose="02020603050405020304" pitchFamily="18" charset="0"/>
              </a:rPr>
              <a:t>вона є дуже несподіваною для </a:t>
            </a:r>
            <a:r>
              <a:rPr kumimoji="0" lang="uk-UA" sz="1500" b="1" i="0" u="none" strike="noStrike" kern="1200" cap="none" spc="0" normalizeH="0" baseline="0" noProof="0" dirty="0" smtClean="0">
                <a:ln>
                  <a:noFill/>
                </a:ln>
                <a:solidFill>
                  <a:sysClr val="window" lastClr="FFFFFF"/>
                </a:solidFill>
                <a:effectLst/>
                <a:uLnTx/>
                <a:uFillTx/>
                <a:latin typeface="Times New Roman" panose="02020603050405020304" pitchFamily="18" charset="0"/>
              </a:rPr>
              <a:t>людини</a:t>
            </a:r>
            <a:r>
              <a:rPr lang="uk-UA" sz="1500" b="1" dirty="0" smtClean="0">
                <a:solidFill>
                  <a:sysClr val="window" lastClr="FFFFFF"/>
                </a:solidFill>
                <a:latin typeface="Times New Roman" panose="02020603050405020304" pitchFamily="18" charset="0"/>
              </a:rPr>
              <a:t>, стрімко розвивається, потребує швидких дій, може довго тривати і повторюватися;</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uk-UA" sz="1500" b="1" kern="0" dirty="0">
                <a:solidFill>
                  <a:sysClr val="window" lastClr="FFFFFF"/>
                </a:solidFill>
                <a:latin typeface="Times New Roman" panose="02020603050405020304" pitchFamily="18" charset="0"/>
                <a:ea typeface="Times New Roman" panose="02020603050405020304" pitchFamily="18" charset="0"/>
              </a:rPr>
              <a:t>з</a:t>
            </a:r>
            <a:r>
              <a:rPr kumimoji="0" lang="uk-UA" sz="1500" b="1" i="0" u="none" strike="noStrike" kern="0" cap="none" spc="0" normalizeH="0" baseline="0" noProof="0" dirty="0" err="1" smtClean="0">
                <a:ln>
                  <a:noFill/>
                </a:ln>
                <a:solidFill>
                  <a:sysClr val="window" lastClr="FFFFFF"/>
                </a:solidFill>
                <a:effectLst/>
                <a:uLnTx/>
                <a:uFillTx/>
                <a:latin typeface="Times New Roman" panose="02020603050405020304" pitchFamily="18" charset="0"/>
                <a:ea typeface="Times New Roman" panose="02020603050405020304" pitchFamily="18" charset="0"/>
              </a:rPr>
              <a:t>агрожує</a:t>
            </a:r>
            <a:r>
              <a:rPr kumimoji="0" lang="uk-UA" sz="15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rPr>
              <a:t> життю </a:t>
            </a:r>
            <a:r>
              <a:rPr lang="uk-UA" sz="1500" b="1" kern="0" dirty="0" smtClean="0">
                <a:solidFill>
                  <a:sysClr val="window" lastClr="FFFFFF"/>
                </a:solidFill>
                <a:latin typeface="Times New Roman" panose="02020603050405020304" pitchFamily="18" charset="0"/>
                <a:ea typeface="Times New Roman" panose="02020603050405020304" pitchFamily="18" charset="0"/>
              </a:rPr>
              <a:t>і цілісності </a:t>
            </a:r>
            <a:r>
              <a:rPr kumimoji="0" lang="uk-UA" sz="15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rPr>
              <a:t>людини або її близьким; </a:t>
            </a:r>
            <a:endParaRPr kumimoji="0" lang="ru-RU" sz="15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uk-UA" sz="1500" b="1" i="0" u="none" strike="noStrike" kern="1200" cap="none" spc="0" normalizeH="0" baseline="0" noProof="0" dirty="0" smtClean="0">
                <a:ln>
                  <a:noFill/>
                </a:ln>
                <a:solidFill>
                  <a:sysClr val="window" lastClr="FFFFFF"/>
                </a:solidFill>
                <a:effectLst/>
                <a:uLnTx/>
                <a:uFillTx/>
                <a:latin typeface="Times New Roman" panose="02020603050405020304" pitchFamily="18" charset="0"/>
              </a:rPr>
              <a:t>Відсутня інформація про те, що сталося, людина </a:t>
            </a:r>
            <a:r>
              <a:rPr kumimoji="0" lang="ru-RU" sz="1500" b="1" i="0" u="none" strike="noStrike" kern="1200" cap="none" spc="0" normalizeH="0" baseline="0" noProof="0" dirty="0">
                <a:ln>
                  <a:noFill/>
                </a:ln>
                <a:solidFill>
                  <a:sysClr val="window" lastClr="FFFFFF"/>
                </a:solidFill>
                <a:effectLst/>
                <a:uLnTx/>
                <a:uFillTx/>
                <a:latin typeface="Times New Roman" panose="02020603050405020304" pitchFamily="18" charset="0"/>
              </a:rPr>
              <a:t>не </a:t>
            </a:r>
            <a:r>
              <a:rPr kumimoji="0" lang="uk-UA" sz="1500" b="1" i="0" u="none" strike="noStrike" kern="1200" cap="none" spc="0" normalizeH="0" baseline="0" noProof="0" dirty="0">
                <a:ln>
                  <a:noFill/>
                </a:ln>
                <a:solidFill>
                  <a:sysClr val="window" lastClr="FFFFFF"/>
                </a:solidFill>
                <a:effectLst/>
                <a:uLnTx/>
                <a:uFillTx/>
                <a:latin typeface="Times New Roman" panose="02020603050405020304" pitchFamily="18" charset="0"/>
              </a:rPr>
              <a:t>може на </a:t>
            </a:r>
            <a:r>
              <a:rPr lang="uk-UA" sz="1500" b="1" dirty="0" smtClean="0">
                <a:solidFill>
                  <a:sysClr val="window" lastClr="FFFFFF"/>
                </a:solidFill>
                <a:latin typeface="Times New Roman" panose="02020603050405020304" pitchFamily="18" charset="0"/>
              </a:rPr>
              <a:t>подію</a:t>
            </a:r>
            <a:r>
              <a:rPr kumimoji="0" lang="uk-UA" sz="1500" b="1" i="0" u="none" strike="noStrike" kern="1200" cap="none" spc="0" normalizeH="0" baseline="0" noProof="0" dirty="0" smtClean="0">
                <a:ln>
                  <a:noFill/>
                </a:ln>
                <a:solidFill>
                  <a:sysClr val="window" lastClr="FFFFFF"/>
                </a:solidFill>
                <a:effectLst/>
                <a:uLnTx/>
                <a:uFillTx/>
                <a:latin typeface="Times New Roman" panose="02020603050405020304" pitchFamily="18" charset="0"/>
              </a:rPr>
              <a:t> </a:t>
            </a:r>
            <a:r>
              <a:rPr kumimoji="0" lang="uk-UA" sz="1500" b="1" i="0" u="none" strike="noStrike" kern="1200" cap="none" spc="0" normalizeH="0" baseline="0" noProof="0" dirty="0">
                <a:ln>
                  <a:noFill/>
                </a:ln>
                <a:solidFill>
                  <a:sysClr val="window" lastClr="FFFFFF"/>
                </a:solidFill>
                <a:effectLst/>
                <a:uLnTx/>
                <a:uFillTx/>
                <a:latin typeface="Times New Roman" panose="02020603050405020304" pitchFamily="18" charset="0"/>
              </a:rPr>
              <a:t>впливати, не може її </a:t>
            </a:r>
            <a:r>
              <a:rPr kumimoji="0" lang="uk-UA" sz="1500" b="1" i="0" u="none" strike="noStrike" kern="1200" cap="none" spc="0" normalizeH="0" baseline="0" noProof="0" dirty="0" smtClean="0">
                <a:ln>
                  <a:noFill/>
                </a:ln>
                <a:solidFill>
                  <a:sysClr val="window" lastClr="FFFFFF"/>
                </a:solidFill>
                <a:effectLst/>
                <a:uLnTx/>
                <a:uFillTx/>
                <a:latin typeface="Times New Roman" panose="02020603050405020304" pitchFamily="18" charset="0"/>
              </a:rPr>
              <a:t>контролювати;</a:t>
            </a:r>
            <a:endParaRPr kumimoji="0" lang="ru-RU" sz="15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uk-UA" sz="1500" b="1" i="0" u="none" strike="noStrike" kern="1200" cap="none" spc="0" normalizeH="0" baseline="0" noProof="0" dirty="0">
                <a:ln>
                  <a:noFill/>
                </a:ln>
                <a:solidFill>
                  <a:sysClr val="window" lastClr="FFFFFF"/>
                </a:solidFill>
                <a:effectLst/>
                <a:uLnTx/>
                <a:uFillTx/>
                <a:latin typeface="Times New Roman" panose="02020603050405020304" pitchFamily="18" charset="0"/>
              </a:rPr>
              <a:t>перевищує звичні для людини ресурси її </a:t>
            </a:r>
            <a:r>
              <a:rPr kumimoji="0" lang="uk-UA" sz="1500" b="1" i="0" u="none" strike="noStrike" kern="1200" cap="none" spc="0" normalizeH="0" baseline="0" noProof="0" dirty="0" smtClean="0">
                <a:ln>
                  <a:noFill/>
                </a:ln>
                <a:solidFill>
                  <a:sysClr val="window" lastClr="FFFFFF"/>
                </a:solidFill>
                <a:effectLst/>
                <a:uLnTx/>
                <a:uFillTx/>
                <a:latin typeface="Times New Roman" panose="02020603050405020304" pitchFamily="18" charset="0"/>
              </a:rPr>
              <a:t>подолання</a:t>
            </a:r>
            <a:r>
              <a:rPr kumimoji="0" lang="en-US" sz="1500" b="1" i="0" u="none" strike="noStrike" kern="1200" cap="none" spc="0" normalizeH="0" noProof="0" dirty="0" smtClean="0">
                <a:ln>
                  <a:noFill/>
                </a:ln>
                <a:solidFill>
                  <a:sysClr val="window" lastClr="FFFFFF"/>
                </a:solidFill>
                <a:effectLst/>
                <a:uLnTx/>
                <a:uFillTx/>
                <a:latin typeface="Times New Roman" panose="02020603050405020304" pitchFamily="18" charset="0"/>
              </a:rPr>
              <a:t> </a:t>
            </a:r>
            <a:r>
              <a:rPr kumimoji="0" lang="uk-UA" sz="1500" b="1" i="0" u="none" strike="noStrike" kern="1200" cap="none" spc="0" normalizeH="0" noProof="0" dirty="0" smtClean="0">
                <a:ln>
                  <a:noFill/>
                </a:ln>
                <a:solidFill>
                  <a:sysClr val="window" lastClr="FFFFFF"/>
                </a:solidFill>
                <a:effectLst/>
                <a:uLnTx/>
                <a:uFillTx/>
                <a:latin typeface="Times New Roman" panose="02020603050405020304" pitchFamily="18" charset="0"/>
              </a:rPr>
              <a:t>та </a:t>
            </a:r>
            <a:r>
              <a:rPr kumimoji="0" lang="uk-UA" sz="1500" b="1" i="0" u="none" strike="noStrike" kern="1200" cap="none" spc="0" normalizeH="0" baseline="0" noProof="0" dirty="0" smtClean="0">
                <a:ln>
                  <a:noFill/>
                </a:ln>
                <a:solidFill>
                  <a:sysClr val="window" lastClr="FFFFFF"/>
                </a:solidFill>
                <a:effectLst/>
                <a:uLnTx/>
                <a:uFillTx/>
                <a:latin typeface="Times New Roman" panose="02020603050405020304" pitchFamily="18" charset="0"/>
              </a:rPr>
              <a:t>захисні </a:t>
            </a:r>
            <a:r>
              <a:rPr kumimoji="0" lang="uk-UA" sz="1500" b="1" i="0" u="none" strike="noStrike" kern="1200" cap="none" spc="0" normalizeH="0" baseline="0" noProof="0" dirty="0">
                <a:ln>
                  <a:noFill/>
                </a:ln>
                <a:solidFill>
                  <a:sysClr val="window" lastClr="FFFFFF"/>
                </a:solidFill>
                <a:effectLst/>
                <a:uLnTx/>
                <a:uFillTx/>
                <a:latin typeface="Times New Roman" panose="02020603050405020304" pitchFamily="18" charset="0"/>
              </a:rPr>
              <a:t>механізми </a:t>
            </a:r>
            <a:r>
              <a:rPr kumimoji="0" lang="uk-UA" sz="1500" b="1" i="0" u="none" strike="noStrike" kern="1200" cap="none" spc="0" normalizeH="0" baseline="0" noProof="0" dirty="0" smtClean="0">
                <a:ln>
                  <a:noFill/>
                </a:ln>
                <a:solidFill>
                  <a:sysClr val="window" lastClr="FFFFFF"/>
                </a:solidFill>
                <a:effectLst/>
                <a:uLnTx/>
                <a:uFillTx/>
                <a:latin typeface="Times New Roman" panose="02020603050405020304" pitchFamily="18" charset="0"/>
              </a:rPr>
              <a:t>психіки.</a:t>
            </a:r>
            <a:endParaRPr kumimoji="0" lang="ru-RU" sz="15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5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rPr>
              <a:t> </a:t>
            </a:r>
            <a:endParaRPr kumimoji="0" lang="ru-RU" sz="15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endParaRPr>
          </a:p>
        </p:txBody>
      </p:sp>
      <p:sp>
        <p:nvSpPr>
          <p:cNvPr id="2" name="Стрелка вправо 1"/>
          <p:cNvSpPr/>
          <p:nvPr/>
        </p:nvSpPr>
        <p:spPr>
          <a:xfrm>
            <a:off x="7430814" y="1801906"/>
            <a:ext cx="432488" cy="48463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7862046" y="3801035"/>
            <a:ext cx="4177553" cy="2930339"/>
          </a:xfrm>
          <a:prstGeom prst="roundRect">
            <a:avLst/>
          </a:prstGeom>
          <a:solidFill>
            <a:schemeClr val="accent6">
              <a:lumMod val="75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z-Cyrl-AZ" sz="1600" b="1" i="0" u="none" strike="noStrike" kern="1200" cap="none" spc="0" normalizeH="0" baseline="0" noProof="0" dirty="0">
                <a:ln>
                  <a:noFill/>
                </a:ln>
                <a:solidFill>
                  <a:sysClr val="window" lastClr="FFFFFF"/>
                </a:solidFill>
                <a:effectLst/>
                <a:uLnTx/>
                <a:uFillTx/>
                <a:latin typeface="Times New Roman" panose="02020603050405020304" pitchFamily="18" charset="0"/>
                <a:cs typeface="+mn-cs"/>
              </a:rPr>
              <a:t>ХТО переживає ТРАВМУЮЧИЙ вплив: </a:t>
            </a:r>
            <a:endParaRPr kumimoji="0" lang="ru-RU" sz="16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uk-UA" sz="1600" b="1" i="0" u="none" strike="noStrike" kern="1200" cap="none" spc="0" normalizeH="0" baseline="0" noProof="0" dirty="0">
                <a:ln>
                  <a:noFill/>
                </a:ln>
                <a:solidFill>
                  <a:sysClr val="window" lastClr="FFFFFF"/>
                </a:solidFill>
                <a:effectLst/>
                <a:uLnTx/>
                <a:uFillTx/>
                <a:latin typeface="Times New Roman" panose="02020603050405020304" pitchFamily="18" charset="0"/>
                <a:cs typeface="+mn-cs"/>
              </a:rPr>
              <a:t>Безпосередні учасники подій. </a:t>
            </a:r>
            <a:endParaRPr kumimoji="0" lang="ru-RU" sz="16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uk-UA" sz="1600" b="1" i="0" u="none" strike="noStrike" kern="1200" cap="none" spc="0" normalizeH="0" baseline="0" noProof="0" dirty="0">
                <a:ln>
                  <a:noFill/>
                </a:ln>
                <a:solidFill>
                  <a:sysClr val="window" lastClr="FFFFFF"/>
                </a:solidFill>
                <a:effectLst/>
                <a:uLnTx/>
                <a:uFillTx/>
                <a:latin typeface="Times New Roman" panose="02020603050405020304" pitchFamily="18" charset="0"/>
                <a:cs typeface="+mn-cs"/>
              </a:rPr>
              <a:t>Спостерігачі (травма свідка) – травма, отримана на основі інформації про </a:t>
            </a:r>
            <a:r>
              <a:rPr kumimoji="0" lang="uk-UA" sz="1600" b="1" i="0" u="none" strike="noStrike" kern="1200" cap="none" spc="0" normalizeH="0" baseline="0" noProof="0" dirty="0" err="1">
                <a:ln>
                  <a:noFill/>
                </a:ln>
                <a:solidFill>
                  <a:sysClr val="window" lastClr="FFFFFF"/>
                </a:solidFill>
                <a:effectLst/>
                <a:uLnTx/>
                <a:uFillTx/>
                <a:latin typeface="Times New Roman" panose="02020603050405020304" pitchFamily="18" charset="0"/>
                <a:cs typeface="+mn-cs"/>
              </a:rPr>
              <a:t>травмуючу</a:t>
            </a:r>
            <a:r>
              <a:rPr kumimoji="0" lang="uk-UA" sz="1600" b="1" i="0" u="none" strike="noStrike" kern="1200" cap="none" spc="0" normalizeH="0" baseline="0" noProof="0" dirty="0">
                <a:ln>
                  <a:noFill/>
                </a:ln>
                <a:solidFill>
                  <a:sysClr val="window" lastClr="FFFFFF"/>
                </a:solidFill>
                <a:effectLst/>
                <a:uLnTx/>
                <a:uFillTx/>
                <a:latin typeface="Times New Roman" panose="02020603050405020304" pitchFamily="18" charset="0"/>
                <a:cs typeface="+mn-cs"/>
              </a:rPr>
              <a:t> </a:t>
            </a:r>
            <a:r>
              <a:rPr kumimoji="0" lang="uk-UA" sz="1600" b="1" i="0" u="none" strike="noStrike" kern="1200" cap="none" spc="0" normalizeH="0" baseline="0" noProof="0" dirty="0" smtClean="0">
                <a:ln>
                  <a:noFill/>
                </a:ln>
                <a:solidFill>
                  <a:sysClr val="window" lastClr="FFFFFF"/>
                </a:solidFill>
                <a:effectLst/>
                <a:uLnTx/>
                <a:uFillTx/>
                <a:latin typeface="Times New Roman" panose="02020603050405020304" pitchFamily="18" charset="0"/>
                <a:cs typeface="+mn-cs"/>
              </a:rPr>
              <a:t>подію із ЗМІ, </a:t>
            </a:r>
            <a:r>
              <a:rPr kumimoji="0" lang="uk-UA" sz="1600" b="1" i="0" u="none" strike="noStrike" kern="1200" cap="none" spc="0" normalizeH="0" baseline="0" noProof="0" dirty="0">
                <a:ln>
                  <a:noFill/>
                </a:ln>
                <a:solidFill>
                  <a:sysClr val="window" lastClr="FFFFFF"/>
                </a:solidFill>
                <a:effectLst/>
                <a:uLnTx/>
                <a:uFillTx/>
                <a:latin typeface="Times New Roman" panose="02020603050405020304" pitchFamily="18" charset="0"/>
                <a:cs typeface="+mn-cs"/>
              </a:rPr>
              <a:t>яку пережила інша людина, і це викликає емоційний відгук та співпереживання</a:t>
            </a:r>
            <a:r>
              <a:rPr kumimoji="0" lang="uk-UA" sz="1600" b="1" i="0" u="none" strike="noStrike" kern="1200" cap="none" spc="0" normalizeH="0" baseline="0" noProof="0" dirty="0">
                <a:ln>
                  <a:noFill/>
                </a:ln>
                <a:solidFill>
                  <a:srgbClr val="FFFFFF"/>
                </a:solidFill>
                <a:effectLst/>
                <a:uLnTx/>
                <a:uFillTx/>
                <a:latin typeface="Times New Roman" panose="02020603050405020304" pitchFamily="18" charset="0"/>
                <a:cs typeface="+mn-cs"/>
              </a:rPr>
              <a:t>, які також викликають страх, тривогу, стан, близький до панічної атаки.</a:t>
            </a:r>
            <a:endParaRPr kumimoji="0" lang="ru-RU" sz="16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endParaRPr kumimoji="0" lang="ru-RU"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3" name="Стрелка вправо 2"/>
          <p:cNvSpPr/>
          <p:nvPr/>
        </p:nvSpPr>
        <p:spPr>
          <a:xfrm>
            <a:off x="7451835" y="5553480"/>
            <a:ext cx="527390" cy="48463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436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349193" y="916799"/>
            <a:ext cx="4022000" cy="7564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accent6">
                    <a:lumMod val="50000"/>
                  </a:schemeClr>
                </a:solidFill>
                <a:latin typeface="Times New Roman" panose="02020603050405020304" pitchFamily="18" charset="0"/>
                <a:cs typeface="Times New Roman" panose="02020603050405020304" pitchFamily="18" charset="0"/>
              </a:rPr>
              <a:t>Миттєва</a:t>
            </a:r>
            <a:endParaRPr lang="en-US" sz="2400" b="1" dirty="0">
              <a:solidFill>
                <a:schemeClr val="accent6">
                  <a:lumMod val="50000"/>
                </a:schemeClr>
              </a:solidFill>
            </a:endParaRPr>
          </a:p>
        </p:txBody>
      </p:sp>
      <p:sp>
        <p:nvSpPr>
          <p:cNvPr id="5" name="Прямоугольник с двумя скругленными противолежащими углами 4"/>
          <p:cNvSpPr/>
          <p:nvPr/>
        </p:nvSpPr>
        <p:spPr>
          <a:xfrm>
            <a:off x="1082567" y="151782"/>
            <a:ext cx="10836166" cy="586596"/>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32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Яка реакція психіки на </a:t>
            </a:r>
            <a:r>
              <a:rPr lang="uk-UA" sz="3200" b="1" dirty="0" smtClean="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потенційно травматичну </a:t>
            </a:r>
            <a:r>
              <a:rPr lang="uk-UA" sz="32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подію?</a:t>
            </a:r>
            <a:endParaRPr lang="ru-RU" sz="3200" b="1" dirty="0">
              <a:solidFill>
                <a:schemeClr val="accent6">
                  <a:lumMod val="50000"/>
                </a:schemeClr>
              </a:solidFill>
              <a:effectLst/>
              <a:ea typeface="Calibri" panose="020F0502020204030204" pitchFamily="34" charset="0"/>
              <a:cs typeface="Times New Roman" panose="02020603050405020304" pitchFamily="18" charset="0"/>
            </a:endParaRPr>
          </a:p>
        </p:txBody>
      </p:sp>
      <p:sp>
        <p:nvSpPr>
          <p:cNvPr id="6" name="Овал 5"/>
          <p:cNvSpPr/>
          <p:nvPr/>
        </p:nvSpPr>
        <p:spPr>
          <a:xfrm>
            <a:off x="6481333" y="845391"/>
            <a:ext cx="4022000" cy="7564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accent6">
                    <a:lumMod val="50000"/>
                  </a:schemeClr>
                </a:solidFill>
                <a:latin typeface="Times New Roman" panose="02020603050405020304" pitchFamily="18" charset="0"/>
                <a:cs typeface="Times New Roman" panose="02020603050405020304" pitchFamily="18" charset="0"/>
              </a:rPr>
              <a:t>Відкладена</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41434" y="1713186"/>
            <a:ext cx="3995773" cy="5051148"/>
          </a:xfrm>
          <a:prstGeom prst="roundRect">
            <a:avLst/>
          </a:prstGeom>
          <a:solidFill>
            <a:schemeClr val="tx2"/>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mn-cs"/>
              </a:rPr>
              <a:t>ТРАВМАТИЧНИЙ СТРЕС </a:t>
            </a:r>
            <a:endParaRPr kumimoji="0" lang="ru-RU" b="0"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6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(реакція на стресову подію) </a:t>
            </a:r>
            <a:endParaRPr kumimoji="0" lang="uk-UA" sz="16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R="0" lvl="0" algn="ctr" defTabSz="914400" eaLnBrk="1" fontAlgn="auto" latinLnBrk="0" hangingPunct="1">
              <a:lnSpc>
                <a:spcPct val="100000"/>
              </a:lnSpc>
              <a:spcBef>
                <a:spcPts val="0"/>
              </a:spcBef>
              <a:spcAft>
                <a:spcPts val="0"/>
              </a:spcAft>
              <a:buClrTx/>
              <a:buSzTx/>
              <a:tabLst/>
              <a:defRPr/>
            </a:pPr>
            <a:r>
              <a:rPr kumimoji="0" lang="uk-UA"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(від критичної події і 2-3 доби поспіль)</a:t>
            </a:r>
            <a:endParaRPr kumimoji="0" lang="ru-RU"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342900" marR="0" lvl="0" indent="-34290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Динамічна, скороминуща;</a:t>
            </a:r>
            <a:endParaRPr kumimoji="0" lang="ru-RU" sz="1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342900" marR="0" lvl="0" indent="-34290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Не шкідлива;</a:t>
            </a:r>
            <a:endParaRPr kumimoji="0" lang="ru-RU" sz="1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342900" marR="0" lvl="0" indent="-34290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Зменшується як тільки спадає гострота стресу; </a:t>
            </a:r>
            <a:endParaRPr kumimoji="0" lang="ru-RU" sz="1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342900" marR="0" lvl="0" indent="-34290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Допомагає мобілізувати ресурси </a:t>
            </a: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та</a:t>
            </a:r>
            <a:r>
              <a:rPr kumimoji="0" lang="uk-UA" sz="1400" b="1" i="0" u="none" strike="noStrike" kern="0" cap="none" spc="0" normalizeH="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реакції </a:t>
            </a: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на стресову подію: </a:t>
            </a:r>
            <a:endParaRPr kumimoji="0" lang="ru-RU" sz="1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3 </a:t>
            </a: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можливі фізіологічні реакції </a:t>
            </a: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виживання</a:t>
            </a: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які запускає наш мозок миттєво, під час небезпеки:</a:t>
            </a:r>
            <a:endParaRPr kumimoji="0" lang="ru-RU" sz="1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342900" marR="0" lvl="0" indent="-34290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боротися: коли ми нападаємо у відповідь </a:t>
            </a:r>
            <a:endParaRPr kumimoji="0" lang="ru-RU" sz="1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342900" marR="0" lvl="0" indent="-34290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бігти: коли ми тікаємо від небезпеки</a:t>
            </a:r>
            <a:endParaRPr kumimoji="0" lang="ru-RU" sz="1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342900" marR="0" lvl="0" indent="-34290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завмерти: коли наше тіло паралізує, аби уникнути </a:t>
            </a: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небезпеки</a:t>
            </a:r>
          </a:p>
          <a:p>
            <a:pPr marR="0" lvl="0" algn="ctr" defTabSz="914400" eaLnBrk="1" fontAlgn="auto" latinLnBrk="0" hangingPunct="1">
              <a:lnSpc>
                <a:spcPct val="100000"/>
              </a:lnSpc>
              <a:spcBef>
                <a:spcPts val="0"/>
              </a:spcBef>
              <a:spcAft>
                <a:spcPts val="0"/>
              </a:spcAft>
              <a:buClrTx/>
              <a:buSzTx/>
              <a:tabLst/>
              <a:defRPr/>
            </a:pPr>
            <a:r>
              <a:rPr lang="uk-UA" b="1" kern="0" dirty="0" smtClean="0">
                <a:solidFill>
                  <a:schemeClr val="bg2">
                    <a:lumMod val="10000"/>
                  </a:schemeClr>
                </a:solidFill>
                <a:latin typeface="Times New Roman" panose="02020603050405020304" pitchFamily="18" charset="0"/>
                <a:ea typeface="Times New Roman" panose="02020603050405020304" pitchFamily="18" charset="0"/>
              </a:rPr>
              <a:t>Не потребує спеціалізованого втручання, лише першої </a:t>
            </a:r>
            <a:r>
              <a:rPr lang="uk-UA" b="1" kern="0" dirty="0" err="1" smtClean="0">
                <a:solidFill>
                  <a:schemeClr val="bg2">
                    <a:lumMod val="10000"/>
                  </a:schemeClr>
                </a:solidFill>
                <a:latin typeface="Times New Roman" panose="02020603050405020304" pitchFamily="18" charset="0"/>
                <a:ea typeface="Times New Roman" panose="02020603050405020304" pitchFamily="18" charset="0"/>
              </a:rPr>
              <a:t>допсихологічної</a:t>
            </a:r>
            <a:r>
              <a:rPr lang="uk-UA" b="1" kern="0" dirty="0" smtClean="0">
                <a:solidFill>
                  <a:schemeClr val="bg2">
                    <a:lumMod val="10000"/>
                  </a:schemeClr>
                </a:solidFill>
                <a:latin typeface="Times New Roman" panose="02020603050405020304" pitchFamily="18" charset="0"/>
                <a:ea typeface="Times New Roman" panose="02020603050405020304" pitchFamily="18" charset="0"/>
              </a:rPr>
              <a:t> допомоги</a:t>
            </a:r>
            <a:endParaRPr kumimoji="0" lang="ru-RU" b="0" i="0" u="none" strike="noStrike" kern="0" cap="none" spc="0" normalizeH="0" baseline="0" noProof="0" dirty="0">
              <a:ln>
                <a:noFill/>
              </a:ln>
              <a:solidFill>
                <a:schemeClr val="bg2">
                  <a:lumMod val="10000"/>
                </a:schemeClr>
              </a:solidFill>
              <a:effectLst/>
              <a:uLnTx/>
              <a:uFillTx/>
              <a:latin typeface="Times New Roman" panose="02020603050405020304" pitchFamily="18"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0" name="Скругленный прямоугольник 9"/>
          <p:cNvSpPr/>
          <p:nvPr/>
        </p:nvSpPr>
        <p:spPr>
          <a:xfrm>
            <a:off x="4500059" y="1882588"/>
            <a:ext cx="3573741" cy="4751295"/>
          </a:xfrm>
          <a:prstGeom prst="roundRect">
            <a:avLst/>
          </a:prstGeom>
          <a:solidFill>
            <a:schemeClr val="accent3"/>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000" b="1"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mn-cs"/>
              </a:rPr>
              <a:t>ГОСТРИЙ СТРЕСОВИЙ РОЗЛАД </a:t>
            </a:r>
            <a:endParaRPr kumimoji="0" lang="ru-RU" sz="2000" b="0"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0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(Від 3 діб до </a:t>
            </a:r>
            <a:r>
              <a:rPr kumimoji="0" lang="uk-UA" sz="20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1-3 </a:t>
            </a:r>
            <a:r>
              <a:rPr kumimoji="0" lang="uk-UA" sz="20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місяця)</a:t>
            </a:r>
            <a:endParaRPr kumimoji="0" lang="ru-RU" sz="20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R="0" lvl="0" defTabSz="91440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endPar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R="0" lvl="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Інтенсивні </a:t>
            </a: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реакції на </a:t>
            </a: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травматичну </a:t>
            </a: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подію (є </a:t>
            </a: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очікуваними</a:t>
            </a: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a:t>
            </a:r>
            <a:endParaRPr kumimoji="0" lang="ru-RU"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R="0" lvl="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uk-UA" sz="1400" b="1" kern="0" dirty="0" smtClean="0">
                <a:solidFill>
                  <a:sysClr val="window" lastClr="FFFFFF"/>
                </a:solidFill>
                <a:latin typeface="Times New Roman" panose="02020603050405020304" pitchFamily="18" charset="0"/>
                <a:ea typeface="Times New Roman" panose="02020603050405020304" pitchFamily="18" charset="0"/>
              </a:rPr>
              <a:t> П</a:t>
            </a:r>
            <a:r>
              <a:rPr kumimoji="0" lang="uk-UA" sz="1400" b="1" i="0" u="none" strike="noStrike" kern="0" cap="none" spc="0" normalizeH="0" baseline="0" noProof="0" dirty="0" err="1"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очуття</a:t>
            </a: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тривоги, смутку або гніву</a:t>
            </a:r>
            <a:endParaRPr kumimoji="0" lang="ru-RU"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R="0" lvl="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uk-UA" sz="1400" b="1" kern="0" dirty="0">
                <a:solidFill>
                  <a:sysClr val="window" lastClr="FFFFFF"/>
                </a:solidFill>
                <a:latin typeface="Times New Roman" panose="02020603050405020304" pitchFamily="18" charset="0"/>
                <a:ea typeface="Times New Roman" panose="02020603050405020304" pitchFamily="18" charset="0"/>
              </a:rPr>
              <a:t> </a:t>
            </a:r>
            <a:r>
              <a:rPr lang="uk-UA" sz="1400" b="1" kern="0" dirty="0" smtClean="0">
                <a:solidFill>
                  <a:sysClr val="window" lastClr="FFFFFF"/>
                </a:solidFill>
                <a:latin typeface="Times New Roman" panose="02020603050405020304" pitchFamily="18" charset="0"/>
                <a:ea typeface="Times New Roman" panose="02020603050405020304" pitchFamily="18" charset="0"/>
              </a:rPr>
              <a:t>П</a:t>
            </a:r>
            <a:r>
              <a:rPr kumimoji="0" lang="uk-UA" sz="1400" b="1" i="0" u="none" strike="noStrike" kern="0" cap="none" spc="0" normalizeH="0" baseline="0" noProof="0" dirty="0" err="1"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роблеми</a:t>
            </a: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з концентрацією уваги та </a:t>
            </a: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сном</a:t>
            </a:r>
            <a:endParaRPr lang="ru-RU" sz="1200" kern="0" dirty="0">
              <a:solidFill>
                <a:sysClr val="window" lastClr="FFFFFF"/>
              </a:solidFill>
              <a:latin typeface="Times New Roman" panose="02020603050405020304" pitchFamily="18" charset="0"/>
              <a:ea typeface="Times New Roman" panose="02020603050405020304" pitchFamily="18" charset="0"/>
            </a:endParaRPr>
          </a:p>
          <a:p>
            <a:pPr marR="0" lvl="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Певні </a:t>
            </a:r>
            <a:r>
              <a:rPr kumimoji="0" lang="uk-UA" sz="1400"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когнітивні і емоційні порушення;</a:t>
            </a:r>
            <a:endParaRPr kumimoji="0" lang="ru-RU"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R="0" lvl="0" algn="ctr"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r>
              <a:rPr lang="uk-UA" sz="1400" b="1" kern="0" dirty="0" err="1" smtClean="0">
                <a:solidFill>
                  <a:sysClr val="window" lastClr="FFFFFF"/>
                </a:solidFill>
                <a:latin typeface="Times New Roman" panose="02020603050405020304" pitchFamily="18" charset="0"/>
                <a:ea typeface="Times New Roman" panose="02020603050405020304" pitchFamily="18" charset="0"/>
              </a:rPr>
              <a:t>Пове</a:t>
            </a:r>
            <a:r>
              <a:rPr kumimoji="0" lang="uk-UA" sz="1400" b="1" i="0" u="none" strike="noStrike" kern="0" cap="none" spc="0" normalizeH="0" baseline="0" noProof="0" dirty="0" err="1"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дінкові</a:t>
            </a:r>
            <a:r>
              <a:rPr kumimoji="0" lang="uk-UA" sz="14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прояви: збудливість/реактивність; агресивність</a:t>
            </a:r>
            <a:endParaRPr lang="ru-RU" sz="1200" kern="0" dirty="0">
              <a:solidFill>
                <a:sysClr val="window" lastClr="FFFFFF"/>
              </a:solidFill>
              <a:latin typeface="Times New Roman" panose="02020603050405020304" pitchFamily="18" charset="0"/>
              <a:ea typeface="Times New Roman" panose="02020603050405020304" pitchFamily="18" charset="0"/>
            </a:endParaRPr>
          </a:p>
          <a:p>
            <a:pPr marR="0" lvl="0" algn="ctr" defTabSz="914400" eaLnBrk="1" fontAlgn="auto" latinLnBrk="0" hangingPunct="1">
              <a:lnSpc>
                <a:spcPct val="100000"/>
              </a:lnSpc>
              <a:spcBef>
                <a:spcPts val="0"/>
              </a:spcBef>
              <a:spcAft>
                <a:spcPts val="0"/>
              </a:spcAft>
              <a:buClrTx/>
              <a:buSzTx/>
              <a:tabLst/>
              <a:defRPr/>
            </a:pPr>
            <a:endParaRPr kumimoji="0" lang="uk-UA" b="1" i="0" u="none" strike="noStrike" kern="0" cap="none" spc="0" normalizeH="0" baseline="0" noProof="0" dirty="0" smtClean="0">
              <a:ln>
                <a:noFill/>
              </a:ln>
              <a:solidFill>
                <a:schemeClr val="accent6">
                  <a:lumMod val="50000"/>
                </a:schemeClr>
              </a:solidFill>
              <a:effectLst/>
              <a:uLnTx/>
              <a:uFillTx/>
              <a:latin typeface="Times New Roman" panose="02020603050405020304" pitchFamily="18" charset="0"/>
              <a:ea typeface="Times New Roman" panose="02020603050405020304" pitchFamily="18" charset="0"/>
              <a:cs typeface="+mn-cs"/>
            </a:endParaRPr>
          </a:p>
          <a:p>
            <a:pPr marR="0" lvl="0" algn="ctr" defTabSz="914400" eaLnBrk="1" fontAlgn="auto" latinLnBrk="0" hangingPunct="1">
              <a:lnSpc>
                <a:spcPct val="100000"/>
              </a:lnSpc>
              <a:spcBef>
                <a:spcPts val="0"/>
              </a:spcBef>
              <a:spcAft>
                <a:spcPts val="0"/>
              </a:spcAft>
              <a:buClrTx/>
              <a:buSzTx/>
              <a:tabLst/>
              <a:defRPr/>
            </a:pPr>
            <a:r>
              <a:rPr kumimoji="0" lang="uk-UA" b="1" i="0" u="none" strike="noStrike" kern="0" cap="none" spc="0" normalizeH="0" baseline="0" noProof="0" dirty="0" smtClean="0">
                <a:ln>
                  <a:noFill/>
                </a:ln>
                <a:solidFill>
                  <a:schemeClr val="accent6">
                    <a:lumMod val="50000"/>
                  </a:schemeClr>
                </a:solidFill>
                <a:effectLst/>
                <a:uLnTx/>
                <a:uFillTx/>
                <a:latin typeface="Times New Roman" panose="02020603050405020304" pitchFamily="18" charset="0"/>
                <a:ea typeface="Times New Roman" panose="02020603050405020304" pitchFamily="18" charset="0"/>
                <a:cs typeface="+mn-cs"/>
              </a:rPr>
              <a:t>Потребує первинної та вторинної</a:t>
            </a:r>
            <a:r>
              <a:rPr kumimoji="0" lang="uk-UA" b="1" i="0" u="none" strike="noStrike" kern="0" cap="none" spc="0" normalizeH="0" noProof="0" dirty="0" smtClean="0">
                <a:ln>
                  <a:noFill/>
                </a:ln>
                <a:solidFill>
                  <a:schemeClr val="accent6">
                    <a:lumMod val="50000"/>
                  </a:schemeClr>
                </a:solidFill>
                <a:effectLst/>
                <a:uLnTx/>
                <a:uFillTx/>
                <a:latin typeface="Times New Roman" panose="02020603050405020304" pitchFamily="18" charset="0"/>
                <a:ea typeface="Times New Roman" panose="02020603050405020304" pitchFamily="18" charset="0"/>
                <a:cs typeface="+mn-cs"/>
              </a:rPr>
              <a:t> психологі</a:t>
            </a:r>
            <a:r>
              <a:rPr kumimoji="0" lang="uk-UA" b="1" i="0" u="none" strike="noStrike" kern="0" cap="none" spc="0" normalizeH="0" baseline="0" noProof="0" dirty="0" smtClean="0">
                <a:ln>
                  <a:noFill/>
                </a:ln>
                <a:solidFill>
                  <a:schemeClr val="accent6">
                    <a:lumMod val="50000"/>
                  </a:schemeClr>
                </a:solidFill>
                <a:effectLst/>
                <a:uLnTx/>
                <a:uFillTx/>
                <a:latin typeface="Times New Roman" panose="02020603050405020304" pitchFamily="18" charset="0"/>
                <a:ea typeface="Times New Roman" panose="02020603050405020304" pitchFamily="18" charset="0"/>
                <a:cs typeface="+mn-cs"/>
              </a:rPr>
              <a:t>чної підтримки,</a:t>
            </a:r>
            <a:r>
              <a:rPr kumimoji="0" lang="uk-UA" b="1" i="0" u="none" strike="noStrike" kern="0" cap="none" spc="0" normalizeH="0" noProof="0" dirty="0" smtClean="0">
                <a:ln>
                  <a:noFill/>
                </a:ln>
                <a:solidFill>
                  <a:schemeClr val="accent6">
                    <a:lumMod val="50000"/>
                  </a:schemeClr>
                </a:solidFill>
                <a:effectLst/>
                <a:uLnTx/>
                <a:uFillTx/>
                <a:latin typeface="Times New Roman" panose="02020603050405020304" pitchFamily="18" charset="0"/>
                <a:ea typeface="Times New Roman" panose="02020603050405020304" pitchFamily="18" charset="0"/>
                <a:cs typeface="+mn-cs"/>
              </a:rPr>
              <a:t> супроводу і  п</a:t>
            </a:r>
            <a:r>
              <a:rPr kumimoji="0" lang="uk-UA" b="1" i="0" u="none" strike="noStrike" kern="0" cap="none" spc="0" normalizeH="0" baseline="0" noProof="0" dirty="0" smtClean="0">
                <a:ln>
                  <a:noFill/>
                </a:ln>
                <a:solidFill>
                  <a:schemeClr val="accent6">
                    <a:lumMod val="50000"/>
                  </a:schemeClr>
                </a:solidFill>
                <a:effectLst/>
                <a:uLnTx/>
                <a:uFillTx/>
                <a:latin typeface="Times New Roman" panose="02020603050405020304" pitchFamily="18" charset="0"/>
                <a:ea typeface="Times New Roman" panose="02020603050405020304" pitchFamily="18" charset="0"/>
                <a:cs typeface="+mn-cs"/>
              </a:rPr>
              <a:t>оступово відновлюється</a:t>
            </a:r>
            <a:endParaRPr kumimoji="0" lang="ru-RU"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cs typeface="+mn-cs"/>
            </a:endParaRPr>
          </a:p>
        </p:txBody>
      </p:sp>
      <p:sp>
        <p:nvSpPr>
          <p:cNvPr id="11" name="Стрелка вниз 10"/>
          <p:cNvSpPr/>
          <p:nvPr/>
        </p:nvSpPr>
        <p:spPr>
          <a:xfrm>
            <a:off x="1419514" y="1311318"/>
            <a:ext cx="484632" cy="377773"/>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8156028" y="1881351"/>
            <a:ext cx="3846786" cy="4666594"/>
          </a:xfrm>
          <a:prstGeom prst="roundRect">
            <a:avLst/>
          </a:prstGeom>
          <a:solidFill>
            <a:schemeClr val="accent3"/>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indent="0" algn="ctr" defTabSz="914400" eaLnBrk="1" fontAlgn="auto" latinLnBrk="0" hangingPunct="1">
              <a:spcBef>
                <a:spcPts val="0"/>
              </a:spcBef>
              <a:spcAft>
                <a:spcPts val="0"/>
              </a:spcAft>
              <a:buClrTx/>
              <a:buSzTx/>
              <a:buFontTx/>
              <a:buNone/>
              <a:tabLst/>
              <a:defRPr/>
            </a:pPr>
            <a:r>
              <a:rPr kumimoji="0" lang="uk-UA" sz="2000" b="1"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ПОСТТРАВМАТИЧНИЙ СТРЕСОВИЙ РОЗЛАД (ПТСР</a:t>
            </a:r>
            <a:r>
              <a:rPr kumimoji="0" lang="uk-UA" sz="2000" b="1" i="0" u="none" strike="noStrike" kern="0" cap="none" spc="0" normalizeH="0" baseline="0" noProof="0" dirty="0" smtClean="0">
                <a:ln>
                  <a:noFill/>
                </a:ln>
                <a:solidFill>
                  <a:schemeClr val="tx1">
                    <a:lumMod val="95000"/>
                    <a:lumOff val="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R="0" lvl="0" indent="0" algn="ctr" defTabSz="914400" eaLnBrk="1" fontAlgn="auto" latinLnBrk="0" hangingPunct="1">
              <a:spcBef>
                <a:spcPts val="0"/>
              </a:spcBef>
              <a:spcAft>
                <a:spcPts val="0"/>
              </a:spcAft>
              <a:buClrTx/>
              <a:buSzTx/>
              <a:buFontTx/>
              <a:buNone/>
              <a:tabLst/>
              <a:defRPr/>
            </a:pPr>
            <a:r>
              <a:rPr kumimoji="0" lang="uk-UA" sz="16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uk-UA" sz="1600"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Від </a:t>
            </a:r>
            <a:r>
              <a:rPr kumimoji="0" lang="uk-UA" sz="16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3 до 6 місяців  </a:t>
            </a:r>
            <a:r>
              <a:rPr kumimoji="0" lang="uk-UA" sz="1600"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після </a:t>
            </a:r>
            <a:r>
              <a:rPr kumimoji="0" lang="uk-UA" sz="16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травматичної події)</a:t>
            </a:r>
            <a:endParaRPr kumimoji="0" lang="ru-RU" sz="1600"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ctr" defTabSz="914400" eaLnBrk="1" fontAlgn="auto" latinLnBrk="0" hangingPunct="1">
              <a:spcBef>
                <a:spcPts val="0"/>
              </a:spcBef>
              <a:spcAft>
                <a:spcPts val="0"/>
              </a:spcAft>
              <a:buClrTx/>
              <a:buSzTx/>
              <a:tabLst/>
              <a:defRPr/>
            </a:pPr>
            <a:r>
              <a:rPr lang="uk-UA" sz="1600" b="1" kern="0" dirty="0" smtClean="0">
                <a:solidFill>
                  <a:sysClr val="window" lastClr="FFFFFF"/>
                </a:solidFill>
                <a:latin typeface="Times New Roman" panose="02020603050405020304" pitchFamily="18" charset="0"/>
                <a:ea typeface="Calibri" panose="020F0502020204030204" pitchFamily="34" charset="0"/>
                <a:cs typeface="Times New Roman" panose="02020603050405020304" pitchFamily="18" charset="0"/>
              </a:rPr>
              <a:t>- Повторне переживання травматичної події (непрошені спогади, </a:t>
            </a:r>
            <a:r>
              <a:rPr lang="uk-UA" sz="1600" b="1" kern="0" dirty="0" err="1" smtClean="0">
                <a:solidFill>
                  <a:sysClr val="window" lastClr="FFFFFF"/>
                </a:solidFill>
                <a:latin typeface="Times New Roman" panose="02020603050405020304" pitchFamily="18" charset="0"/>
                <a:ea typeface="Calibri" panose="020F0502020204030204" pitchFamily="34" charset="0"/>
                <a:cs typeface="Times New Roman" panose="02020603050405020304" pitchFamily="18" charset="0"/>
              </a:rPr>
              <a:t>флешбеки</a:t>
            </a:r>
            <a:r>
              <a:rPr lang="uk-UA" sz="1600" b="1" kern="0" dirty="0" smtClean="0">
                <a:solidFill>
                  <a:sysClr val="window" lastClr="FFFFFF"/>
                </a:solidFill>
                <a:latin typeface="Times New Roman" panose="02020603050405020304" pitchFamily="18" charset="0"/>
                <a:ea typeface="Calibri" panose="020F0502020204030204" pitchFamily="34" charset="0"/>
                <a:cs typeface="Times New Roman" panose="02020603050405020304" pitchFamily="18" charset="0"/>
              </a:rPr>
              <a:t>, сновидіння з травматичним змістом);</a:t>
            </a:r>
          </a:p>
          <a:p>
            <a:pPr marR="0" lvl="0" indent="-342900" algn="ctr" defTabSz="914400" eaLnBrk="1" fontAlgn="auto" latinLnBrk="0" hangingPunct="1">
              <a:spcBef>
                <a:spcPts val="0"/>
              </a:spcBef>
              <a:spcAft>
                <a:spcPts val="0"/>
              </a:spcAft>
              <a:buClrTx/>
              <a:buSzTx/>
              <a:buFontTx/>
              <a:buChar char="-"/>
              <a:tabLst/>
              <a:defRPr/>
            </a:pPr>
            <a:r>
              <a:rPr lang="uk-UA" sz="1600" b="1" kern="0" dirty="0" smtClean="0">
                <a:solidFill>
                  <a:sysClr val="window" lastClr="FFFFFF"/>
                </a:solidFill>
                <a:latin typeface="Times New Roman" panose="02020603050405020304" pitchFamily="18" charset="0"/>
                <a:ea typeface="Calibri" panose="020F0502020204030204" pitchFamily="34" charset="0"/>
                <a:cs typeface="Times New Roman" panose="02020603050405020304" pitchFamily="18" charset="0"/>
              </a:rPr>
              <a:t>Уникнення;</a:t>
            </a:r>
          </a:p>
          <a:p>
            <a:pPr marR="0" lvl="0" indent="-342900" algn="ctr" defTabSz="914400" eaLnBrk="1" fontAlgn="auto" latinLnBrk="0" hangingPunct="1">
              <a:spcBef>
                <a:spcPts val="0"/>
              </a:spcBef>
              <a:spcAft>
                <a:spcPts val="0"/>
              </a:spcAft>
              <a:buClrTx/>
              <a:buSzTx/>
              <a:buFontTx/>
              <a:buChar char="-"/>
              <a:tabLst/>
              <a:defRPr/>
            </a:pPr>
            <a:r>
              <a:rPr lang="uk-UA" sz="1600" b="1" kern="0" dirty="0" smtClean="0">
                <a:solidFill>
                  <a:sysClr val="window" lastClr="FFFFFF"/>
                </a:solidFill>
                <a:latin typeface="Times New Roman" panose="02020603050405020304" pitchFamily="18" charset="0"/>
                <a:ea typeface="Calibri" panose="020F0502020204030204" pitchFamily="34" charset="0"/>
                <a:cs typeface="Times New Roman" panose="02020603050405020304" pitchFamily="18" charset="0"/>
              </a:rPr>
              <a:t>Надмірна збудливість/реактивність;</a:t>
            </a:r>
          </a:p>
          <a:p>
            <a:pPr marR="0" lvl="0" algn="ctr" defTabSz="914400" eaLnBrk="1" fontAlgn="auto" latinLnBrk="0" hangingPunct="1">
              <a:spcBef>
                <a:spcPts val="0"/>
              </a:spcBef>
              <a:spcAft>
                <a:spcPts val="0"/>
              </a:spcAft>
              <a:buClrTx/>
              <a:buSzTx/>
              <a:tabLst/>
              <a:defRPr/>
            </a:pPr>
            <a:r>
              <a:rPr kumimoji="0" lang="az-Cyrl-AZ" sz="1600" b="1" i="0" u="none" strike="noStrike" kern="0" cap="none" spc="0" normalizeH="0" noProof="0" dirty="0" smtClean="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az-Cyrl-AZ" sz="1600" b="1" kern="0" dirty="0">
                <a:solidFill>
                  <a:sysClr val="window" lastClr="FFFFFF"/>
                </a:solidFill>
                <a:latin typeface="Times New Roman" panose="02020603050405020304" pitchFamily="18" charset="0"/>
                <a:ea typeface="Calibri" panose="020F0502020204030204" pitchFamily="34" charset="0"/>
                <a:cs typeface="Times New Roman" panose="02020603050405020304" pitchFamily="18" charset="0"/>
              </a:rPr>
              <a:t>В</a:t>
            </a:r>
            <a:r>
              <a:rPr kumimoji="0" lang="az-Cyrl-AZ" sz="16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иражений </a:t>
            </a:r>
            <a:r>
              <a:rPr kumimoji="0" lang="az-Cyrl-AZ" sz="1600"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дистрес та порушення </a:t>
            </a:r>
            <a:r>
              <a:rPr kumimoji="0" lang="az-Cyrl-AZ" sz="1600" b="1"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функціонування </a:t>
            </a:r>
          </a:p>
          <a:p>
            <a:pPr marR="0" lvl="0" algn="ctr" defTabSz="914400" eaLnBrk="1" fontAlgn="auto" latinLnBrk="0" hangingPunct="1">
              <a:spcBef>
                <a:spcPts val="0"/>
              </a:spcBef>
              <a:spcAft>
                <a:spcPts val="0"/>
              </a:spcAft>
              <a:buClrTx/>
              <a:buSzTx/>
              <a:tabLst/>
              <a:defRPr/>
            </a:pPr>
            <a:r>
              <a:rPr kumimoji="0" lang="az-Cyrl-AZ" sz="2000" b="1" i="0" u="none" strike="noStrike" kern="0" cap="none" spc="0" normalizeH="0" baseline="0" noProof="0" dirty="0" smtClean="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Потребує кваліфікованої психотерапевтичної  допомоги</a:t>
            </a:r>
            <a:endParaRPr kumimoji="0" lang="ru-RU" sz="20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Стрелка вниз 13"/>
          <p:cNvSpPr/>
          <p:nvPr/>
        </p:nvSpPr>
        <p:spPr>
          <a:xfrm rot="2522588">
            <a:off x="6462735" y="1454392"/>
            <a:ext cx="484632" cy="464394"/>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18959737">
            <a:off x="10039785" y="1466718"/>
            <a:ext cx="484632" cy="44400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7605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522763" y="134229"/>
            <a:ext cx="9880961" cy="756920"/>
          </a:xfrm>
          <a:prstGeom prst="roundRect">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az-Cyrl-AZ" sz="3200" b="1" i="0" u="none" strike="noStrike" kern="0" cap="none" spc="0" normalizeH="0" baseline="0" noProof="0" dirty="0">
                <a:ln>
                  <a:noFill/>
                </a:ln>
                <a:solidFill>
                  <a:schemeClr val="accent5">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Чи кожна </a:t>
            </a:r>
            <a:r>
              <a:rPr kumimoji="0" lang="az-Cyrl-AZ" sz="3200" b="1" i="0" u="none" strike="noStrike" kern="0" cap="none" spc="0" normalizeH="0" baseline="0" noProof="0" dirty="0" smtClean="0">
                <a:ln>
                  <a:noFill/>
                </a:ln>
                <a:solidFill>
                  <a:schemeClr val="accent5">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потенційно травматична </a:t>
            </a:r>
            <a:r>
              <a:rPr kumimoji="0" lang="az-Cyrl-AZ" sz="3200" b="1" i="0" u="none" strike="noStrike" kern="0" cap="none" spc="0" normalizeH="0" baseline="0" noProof="0" dirty="0">
                <a:ln>
                  <a:noFill/>
                </a:ln>
                <a:solidFill>
                  <a:schemeClr val="accent5">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подія травмує? </a:t>
            </a:r>
            <a:endParaRPr kumimoji="0" lang="ru-RU" sz="3200" b="0" i="0" u="none" strike="noStrike" kern="0" cap="none" spc="0" normalizeH="0" baseline="0" noProof="0" dirty="0">
              <a:ln>
                <a:noFill/>
              </a:ln>
              <a:solidFill>
                <a:schemeClr val="accent5">
                  <a:lumMod val="50000"/>
                </a:schemeClr>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12" name="object 2"/>
          <p:cNvPicPr/>
          <p:nvPr/>
        </p:nvPicPr>
        <p:blipFill>
          <a:blip r:embed="rId2" cstate="print"/>
          <a:stretch>
            <a:fillRect/>
          </a:stretch>
        </p:blipFill>
        <p:spPr>
          <a:xfrm>
            <a:off x="1198179" y="1345324"/>
            <a:ext cx="3941380" cy="4971393"/>
          </a:xfrm>
          <a:prstGeom prst="rect">
            <a:avLst/>
          </a:prstGeom>
        </p:spPr>
      </p:pic>
      <p:sp>
        <p:nvSpPr>
          <p:cNvPr id="13" name="object 3"/>
          <p:cNvSpPr txBox="1"/>
          <p:nvPr/>
        </p:nvSpPr>
        <p:spPr>
          <a:xfrm>
            <a:off x="1534510" y="1534511"/>
            <a:ext cx="2785241" cy="1856276"/>
          </a:xfrm>
          <a:prstGeom prst="rect">
            <a:avLst/>
          </a:prstGeom>
        </p:spPr>
        <p:txBody>
          <a:bodyPr vert="horz" wrap="square" lIns="0" tIns="55244" rIns="0" bIns="0" rtlCol="0">
            <a:spAutoFit/>
          </a:bodyPr>
          <a:lstStyle/>
          <a:p>
            <a:pPr marL="12700" marR="5080">
              <a:lnSpc>
                <a:spcPct val="90000"/>
              </a:lnSpc>
              <a:spcBef>
                <a:spcPts val="434"/>
              </a:spcBef>
            </a:pPr>
            <a:r>
              <a:rPr sz="2600" b="1" spc="-10" dirty="0">
                <a:solidFill>
                  <a:srgbClr val="FFFFFF"/>
                </a:solidFill>
                <a:latin typeface="Times New Roman" panose="02020603050405020304" pitchFamily="18" charset="0"/>
                <a:cs typeface="Times New Roman" panose="02020603050405020304" pitchFamily="18" charset="0"/>
              </a:rPr>
              <a:t>СТРЕС</a:t>
            </a:r>
            <a:r>
              <a:rPr sz="2600" b="1" spc="5" dirty="0">
                <a:solidFill>
                  <a:srgbClr val="FFFFFF"/>
                </a:solidFill>
                <a:latin typeface="Times New Roman" panose="02020603050405020304" pitchFamily="18" charset="0"/>
                <a:cs typeface="Times New Roman" panose="02020603050405020304" pitchFamily="18" charset="0"/>
              </a:rPr>
              <a:t> </a:t>
            </a:r>
            <a:r>
              <a:rPr sz="2600" spc="-5" dirty="0">
                <a:solidFill>
                  <a:srgbClr val="FFFFFF"/>
                </a:solidFill>
                <a:latin typeface="Times New Roman" panose="02020603050405020304" pitchFamily="18" charset="0"/>
                <a:cs typeface="Times New Roman" panose="02020603050405020304" pitchFamily="18" charset="0"/>
              </a:rPr>
              <a:t>– </a:t>
            </a:r>
            <a:r>
              <a:rPr sz="2600" dirty="0">
                <a:solidFill>
                  <a:srgbClr val="FFFFFF"/>
                </a:solidFill>
                <a:latin typeface="Times New Roman" panose="02020603050405020304" pitchFamily="18" charset="0"/>
                <a:cs typeface="Times New Roman" panose="02020603050405020304" pitchFamily="18" charset="0"/>
              </a:rPr>
              <a:t> </a:t>
            </a:r>
            <a:r>
              <a:rPr sz="2600" spc="-10" dirty="0">
                <a:solidFill>
                  <a:srgbClr val="FFFFFF"/>
                </a:solidFill>
                <a:latin typeface="Times New Roman" panose="02020603050405020304" pitchFamily="18" charset="0"/>
                <a:cs typeface="Times New Roman" panose="02020603050405020304" pitchFamily="18" charset="0"/>
              </a:rPr>
              <a:t>НОРМАЛЬНА </a:t>
            </a:r>
            <a:r>
              <a:rPr sz="2600" spc="-5" dirty="0">
                <a:solidFill>
                  <a:srgbClr val="FFFFFF"/>
                </a:solidFill>
                <a:latin typeface="Times New Roman" panose="02020603050405020304" pitchFamily="18" charset="0"/>
                <a:cs typeface="Times New Roman" panose="02020603050405020304" pitchFamily="18" charset="0"/>
              </a:rPr>
              <a:t> </a:t>
            </a:r>
            <a:r>
              <a:rPr sz="2600" spc="-10" dirty="0">
                <a:solidFill>
                  <a:srgbClr val="FFFFFF"/>
                </a:solidFill>
                <a:latin typeface="Times New Roman" panose="02020603050405020304" pitchFamily="18" charset="0"/>
                <a:cs typeface="Times New Roman" panose="02020603050405020304" pitchFamily="18" charset="0"/>
              </a:rPr>
              <a:t>РЕАКЦІЯ</a:t>
            </a:r>
            <a:r>
              <a:rPr sz="2600" spc="15" dirty="0">
                <a:solidFill>
                  <a:srgbClr val="FFFFFF"/>
                </a:solidFill>
                <a:latin typeface="Times New Roman" panose="02020603050405020304" pitchFamily="18" charset="0"/>
                <a:cs typeface="Times New Roman" panose="02020603050405020304" pitchFamily="18" charset="0"/>
              </a:rPr>
              <a:t> </a:t>
            </a:r>
            <a:r>
              <a:rPr sz="2600" spc="-10" dirty="0">
                <a:solidFill>
                  <a:srgbClr val="FFFFFF"/>
                </a:solidFill>
                <a:latin typeface="Times New Roman" panose="02020603050405020304" pitchFamily="18" charset="0"/>
                <a:cs typeface="Times New Roman" panose="02020603050405020304" pitchFamily="18" charset="0"/>
              </a:rPr>
              <a:t>НА </a:t>
            </a:r>
            <a:r>
              <a:rPr sz="2600" spc="-5" dirty="0">
                <a:solidFill>
                  <a:srgbClr val="FFFFFF"/>
                </a:solidFill>
                <a:latin typeface="Times New Roman" panose="02020603050405020304" pitchFamily="18" charset="0"/>
                <a:cs typeface="Times New Roman" panose="02020603050405020304" pitchFamily="18" charset="0"/>
              </a:rPr>
              <a:t> </a:t>
            </a:r>
            <a:r>
              <a:rPr sz="2600" spc="-10" dirty="0" smtClean="0">
                <a:solidFill>
                  <a:srgbClr val="FFFFFF"/>
                </a:solidFill>
                <a:latin typeface="Times New Roman" panose="02020603050405020304" pitchFamily="18" charset="0"/>
                <a:cs typeface="Times New Roman" panose="02020603050405020304" pitchFamily="18" charset="0"/>
              </a:rPr>
              <a:t>НЕ</a:t>
            </a:r>
            <a:r>
              <a:rPr sz="2600" spc="-5" dirty="0" smtClean="0">
                <a:solidFill>
                  <a:srgbClr val="FFFFFF"/>
                </a:solidFill>
                <a:latin typeface="Times New Roman" panose="02020603050405020304" pitchFamily="18" charset="0"/>
                <a:cs typeface="Times New Roman" panose="02020603050405020304" pitchFamily="18" charset="0"/>
              </a:rPr>
              <a:t>Н</a:t>
            </a:r>
            <a:r>
              <a:rPr sz="2600" spc="-10" dirty="0" smtClean="0">
                <a:solidFill>
                  <a:srgbClr val="FFFFFF"/>
                </a:solidFill>
                <a:latin typeface="Times New Roman" panose="02020603050405020304" pitchFamily="18" charset="0"/>
                <a:cs typeface="Times New Roman" panose="02020603050405020304" pitchFamily="18" charset="0"/>
              </a:rPr>
              <a:t>ОРМАЛЬН</a:t>
            </a:r>
            <a:r>
              <a:rPr lang="uk-UA" sz="2600" spc="-10" dirty="0" smtClean="0">
                <a:solidFill>
                  <a:srgbClr val="FFFFFF"/>
                </a:solidFill>
                <a:latin typeface="Times New Roman" panose="02020603050405020304" pitchFamily="18" charset="0"/>
                <a:cs typeface="Times New Roman" panose="02020603050405020304" pitchFamily="18" charset="0"/>
              </a:rPr>
              <a:t>І</a:t>
            </a:r>
            <a:r>
              <a:rPr sz="2600" spc="-10" dirty="0" smtClean="0">
                <a:solidFill>
                  <a:srgbClr val="FFFFFF"/>
                </a:solidFill>
                <a:latin typeface="Times New Roman" panose="02020603050405020304" pitchFamily="18" charset="0"/>
                <a:cs typeface="Times New Roman" panose="02020603050405020304" pitchFamily="18" charset="0"/>
              </a:rPr>
              <a:t>  </a:t>
            </a:r>
            <a:r>
              <a:rPr sz="2600" spc="-30" dirty="0">
                <a:solidFill>
                  <a:srgbClr val="FFFFFF"/>
                </a:solidFill>
                <a:latin typeface="Times New Roman" panose="02020603050405020304" pitchFamily="18" charset="0"/>
                <a:cs typeface="Times New Roman" panose="02020603050405020304" pitchFamily="18" charset="0"/>
              </a:rPr>
              <a:t>ПОДІЇ</a:t>
            </a:r>
            <a:endParaRPr sz="2600" dirty="0">
              <a:solidFill>
                <a:prstClr val="black"/>
              </a:solidFill>
              <a:latin typeface="Times New Roman" panose="02020603050405020304" pitchFamily="18" charset="0"/>
              <a:cs typeface="Times New Roman" panose="02020603050405020304" pitchFamily="18" charset="0"/>
            </a:endParaRPr>
          </a:p>
        </p:txBody>
      </p:sp>
      <p:sp>
        <p:nvSpPr>
          <p:cNvPr id="14" name="object 4"/>
          <p:cNvSpPr txBox="1"/>
          <p:nvPr/>
        </p:nvSpPr>
        <p:spPr>
          <a:xfrm>
            <a:off x="1597571" y="3452649"/>
            <a:ext cx="2385849" cy="443070"/>
          </a:xfrm>
          <a:prstGeom prst="rect">
            <a:avLst/>
          </a:prstGeom>
        </p:spPr>
        <p:txBody>
          <a:bodyPr vert="horz" wrap="square" lIns="0" tIns="12065" rIns="0" bIns="0" rtlCol="0">
            <a:spAutoFit/>
          </a:bodyPr>
          <a:lstStyle/>
          <a:p>
            <a:pPr marL="12700">
              <a:spcBef>
                <a:spcPts val="95"/>
              </a:spcBef>
            </a:pPr>
            <a:r>
              <a:rPr sz="2800" spc="-5" dirty="0">
                <a:solidFill>
                  <a:srgbClr val="FFFF00"/>
                </a:solidFill>
                <a:latin typeface="Times New Roman" panose="02020603050405020304" pitchFamily="18" charset="0"/>
                <a:cs typeface="Times New Roman" panose="02020603050405020304" pitchFamily="18" charset="0"/>
              </a:rPr>
              <a:t>3</a:t>
            </a:r>
            <a:r>
              <a:rPr sz="2800" spc="-30" dirty="0">
                <a:solidFill>
                  <a:srgbClr val="FFFF00"/>
                </a:solidFill>
                <a:latin typeface="Times New Roman" panose="02020603050405020304" pitchFamily="18" charset="0"/>
                <a:cs typeface="Times New Roman" panose="02020603050405020304" pitchFamily="18" charset="0"/>
              </a:rPr>
              <a:t> </a:t>
            </a:r>
            <a:r>
              <a:rPr sz="2800" spc="-10" dirty="0">
                <a:solidFill>
                  <a:srgbClr val="FFFF00"/>
                </a:solidFill>
                <a:latin typeface="Times New Roman" panose="02020603050405020304" pitchFamily="18" charset="0"/>
                <a:cs typeface="Times New Roman" panose="02020603050405020304" pitchFamily="18" charset="0"/>
              </a:rPr>
              <a:t>стадії</a:t>
            </a:r>
            <a:r>
              <a:rPr sz="2800" spc="-25" dirty="0">
                <a:solidFill>
                  <a:srgbClr val="FFFF00"/>
                </a:solidFill>
                <a:latin typeface="Times New Roman" panose="02020603050405020304" pitchFamily="18" charset="0"/>
                <a:cs typeface="Times New Roman" panose="02020603050405020304" pitchFamily="18" charset="0"/>
              </a:rPr>
              <a:t> </a:t>
            </a:r>
            <a:r>
              <a:rPr sz="2800" spc="-5" dirty="0">
                <a:solidFill>
                  <a:srgbClr val="FFFF00"/>
                </a:solidFill>
                <a:latin typeface="Times New Roman" panose="02020603050405020304" pitchFamily="18" charset="0"/>
                <a:cs typeface="Times New Roman" panose="02020603050405020304" pitchFamily="18" charset="0"/>
              </a:rPr>
              <a:t>стресу</a:t>
            </a:r>
            <a:r>
              <a:rPr sz="2800" spc="-5" dirty="0">
                <a:solidFill>
                  <a:srgbClr val="FFFF00"/>
                </a:solidFill>
                <a:latin typeface="Corbel"/>
                <a:cs typeface="Corbel"/>
              </a:rPr>
              <a:t>:</a:t>
            </a:r>
            <a:endParaRPr sz="2800" dirty="0">
              <a:solidFill>
                <a:prstClr val="black"/>
              </a:solidFill>
              <a:latin typeface="Corbel"/>
              <a:cs typeface="Corbel"/>
            </a:endParaRPr>
          </a:p>
        </p:txBody>
      </p:sp>
      <p:sp>
        <p:nvSpPr>
          <p:cNvPr id="15" name="object 5"/>
          <p:cNvSpPr txBox="1"/>
          <p:nvPr/>
        </p:nvSpPr>
        <p:spPr>
          <a:xfrm>
            <a:off x="1473200" y="4002338"/>
            <a:ext cx="2373586" cy="1497461"/>
          </a:xfrm>
          <a:prstGeom prst="rect">
            <a:avLst/>
          </a:prstGeom>
        </p:spPr>
        <p:txBody>
          <a:bodyPr vert="horz" wrap="square" lIns="0" tIns="10160" rIns="0" bIns="0" rtlCol="0">
            <a:spAutoFit/>
          </a:bodyPr>
          <a:lstStyle/>
          <a:p>
            <a:pPr marL="12700" marR="775970">
              <a:lnSpc>
                <a:spcPct val="100699"/>
              </a:lnSpc>
              <a:spcBef>
                <a:spcPts val="80"/>
              </a:spcBef>
            </a:pPr>
            <a:r>
              <a:rPr sz="3200" b="1" dirty="0">
                <a:solidFill>
                  <a:srgbClr val="FFFF00"/>
                </a:solidFill>
                <a:latin typeface="Times New Roman" panose="02020603050405020304" pitchFamily="18" charset="0"/>
                <a:cs typeface="Times New Roman" panose="02020603050405020304" pitchFamily="18" charset="0"/>
              </a:rPr>
              <a:t>тривога  опір</a:t>
            </a:r>
            <a:endParaRPr sz="3200" dirty="0">
              <a:solidFill>
                <a:prstClr val="black"/>
              </a:solidFill>
              <a:latin typeface="Times New Roman" panose="02020603050405020304" pitchFamily="18" charset="0"/>
              <a:cs typeface="Times New Roman" panose="02020603050405020304" pitchFamily="18" charset="0"/>
            </a:endParaRPr>
          </a:p>
          <a:p>
            <a:pPr marL="12700">
              <a:spcBef>
                <a:spcPts val="10"/>
              </a:spcBef>
            </a:pPr>
            <a:r>
              <a:rPr sz="3200" b="1" spc="-5" dirty="0">
                <a:solidFill>
                  <a:srgbClr val="FFFF00"/>
                </a:solidFill>
                <a:latin typeface="Times New Roman" panose="02020603050405020304" pitchFamily="18" charset="0"/>
                <a:cs typeface="Times New Roman" panose="02020603050405020304" pitchFamily="18" charset="0"/>
              </a:rPr>
              <a:t>виснаження</a:t>
            </a:r>
            <a:endParaRPr sz="3200" dirty="0">
              <a:solidFill>
                <a:prstClr val="black"/>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5770180" y="1178592"/>
            <a:ext cx="6001406" cy="5295779"/>
          </a:xfrm>
          <a:prstGeom prst="roundRect">
            <a:avLst/>
          </a:prstGeom>
          <a:solidFill>
            <a:schemeClr val="accent3">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buSzPct val="95833"/>
              <a:tabLst>
                <a:tab pos="121920" algn="l"/>
              </a:tabLst>
            </a:pPr>
            <a:r>
              <a:rPr lang="uk-UA" sz="2600" spc="-5" dirty="0" smtClean="0">
                <a:solidFill>
                  <a:srgbClr val="252F50"/>
                </a:solidFill>
                <a:latin typeface="Times New Roman" panose="02020603050405020304" pitchFamily="18" charset="0"/>
                <a:cs typeface="Times New Roman" panose="02020603050405020304" pitchFamily="18" charset="0"/>
              </a:rPr>
              <a:t>Виснаження</a:t>
            </a:r>
            <a:r>
              <a:rPr lang="uk-UA" sz="2600" spc="-10" dirty="0" smtClean="0">
                <a:solidFill>
                  <a:srgbClr val="252F50"/>
                </a:solidFill>
                <a:latin typeface="Times New Roman" panose="02020603050405020304" pitchFamily="18" charset="0"/>
                <a:cs typeface="Times New Roman" panose="02020603050405020304" pitchFamily="18" charset="0"/>
              </a:rPr>
              <a:t> можливе</a:t>
            </a:r>
            <a:r>
              <a:rPr lang="uk-UA" sz="2600" spc="-5" dirty="0" smtClean="0">
                <a:solidFill>
                  <a:srgbClr val="252F50"/>
                </a:solidFill>
                <a:latin typeface="Times New Roman" panose="02020603050405020304" pitchFamily="18" charset="0"/>
                <a:cs typeface="Times New Roman" panose="02020603050405020304" pitchFamily="18" charset="0"/>
              </a:rPr>
              <a:t> лише</a:t>
            </a:r>
            <a:r>
              <a:rPr lang="uk-UA" sz="2600" dirty="0" smtClean="0">
                <a:solidFill>
                  <a:srgbClr val="252F50"/>
                </a:solidFill>
                <a:latin typeface="Times New Roman" panose="02020603050405020304" pitchFamily="18" charset="0"/>
                <a:cs typeface="Times New Roman" panose="02020603050405020304" pitchFamily="18" charset="0"/>
              </a:rPr>
              <a:t> в</a:t>
            </a:r>
            <a:r>
              <a:rPr lang="uk-UA" sz="2600" spc="-10" dirty="0" smtClean="0">
                <a:solidFill>
                  <a:srgbClr val="252F50"/>
                </a:solidFill>
                <a:latin typeface="Times New Roman" panose="02020603050405020304" pitchFamily="18" charset="0"/>
                <a:cs typeface="Times New Roman" panose="02020603050405020304" pitchFamily="18" charset="0"/>
              </a:rPr>
              <a:t> </a:t>
            </a:r>
            <a:r>
              <a:rPr lang="uk-UA" sz="2600" dirty="0" smtClean="0">
                <a:solidFill>
                  <a:srgbClr val="252F50"/>
                </a:solidFill>
                <a:latin typeface="Times New Roman" panose="02020603050405020304" pitchFamily="18" charset="0"/>
                <a:cs typeface="Times New Roman" panose="02020603050405020304" pitchFamily="18" charset="0"/>
              </a:rPr>
              <a:t>тому</a:t>
            </a:r>
            <a:r>
              <a:rPr lang="uk-UA" sz="2600" spc="-35" dirty="0" smtClean="0">
                <a:solidFill>
                  <a:srgbClr val="252F50"/>
                </a:solidFill>
                <a:latin typeface="Times New Roman" panose="02020603050405020304" pitchFamily="18" charset="0"/>
                <a:cs typeface="Times New Roman" panose="02020603050405020304" pitchFamily="18" charset="0"/>
              </a:rPr>
              <a:t> </a:t>
            </a:r>
            <a:r>
              <a:rPr lang="uk-UA" sz="2600" spc="-20" dirty="0" smtClean="0">
                <a:solidFill>
                  <a:srgbClr val="252F50"/>
                </a:solidFill>
                <a:latin typeface="Times New Roman" panose="02020603050405020304" pitchFamily="18" charset="0"/>
                <a:cs typeface="Times New Roman" panose="02020603050405020304" pitchFamily="18" charset="0"/>
              </a:rPr>
              <a:t>випадку, </a:t>
            </a:r>
            <a:r>
              <a:rPr lang="uk-UA" sz="2600" spc="-15" dirty="0" smtClean="0">
                <a:solidFill>
                  <a:srgbClr val="252F50"/>
                </a:solidFill>
                <a:latin typeface="Times New Roman" panose="02020603050405020304" pitchFamily="18" charset="0"/>
                <a:cs typeface="Times New Roman" panose="02020603050405020304" pitchFamily="18" charset="0"/>
              </a:rPr>
              <a:t>якщо </a:t>
            </a:r>
            <a:r>
              <a:rPr lang="uk-UA" sz="2600" spc="-5" dirty="0" smtClean="0">
                <a:solidFill>
                  <a:srgbClr val="252F50"/>
                </a:solidFill>
                <a:latin typeface="Times New Roman" panose="02020603050405020304" pitchFamily="18" charset="0"/>
                <a:cs typeface="Times New Roman" panose="02020603050405020304" pitchFamily="18" charset="0"/>
              </a:rPr>
              <a:t>матимуть </a:t>
            </a:r>
            <a:r>
              <a:rPr lang="uk-UA" sz="2600" spc="-10" dirty="0" smtClean="0">
                <a:solidFill>
                  <a:srgbClr val="252F50"/>
                </a:solidFill>
                <a:latin typeface="Times New Roman" panose="02020603050405020304" pitchFamily="18" charset="0"/>
                <a:cs typeface="Times New Roman" panose="02020603050405020304" pitchFamily="18" charset="0"/>
              </a:rPr>
              <a:t>місце </a:t>
            </a:r>
            <a:r>
              <a:rPr lang="uk-UA" sz="2600" spc="-5" dirty="0" smtClean="0">
                <a:solidFill>
                  <a:srgbClr val="252F50"/>
                </a:solidFill>
                <a:latin typeface="Times New Roman" panose="02020603050405020304" pitchFamily="18" charset="0"/>
                <a:cs typeface="Times New Roman" panose="02020603050405020304" pitchFamily="18" charset="0"/>
              </a:rPr>
              <a:t>фактори, </a:t>
            </a:r>
            <a:r>
              <a:rPr lang="uk-UA" sz="2600" spc="-25" dirty="0" smtClean="0">
                <a:solidFill>
                  <a:srgbClr val="252F50"/>
                </a:solidFill>
                <a:latin typeface="Times New Roman" panose="02020603050405020304" pitchFamily="18" charset="0"/>
                <a:cs typeface="Times New Roman" panose="02020603050405020304" pitchFamily="18" charset="0"/>
              </a:rPr>
              <a:t>що </a:t>
            </a:r>
            <a:r>
              <a:rPr lang="uk-UA" sz="2600" spc="-5" dirty="0" smtClean="0">
                <a:solidFill>
                  <a:srgbClr val="252F50"/>
                </a:solidFill>
                <a:latin typeface="Times New Roman" panose="02020603050405020304" pitchFamily="18" charset="0"/>
                <a:cs typeface="Times New Roman" panose="02020603050405020304" pitchFamily="18" charset="0"/>
              </a:rPr>
              <a:t>посилюють </a:t>
            </a:r>
            <a:r>
              <a:rPr lang="uk-UA" sz="2600" spc="-470" dirty="0" smtClean="0">
                <a:solidFill>
                  <a:srgbClr val="252F50"/>
                </a:solidFill>
                <a:latin typeface="Times New Roman" panose="02020603050405020304" pitchFamily="18" charset="0"/>
                <a:cs typeface="Times New Roman" panose="02020603050405020304" pitchFamily="18" charset="0"/>
              </a:rPr>
              <a:t> </a:t>
            </a:r>
            <a:r>
              <a:rPr lang="uk-UA" sz="2600" spc="-10" dirty="0" smtClean="0">
                <a:solidFill>
                  <a:srgbClr val="252F50"/>
                </a:solidFill>
                <a:latin typeface="Times New Roman" panose="02020603050405020304" pitchFamily="18" charset="0"/>
                <a:cs typeface="Times New Roman" panose="02020603050405020304" pitchFamily="18" charset="0"/>
              </a:rPr>
              <a:t>травматичний</a:t>
            </a:r>
            <a:r>
              <a:rPr lang="uk-UA" sz="2600" spc="-5" dirty="0" smtClean="0">
                <a:solidFill>
                  <a:srgbClr val="252F50"/>
                </a:solidFill>
                <a:latin typeface="Times New Roman" panose="02020603050405020304" pitchFamily="18" charset="0"/>
                <a:cs typeface="Times New Roman" panose="02020603050405020304" pitchFamily="18" charset="0"/>
              </a:rPr>
              <a:t> стрес,</a:t>
            </a:r>
            <a:r>
              <a:rPr lang="uk-UA" sz="2600" spc="-25" dirty="0" smtClean="0">
                <a:solidFill>
                  <a:srgbClr val="252F50"/>
                </a:solidFill>
                <a:latin typeface="Times New Roman" panose="02020603050405020304" pitchFamily="18" charset="0"/>
                <a:cs typeface="Times New Roman" panose="02020603050405020304" pitchFamily="18" charset="0"/>
              </a:rPr>
              <a:t> </a:t>
            </a:r>
            <a:r>
              <a:rPr lang="uk-UA" sz="2600" dirty="0" smtClean="0">
                <a:solidFill>
                  <a:srgbClr val="252F50"/>
                </a:solidFill>
                <a:latin typeface="Times New Roman" panose="02020603050405020304" pitchFamily="18" charset="0"/>
                <a:cs typeface="Times New Roman" panose="02020603050405020304" pitchFamily="18" charset="0"/>
              </a:rPr>
              <a:t>а</a:t>
            </a:r>
            <a:r>
              <a:rPr lang="uk-UA" sz="2600" spc="-15" dirty="0" smtClean="0">
                <a:solidFill>
                  <a:srgbClr val="252F50"/>
                </a:solidFill>
                <a:latin typeface="Times New Roman" panose="02020603050405020304" pitchFamily="18" charset="0"/>
                <a:cs typeface="Times New Roman" panose="02020603050405020304" pitchFamily="18" charset="0"/>
              </a:rPr>
              <a:t> </a:t>
            </a:r>
            <a:r>
              <a:rPr lang="uk-UA" sz="2600" spc="-5" dirty="0" smtClean="0">
                <a:solidFill>
                  <a:srgbClr val="252F50"/>
                </a:solidFill>
                <a:latin typeface="Times New Roman" panose="02020603050405020304" pitchFamily="18" charset="0"/>
                <a:cs typeface="Times New Roman" panose="02020603050405020304" pitchFamily="18" charset="0"/>
              </a:rPr>
              <a:t>саме</a:t>
            </a:r>
            <a:r>
              <a:rPr lang="uk-UA" sz="2600" spc="15" dirty="0" smtClean="0">
                <a:solidFill>
                  <a:srgbClr val="252F50"/>
                </a:solidFill>
                <a:latin typeface="Times New Roman" panose="02020603050405020304" pitchFamily="18" charset="0"/>
                <a:cs typeface="Times New Roman" panose="02020603050405020304" pitchFamily="18" charset="0"/>
              </a:rPr>
              <a:t> </a:t>
            </a:r>
            <a:r>
              <a:rPr lang="uk-UA" sz="2600" spc="-5" dirty="0" smtClean="0">
                <a:solidFill>
                  <a:srgbClr val="252F50"/>
                </a:solidFill>
                <a:latin typeface="Times New Roman" panose="02020603050405020304" pitchFamily="18" charset="0"/>
                <a:cs typeface="Times New Roman" panose="02020603050405020304" pitchFamily="18" charset="0"/>
              </a:rPr>
              <a:t>пасивність</a:t>
            </a:r>
            <a:r>
              <a:rPr lang="uk-UA" sz="2600" spc="-15" dirty="0" smtClean="0">
                <a:solidFill>
                  <a:srgbClr val="252F50"/>
                </a:solidFill>
                <a:latin typeface="Times New Roman" panose="02020603050405020304" pitchFamily="18" charset="0"/>
                <a:cs typeface="Times New Roman" panose="02020603050405020304" pitchFamily="18" charset="0"/>
              </a:rPr>
              <a:t> </a:t>
            </a:r>
            <a:r>
              <a:rPr lang="uk-UA" sz="2600" dirty="0" smtClean="0">
                <a:solidFill>
                  <a:srgbClr val="252F50"/>
                </a:solidFill>
                <a:latin typeface="Times New Roman" panose="02020603050405020304" pitchFamily="18" charset="0"/>
                <a:cs typeface="Times New Roman" panose="02020603050405020304" pitchFamily="18" charset="0"/>
              </a:rPr>
              <a:t>у п</a:t>
            </a:r>
            <a:r>
              <a:rPr lang="uk-UA" sz="2600" spc="-10" dirty="0" smtClean="0">
                <a:solidFill>
                  <a:srgbClr val="252F50"/>
                </a:solidFill>
                <a:latin typeface="Times New Roman" panose="02020603050405020304" pitchFamily="18" charset="0"/>
                <a:cs typeface="Times New Roman" panose="02020603050405020304" pitchFamily="18" charset="0"/>
              </a:rPr>
              <a:t>оведінці:</a:t>
            </a:r>
          </a:p>
          <a:p>
            <a:pPr indent="-457200">
              <a:buAutoNum type="arabicParenR"/>
              <a:tabLst>
                <a:tab pos="469265" algn="l"/>
                <a:tab pos="469900" algn="l"/>
              </a:tabLst>
            </a:pPr>
            <a:r>
              <a:rPr lang="uk-UA" sz="2600" spc="-15" dirty="0" smtClean="0">
                <a:solidFill>
                  <a:srgbClr val="252F50"/>
                </a:solidFill>
                <a:latin typeface="Times New Roman" panose="02020603050405020304" pitchFamily="18" charset="0"/>
                <a:cs typeface="Times New Roman" panose="02020603050405020304" pitchFamily="18" charset="0"/>
              </a:rPr>
              <a:t>цілковита</a:t>
            </a:r>
            <a:r>
              <a:rPr lang="uk-UA" sz="2600" spc="25" dirty="0" smtClean="0">
                <a:solidFill>
                  <a:srgbClr val="252F50"/>
                </a:solidFill>
                <a:latin typeface="Times New Roman" panose="02020603050405020304" pitchFamily="18" charset="0"/>
                <a:cs typeface="Times New Roman" panose="02020603050405020304" pitchFamily="18" charset="0"/>
              </a:rPr>
              <a:t> н</a:t>
            </a:r>
            <a:r>
              <a:rPr lang="uk-UA" sz="2600" spc="-10" dirty="0" smtClean="0">
                <a:solidFill>
                  <a:srgbClr val="252F50"/>
                </a:solidFill>
                <a:latin typeface="Times New Roman" panose="02020603050405020304" pitchFamily="18" charset="0"/>
                <a:cs typeface="Times New Roman" panose="02020603050405020304" pitchFamily="18" charset="0"/>
              </a:rPr>
              <a:t>еспроможність / неможливість</a:t>
            </a:r>
            <a:r>
              <a:rPr lang="uk-UA" sz="2600" dirty="0" smtClean="0">
                <a:latin typeface="Times New Roman" panose="02020603050405020304" pitchFamily="18" charset="0"/>
                <a:cs typeface="Times New Roman" panose="02020603050405020304" pitchFamily="18" charset="0"/>
              </a:rPr>
              <a:t> </a:t>
            </a:r>
            <a:r>
              <a:rPr lang="uk-UA" sz="2600" dirty="0" smtClean="0">
                <a:solidFill>
                  <a:srgbClr val="252F50"/>
                </a:solidFill>
                <a:latin typeface="Times New Roman" panose="02020603050405020304" pitchFamily="18" charset="0"/>
                <a:cs typeface="Times New Roman" panose="02020603050405020304" pitchFamily="18" charset="0"/>
              </a:rPr>
              <a:t>хоч</a:t>
            </a:r>
            <a:r>
              <a:rPr lang="uk-UA" sz="2600" spc="-35" dirty="0" smtClean="0">
                <a:solidFill>
                  <a:srgbClr val="252F50"/>
                </a:solidFill>
                <a:latin typeface="Times New Roman" panose="02020603050405020304" pitchFamily="18" charset="0"/>
                <a:cs typeface="Times New Roman" panose="02020603050405020304" pitchFamily="18" charset="0"/>
              </a:rPr>
              <a:t> </a:t>
            </a:r>
            <a:r>
              <a:rPr lang="uk-UA" sz="2600" spc="-10" dirty="0" smtClean="0">
                <a:solidFill>
                  <a:srgbClr val="252F50"/>
                </a:solidFill>
                <a:latin typeface="Times New Roman" panose="02020603050405020304" pitchFamily="18" charset="0"/>
                <a:cs typeface="Times New Roman" panose="02020603050405020304" pitchFamily="18" charset="0"/>
              </a:rPr>
              <a:t>якось</a:t>
            </a:r>
            <a:r>
              <a:rPr lang="uk-UA" sz="2600" spc="-40" dirty="0" smtClean="0">
                <a:solidFill>
                  <a:srgbClr val="252F50"/>
                </a:solidFill>
                <a:latin typeface="Times New Roman" panose="02020603050405020304" pitchFamily="18" charset="0"/>
                <a:cs typeface="Times New Roman" panose="02020603050405020304" pitchFamily="18" charset="0"/>
              </a:rPr>
              <a:t> </a:t>
            </a:r>
            <a:r>
              <a:rPr lang="uk-UA" sz="2600" spc="-10" dirty="0" smtClean="0">
                <a:solidFill>
                  <a:srgbClr val="252F50"/>
                </a:solidFill>
                <a:latin typeface="Times New Roman" panose="02020603050405020304" pitchFamily="18" charset="0"/>
                <a:cs typeface="Times New Roman" panose="02020603050405020304" pitchFamily="18" charset="0"/>
              </a:rPr>
              <a:t>протидіяти ситуації,</a:t>
            </a:r>
            <a:endParaRPr lang="uk-UA" sz="2600" dirty="0" smtClean="0">
              <a:latin typeface="Times New Roman" panose="02020603050405020304" pitchFamily="18" charset="0"/>
              <a:cs typeface="Times New Roman" panose="02020603050405020304" pitchFamily="18" charset="0"/>
            </a:endParaRPr>
          </a:p>
          <a:p>
            <a:pPr indent="-457200">
              <a:buAutoNum type="arabicParenR" startAt="2"/>
              <a:tabLst>
                <a:tab pos="469265" algn="l"/>
                <a:tab pos="469900" algn="l"/>
              </a:tabLst>
            </a:pPr>
            <a:r>
              <a:rPr lang="uk-UA" sz="2600" spc="-5" dirty="0" smtClean="0">
                <a:solidFill>
                  <a:srgbClr val="252F50"/>
                </a:solidFill>
                <a:latin typeface="Times New Roman" panose="02020603050405020304" pitchFamily="18" charset="0"/>
                <a:cs typeface="Times New Roman" panose="02020603050405020304" pitchFamily="18" charset="0"/>
              </a:rPr>
              <a:t>фізична</a:t>
            </a:r>
            <a:r>
              <a:rPr lang="uk-UA" sz="2600" spc="-30" dirty="0" smtClean="0">
                <a:solidFill>
                  <a:srgbClr val="252F50"/>
                </a:solidFill>
                <a:latin typeface="Times New Roman" panose="02020603050405020304" pitchFamily="18" charset="0"/>
                <a:cs typeface="Times New Roman" panose="02020603050405020304" pitchFamily="18" charset="0"/>
              </a:rPr>
              <a:t> </a:t>
            </a:r>
            <a:r>
              <a:rPr lang="uk-UA" sz="2600" dirty="0" smtClean="0">
                <a:solidFill>
                  <a:srgbClr val="252F50"/>
                </a:solidFill>
                <a:latin typeface="Times New Roman" panose="02020603050405020304" pitchFamily="18" charset="0"/>
                <a:cs typeface="Times New Roman" panose="02020603050405020304" pitchFamily="18" charset="0"/>
              </a:rPr>
              <a:t>перевтома,</a:t>
            </a:r>
            <a:endParaRPr lang="uk-UA" sz="2600" dirty="0" smtClean="0">
              <a:latin typeface="Times New Roman" panose="02020603050405020304" pitchFamily="18" charset="0"/>
              <a:cs typeface="Times New Roman" panose="02020603050405020304" pitchFamily="18" charset="0"/>
            </a:endParaRPr>
          </a:p>
          <a:p>
            <a:pPr indent="-457200">
              <a:buAutoNum type="arabicParenR" startAt="2"/>
              <a:tabLst>
                <a:tab pos="469265" algn="l"/>
                <a:tab pos="469900" algn="l"/>
              </a:tabLst>
            </a:pPr>
            <a:r>
              <a:rPr lang="uk-UA" sz="2600" spc="-10" dirty="0" smtClean="0">
                <a:solidFill>
                  <a:srgbClr val="252F50"/>
                </a:solidFill>
                <a:latin typeface="Times New Roman" panose="02020603050405020304" pitchFamily="18" charset="0"/>
                <a:cs typeface="Times New Roman" panose="02020603050405020304" pitchFamily="18" charset="0"/>
              </a:rPr>
              <a:t>відсутність</a:t>
            </a:r>
            <a:r>
              <a:rPr lang="uk-UA" sz="2600" spc="-20" dirty="0" smtClean="0">
                <a:solidFill>
                  <a:srgbClr val="252F50"/>
                </a:solidFill>
                <a:latin typeface="Times New Roman" panose="02020603050405020304" pitchFamily="18" charset="0"/>
                <a:cs typeface="Times New Roman" panose="02020603050405020304" pitchFamily="18" charset="0"/>
              </a:rPr>
              <a:t> </a:t>
            </a:r>
            <a:r>
              <a:rPr lang="uk-UA" sz="2600" spc="-15" dirty="0" smtClean="0">
                <a:solidFill>
                  <a:srgbClr val="252F50"/>
                </a:solidFill>
                <a:latin typeface="Times New Roman" panose="02020603050405020304" pitchFamily="18" charset="0"/>
                <a:cs typeface="Times New Roman" panose="02020603050405020304" pitchFamily="18" charset="0"/>
              </a:rPr>
              <a:t>підтримки.</a:t>
            </a:r>
            <a:endParaRPr lang="uk-UA" sz="2600" dirty="0" smtClean="0">
              <a:latin typeface="Times New Roman" panose="02020603050405020304" pitchFamily="18" charset="0"/>
              <a:cs typeface="Times New Roman" panose="02020603050405020304" pitchFamily="18" charset="0"/>
            </a:endParaRPr>
          </a:p>
          <a:p>
            <a:pPr lvl="0">
              <a:buSzPct val="95833"/>
              <a:tabLst>
                <a:tab pos="121920" algn="l"/>
              </a:tabLst>
            </a:pPr>
            <a:endParaRPr lang="uk-UA" sz="2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573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595630" y="240259"/>
            <a:ext cx="4458329" cy="756920"/>
          </a:xfrm>
          <a:prstGeom prst="roundRect">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defRPr/>
            </a:pPr>
            <a:r>
              <a:rPr lang="az-Cyrl-AZ" sz="2600" b="1" kern="0" dirty="0">
                <a:solidFill>
                  <a:srgbClr val="92AA4C">
                    <a:lumMod val="50000"/>
                  </a:srgbClr>
                </a:solidFill>
                <a:latin typeface="Times New Roman" panose="02020603050405020304" pitchFamily="18" charset="0"/>
                <a:ea typeface="Calibri" panose="020F0502020204030204" pitchFamily="34" charset="0"/>
                <a:cs typeface="Times New Roman" panose="02020603050405020304" pitchFamily="18" charset="0"/>
              </a:rPr>
              <a:t>Психіка травмується якщо: </a:t>
            </a:r>
            <a:endParaRPr lang="ru-RU" sz="2600" kern="0" dirty="0">
              <a:solidFill>
                <a:srgbClr val="92AA4C">
                  <a:lumMod val="50000"/>
                </a:srgbClr>
              </a:solidFill>
              <a:latin typeface="Calibri" panose="020F0502020204030204"/>
              <a:ea typeface="Calibri" panose="020F0502020204030204" pitchFamily="34" charset="0"/>
              <a:cs typeface="Times New Roman" panose="02020603050405020304" pitchFamily="18" charset="0"/>
            </a:endParaRPr>
          </a:p>
        </p:txBody>
      </p:sp>
      <p:sp>
        <p:nvSpPr>
          <p:cNvPr id="6" name="Скругленный прямоугольник 5"/>
          <p:cNvSpPr/>
          <p:nvPr/>
        </p:nvSpPr>
        <p:spPr>
          <a:xfrm>
            <a:off x="1439863" y="1113471"/>
            <a:ext cx="4445931" cy="3689756"/>
          </a:xfrm>
          <a:prstGeom prst="roundRect">
            <a:avLst/>
          </a:prstGeom>
          <a:solidFill>
            <a:schemeClr val="accent2">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defRPr/>
            </a:pPr>
            <a:r>
              <a:rPr lang="az-Cyrl-AZ" sz="2400" b="1" kern="0" dirty="0">
                <a:solidFill>
                  <a:srgbClr val="92AA4C">
                    <a:lumMod val="50000"/>
                  </a:srgbClr>
                </a:solidFill>
                <a:latin typeface="Times New Roman" panose="02020603050405020304" pitchFamily="18" charset="0"/>
                <a:ea typeface="Calibri" panose="020F0502020204030204" pitchFamily="34" charset="0"/>
                <a:cs typeface="Times New Roman" panose="02020603050405020304" pitchFamily="18" charset="0"/>
              </a:rPr>
              <a:t>Подія є досить </a:t>
            </a:r>
            <a:r>
              <a:rPr lang="az-Cyrl-AZ" sz="2400" b="1" kern="0" dirty="0" smtClean="0">
                <a:solidFill>
                  <a:srgbClr val="92AA4C">
                    <a:lumMod val="50000"/>
                  </a:srgbClr>
                </a:solidFill>
                <a:latin typeface="Times New Roman" panose="02020603050405020304" pitchFamily="18" charset="0"/>
                <a:ea typeface="Calibri" panose="020F0502020204030204" pitchFamily="34" charset="0"/>
                <a:cs typeface="Times New Roman" panose="02020603050405020304" pitchFamily="18" charset="0"/>
              </a:rPr>
              <a:t>інтенсивною, </a:t>
            </a:r>
            <a:r>
              <a:rPr lang="az-Cyrl-AZ" sz="2400" b="1" kern="0" dirty="0">
                <a:solidFill>
                  <a:srgbClr val="92AA4C">
                    <a:lumMod val="50000"/>
                  </a:srgbClr>
                </a:solidFill>
                <a:latin typeface="Times New Roman" panose="02020603050405020304" pitchFamily="18" charset="0"/>
                <a:ea typeface="Calibri" panose="020F0502020204030204" pitchFamily="34" charset="0"/>
                <a:cs typeface="Times New Roman" panose="02020603050405020304" pitchFamily="18" charset="0"/>
              </a:rPr>
              <a:t>а у людини недостатьо міцності, опірності, досвіду, щоб впоратися з певною атакою на </a:t>
            </a:r>
            <a:r>
              <a:rPr lang="az-Cyrl-AZ" sz="2400" b="1" kern="0" dirty="0" smtClean="0">
                <a:solidFill>
                  <a:srgbClr val="92AA4C">
                    <a:lumMod val="50000"/>
                  </a:srgbClr>
                </a:solidFill>
                <a:latin typeface="Times New Roman" panose="02020603050405020304" pitchFamily="18" charset="0"/>
                <a:ea typeface="Calibri" panose="020F0502020204030204" pitchFamily="34" charset="0"/>
                <a:cs typeface="Times New Roman" panose="02020603050405020304" pitchFamily="18" charset="0"/>
              </a:rPr>
              <a:t>неї; </a:t>
            </a:r>
          </a:p>
          <a:p>
            <a:pPr>
              <a:lnSpc>
                <a:spcPct val="107000"/>
              </a:lnSpc>
              <a:defRPr/>
            </a:pPr>
            <a:r>
              <a:rPr lang="az-Cyrl-AZ" sz="2400" b="1" kern="0" dirty="0" smtClean="0">
                <a:solidFill>
                  <a:srgbClr val="92AA4C">
                    <a:lumMod val="50000"/>
                  </a:srgbClr>
                </a:solidFill>
                <a:latin typeface="Times New Roman" panose="02020603050405020304" pitchFamily="18" charset="0"/>
                <a:ea typeface="Calibri" panose="020F0502020204030204" pitchFamily="34" charset="0"/>
                <a:cs typeface="Times New Roman" panose="02020603050405020304" pitchFamily="18" charset="0"/>
              </a:rPr>
              <a:t>- людина </a:t>
            </a:r>
            <a:r>
              <a:rPr lang="az-Cyrl-AZ" sz="2400" b="1" kern="0" dirty="0">
                <a:solidFill>
                  <a:srgbClr val="92AA4C">
                    <a:lumMod val="50000"/>
                  </a:srgbClr>
                </a:solidFill>
                <a:latin typeface="Times New Roman" panose="02020603050405020304" pitchFamily="18" charset="0"/>
                <a:ea typeface="Calibri" panose="020F0502020204030204" pitchFamily="34" charset="0"/>
                <a:cs typeface="Times New Roman" panose="02020603050405020304" pitchFamily="18" charset="0"/>
              </a:rPr>
              <a:t>є досить вразлива і чутлива до надсильного впливу </a:t>
            </a:r>
            <a:endParaRPr lang="ru-RU" sz="2400" kern="0" dirty="0">
              <a:solidFill>
                <a:srgbClr val="92AA4C">
                  <a:lumMod val="50000"/>
                </a:srgbClr>
              </a:solidFill>
              <a:latin typeface="Calibri" panose="020F0502020204030204"/>
              <a:ea typeface="Calibri" panose="020F0502020204030204" pitchFamily="34" charset="0"/>
              <a:cs typeface="Times New Roman" panose="02020603050405020304" pitchFamily="18" charset="0"/>
            </a:endParaRPr>
          </a:p>
        </p:txBody>
      </p:sp>
      <p:sp>
        <p:nvSpPr>
          <p:cNvPr id="7" name="Скругленный прямоугольник 6"/>
          <p:cNvSpPr/>
          <p:nvPr/>
        </p:nvSpPr>
        <p:spPr>
          <a:xfrm>
            <a:off x="6695088" y="213982"/>
            <a:ext cx="5048453" cy="756920"/>
          </a:xfrm>
          <a:prstGeom prst="roundRect">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defRPr/>
            </a:pPr>
            <a:r>
              <a:rPr lang="az-Cyrl-AZ" sz="2600" b="1" kern="0" dirty="0">
                <a:solidFill>
                  <a:srgbClr val="92AA4C">
                    <a:lumMod val="50000"/>
                  </a:srgbClr>
                </a:solidFill>
                <a:latin typeface="Times New Roman" panose="02020603050405020304" pitchFamily="18" charset="0"/>
                <a:ea typeface="Calibri" panose="020F0502020204030204" pitchFamily="34" charset="0"/>
                <a:cs typeface="Times New Roman" panose="02020603050405020304" pitchFamily="18" charset="0"/>
              </a:rPr>
              <a:t>Психіка </a:t>
            </a:r>
            <a:r>
              <a:rPr lang="az-Cyrl-AZ" sz="2600" b="1" kern="0" dirty="0" smtClean="0">
                <a:solidFill>
                  <a:srgbClr val="92AA4C">
                    <a:lumMod val="50000"/>
                  </a:srgbClr>
                </a:solidFill>
                <a:latin typeface="Times New Roman" panose="02020603050405020304" pitchFamily="18" charset="0"/>
                <a:ea typeface="Calibri" panose="020F0502020204030204" pitchFamily="34" charset="0"/>
                <a:cs typeface="Times New Roman" panose="02020603050405020304" pitchFamily="18" charset="0"/>
              </a:rPr>
              <a:t>витримує стрес </a:t>
            </a:r>
            <a:r>
              <a:rPr lang="az-Cyrl-AZ" sz="2600" b="1" kern="0" dirty="0">
                <a:solidFill>
                  <a:srgbClr val="92AA4C">
                    <a:lumMod val="50000"/>
                  </a:srgbClr>
                </a:solidFill>
                <a:latin typeface="Times New Roman" panose="02020603050405020304" pitchFamily="18" charset="0"/>
                <a:ea typeface="Calibri" panose="020F0502020204030204" pitchFamily="34" charset="0"/>
                <a:cs typeface="Times New Roman" panose="02020603050405020304" pitchFamily="18" charset="0"/>
              </a:rPr>
              <a:t>якщо: </a:t>
            </a:r>
            <a:endParaRPr lang="ru-RU" sz="2600" kern="0" dirty="0">
              <a:solidFill>
                <a:srgbClr val="92AA4C">
                  <a:lumMod val="50000"/>
                </a:srgbClr>
              </a:solidFill>
              <a:latin typeface="Calibri" panose="020F0502020204030204"/>
              <a:ea typeface="Calibri" panose="020F0502020204030204" pitchFamily="34" charset="0"/>
              <a:cs typeface="Times New Roman" panose="02020603050405020304" pitchFamily="18" charset="0"/>
            </a:endParaRPr>
          </a:p>
        </p:txBody>
      </p:sp>
      <p:sp>
        <p:nvSpPr>
          <p:cNvPr id="8" name="Скругленный прямоугольник 7"/>
          <p:cNvSpPr/>
          <p:nvPr/>
        </p:nvSpPr>
        <p:spPr>
          <a:xfrm>
            <a:off x="6626717" y="1087194"/>
            <a:ext cx="5197422" cy="3621438"/>
          </a:xfrm>
          <a:prstGeom prst="roundRect">
            <a:avLst/>
          </a:prstGeom>
          <a:solidFill>
            <a:schemeClr val="accent2">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defRPr/>
            </a:pPr>
            <a:r>
              <a:rPr lang="az-Cyrl-AZ" sz="3200" b="1" kern="0" dirty="0" smtClean="0">
                <a:solidFill>
                  <a:srgbClr val="92AA4C">
                    <a:lumMod val="50000"/>
                  </a:srgbClr>
                </a:solidFill>
                <a:latin typeface="Times New Roman" panose="02020603050405020304" pitchFamily="18" charset="0"/>
                <a:ea typeface="Calibri" panose="020F0502020204030204" pitchFamily="34" charset="0"/>
                <a:cs typeface="Times New Roman" panose="02020603050405020304" pitchFamily="18" charset="0"/>
              </a:rPr>
              <a:t>Людина є стресостійкою та має різні внутрішні і зовнішні </a:t>
            </a:r>
            <a:r>
              <a:rPr lang="az-Cyrl-AZ" sz="3200" b="1" kern="0" dirty="0" smtClean="0">
                <a:solidFill>
                  <a:srgbClr val="A53010">
                    <a:lumMod val="75000"/>
                  </a:srgbClr>
                </a:solidFill>
                <a:latin typeface="Times New Roman" panose="02020603050405020304" pitchFamily="18" charset="0"/>
                <a:ea typeface="Calibri" panose="020F0502020204030204" pitchFamily="34" charset="0"/>
                <a:cs typeface="Times New Roman" panose="02020603050405020304" pitchFamily="18" charset="0"/>
              </a:rPr>
              <a:t>РУСУРСИ</a:t>
            </a:r>
            <a:r>
              <a:rPr lang="az-Cyrl-AZ" sz="3200" b="1" kern="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3200" kern="0" dirty="0">
              <a:solidFill>
                <a:srgbClr val="002060"/>
              </a:solidFill>
              <a:latin typeface="Calibri" panose="020F0502020204030204"/>
              <a:ea typeface="Calibri" panose="020F0502020204030204" pitchFamily="34" charset="0"/>
              <a:cs typeface="Times New Roman" panose="02020603050405020304" pitchFamily="18" charset="0"/>
            </a:endParaRPr>
          </a:p>
        </p:txBody>
      </p:sp>
      <p:sp>
        <p:nvSpPr>
          <p:cNvPr id="9" name="Скругленный прямоугольник 8"/>
          <p:cNvSpPr/>
          <p:nvPr/>
        </p:nvSpPr>
        <p:spPr>
          <a:xfrm>
            <a:off x="882870" y="5920193"/>
            <a:ext cx="10983310" cy="864235"/>
          </a:xfrm>
          <a:prstGeom prst="roundRect">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r>
              <a:rPr lang="uk-UA" sz="2800" b="1" kern="0" dirty="0">
                <a:solidFill>
                  <a:srgbClr val="92AA4C">
                    <a:lumMod val="50000"/>
                  </a:srgbClr>
                </a:solidFill>
                <a:latin typeface="Times New Roman" panose="02020603050405020304" pitchFamily="18" charset="0"/>
                <a:ea typeface="Times New Roman" panose="02020603050405020304" pitchFamily="18" charset="0"/>
              </a:rPr>
              <a:t>Більшість реакцій на стресові події </a:t>
            </a:r>
            <a:r>
              <a:rPr lang="uk-UA" sz="2800" b="1" kern="0" dirty="0" smtClean="0">
                <a:solidFill>
                  <a:srgbClr val="92AA4C">
                    <a:lumMod val="50000"/>
                  </a:srgbClr>
                </a:solidFill>
                <a:latin typeface="Times New Roman" panose="02020603050405020304" pitchFamily="18" charset="0"/>
                <a:ea typeface="Times New Roman" panose="02020603050405020304" pitchFamily="18" charset="0"/>
              </a:rPr>
              <a:t>НЕ СТАЮТЬ психічними розладами. Психіка є </a:t>
            </a:r>
            <a:r>
              <a:rPr lang="uk-UA" sz="2800" b="1" kern="0" dirty="0" err="1" smtClean="0">
                <a:solidFill>
                  <a:srgbClr val="92AA4C">
                    <a:lumMod val="50000"/>
                  </a:srgbClr>
                </a:solidFill>
                <a:latin typeface="Times New Roman" panose="02020603050405020304" pitchFamily="18" charset="0"/>
                <a:ea typeface="Times New Roman" panose="02020603050405020304" pitchFamily="18" charset="0"/>
              </a:rPr>
              <a:t>резільєнтною</a:t>
            </a:r>
            <a:r>
              <a:rPr lang="uk-UA" sz="2800" b="1" kern="0" dirty="0" smtClean="0">
                <a:solidFill>
                  <a:srgbClr val="92AA4C">
                    <a:lumMod val="50000"/>
                  </a:srgbClr>
                </a:solidFill>
                <a:latin typeface="Times New Roman" panose="02020603050405020304" pitchFamily="18" charset="0"/>
                <a:ea typeface="Times New Roman" panose="02020603050405020304" pitchFamily="18" charset="0"/>
              </a:rPr>
              <a:t> і має механізми відновлення</a:t>
            </a:r>
            <a:endParaRPr lang="ru-RU" sz="2800" kern="0" dirty="0">
              <a:solidFill>
                <a:srgbClr val="92AA4C">
                  <a:lumMod val="50000"/>
                </a:srgbClr>
              </a:solidFill>
              <a:latin typeface="Times New Roman" panose="02020603050405020304" pitchFamily="18" charset="0"/>
              <a:ea typeface="Times New Roman" panose="02020603050405020304" pitchFamily="18" charset="0"/>
            </a:endParaRPr>
          </a:p>
        </p:txBody>
      </p:sp>
      <p:sp>
        <p:nvSpPr>
          <p:cNvPr id="10" name="Стрелка вниз 9"/>
          <p:cNvSpPr/>
          <p:nvPr/>
        </p:nvSpPr>
        <p:spPr>
          <a:xfrm>
            <a:off x="3584028" y="987973"/>
            <a:ext cx="484632" cy="41084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1" name="Стрелка вниз 10"/>
          <p:cNvSpPr/>
          <p:nvPr/>
        </p:nvSpPr>
        <p:spPr>
          <a:xfrm>
            <a:off x="8939049" y="872358"/>
            <a:ext cx="484632" cy="44143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Скругленный прямоугольник 11"/>
          <p:cNvSpPr/>
          <p:nvPr/>
        </p:nvSpPr>
        <p:spPr>
          <a:xfrm>
            <a:off x="1502978" y="4983338"/>
            <a:ext cx="10541877" cy="864235"/>
          </a:xfrm>
          <a:prstGeom prst="roundRect">
            <a:avLst/>
          </a:prstGeom>
          <a:solidFill>
            <a:schemeClr val="accent2">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2400" b="1" kern="0" dirty="0" smtClean="0">
                <a:solidFill>
                  <a:srgbClr val="833C0B"/>
                </a:solidFill>
                <a:latin typeface="Times New Roman" panose="02020603050405020304" pitchFamily="18" charset="0"/>
                <a:ea typeface="Times New Roman" panose="02020603050405020304" pitchFamily="18" charset="0"/>
              </a:rPr>
              <a:t>Вірогідність виникнення травми – час і співвідношення між факторами ризику та  ресурсами</a:t>
            </a:r>
            <a:endParaRPr kumimoji="0" lang="ru-RU"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21159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859531" y="77638"/>
            <a:ext cx="9190907" cy="612476"/>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36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Наслідки травматичного досвіду</a:t>
            </a:r>
            <a:endParaRPr lang="ru-RU" sz="3600" b="1" dirty="0">
              <a:solidFill>
                <a:schemeClr val="accent6">
                  <a:lumMod val="50000"/>
                </a:schemeClr>
              </a:solidFill>
              <a:effectLst/>
              <a:ea typeface="Calibri" panose="020F0502020204030204" pitchFamily="34" charset="0"/>
              <a:cs typeface="Times New Roman" panose="02020603050405020304" pitchFamily="18" charset="0"/>
            </a:endParaRPr>
          </a:p>
        </p:txBody>
      </p:sp>
      <p:sp>
        <p:nvSpPr>
          <p:cNvPr id="12" name="Скругленный прямоугольник 11"/>
          <p:cNvSpPr/>
          <p:nvPr/>
        </p:nvSpPr>
        <p:spPr>
          <a:xfrm>
            <a:off x="1650123" y="856265"/>
            <a:ext cx="10394731" cy="983046"/>
          </a:xfrm>
          <a:prstGeom prst="roundRect">
            <a:avLst>
              <a:gd name="adj" fmla="val 50000"/>
            </a:avLst>
          </a:prstGeom>
          <a:solidFill>
            <a:schemeClr val="bg2">
              <a:lumMod val="9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uk-UA" sz="2400" b="1" i="0" u="none" strike="noStrike" kern="0" cap="none" spc="0" normalizeH="0" baseline="0" noProof="0" dirty="0">
                <a:ln>
                  <a:noFill/>
                </a:ln>
                <a:solidFill>
                  <a:schemeClr val="tx2">
                    <a:lumMod val="7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Гостра стресова реакція має набір </a:t>
            </a:r>
            <a:r>
              <a:rPr kumimoji="0" lang="uk-UA" sz="2400" b="1" i="0" u="none" strike="noStrike" kern="0" cap="none" spc="0" normalizeH="0" baseline="0" noProof="0" dirty="0" smtClean="0">
                <a:ln>
                  <a:noFill/>
                </a:ln>
                <a:solidFill>
                  <a:schemeClr val="accent1"/>
                </a:solidFill>
                <a:effectLst/>
                <a:uLnTx/>
                <a:uFillTx/>
                <a:latin typeface="Times New Roman" panose="02020603050405020304" pitchFamily="18" charset="0"/>
                <a:ea typeface="Calibri" panose="020F0502020204030204" pitchFamily="34" charset="0"/>
                <a:cs typeface="Times New Roman" panose="02020603050405020304" pitchFamily="18" charset="0"/>
              </a:rPr>
              <a:t>ФІЗІОЛОГІЧНИХ, ЕМОЦІЙНИХ, КОГНІТИВНИХ, ПОВЕДІНКОВИХ</a:t>
            </a:r>
            <a:r>
              <a:rPr kumimoji="0" lang="uk-UA" sz="2400" b="1" i="0" u="none" strike="noStrike" kern="0" cap="none" spc="0" normalizeH="0" baseline="0" noProof="0" dirty="0" smtClean="0">
                <a:ln>
                  <a:noFill/>
                </a:ln>
                <a:solidFill>
                  <a:schemeClr val="bg2">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uk-UA" sz="2400" b="1" i="0" u="none" strike="noStrike" kern="0" cap="none" spc="0" normalizeH="0" baseline="0" noProof="0" dirty="0" smtClean="0">
                <a:ln>
                  <a:noFill/>
                </a:ln>
                <a:solidFill>
                  <a:schemeClr val="tx2">
                    <a:lumMod val="7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реакцій</a:t>
            </a:r>
            <a:r>
              <a:rPr kumimoji="0" lang="uk-UA" sz="2400" b="1" i="0" u="none" strike="noStrike" kern="0" cap="none" spc="0" normalizeH="0" baseline="0" noProof="0" dirty="0">
                <a:ln>
                  <a:noFill/>
                </a:ln>
                <a:solidFill>
                  <a:schemeClr val="tx2">
                    <a:lumMod val="7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ru-RU" sz="2400" b="0" i="0" u="none" strike="noStrike" kern="0" cap="none" spc="0" normalizeH="0" baseline="0" noProof="0" dirty="0">
              <a:ln>
                <a:noFill/>
              </a:ln>
              <a:solidFill>
                <a:schemeClr val="tx2">
                  <a:lumMod val="75000"/>
                </a:scheme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843C0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ru-RU"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3" name="Скругленный прямоугольник 12"/>
          <p:cNvSpPr/>
          <p:nvPr/>
        </p:nvSpPr>
        <p:spPr>
          <a:xfrm>
            <a:off x="1219200" y="2025650"/>
            <a:ext cx="4834759" cy="4635500"/>
          </a:xfrm>
          <a:prstGeom prst="roundRect">
            <a:avLst/>
          </a:prstGeom>
          <a:solidFill>
            <a:schemeClr val="accent6">
              <a:lumMod val="75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ctr">
              <a:lnSpc>
                <a:spcPct val="107000"/>
              </a:lnSpc>
              <a:spcAft>
                <a:spcPts val="800"/>
              </a:spcAft>
              <a:buFont typeface="+mj-lt"/>
              <a:buAutoNum type="arabicPeriod"/>
              <a:defRPr/>
            </a:pPr>
            <a:r>
              <a:rPr lang="uk-UA" sz="2600" b="1" u="sng" kern="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ФІЗІОЛОГІЧНІ:</a:t>
            </a:r>
            <a:r>
              <a:rPr lang="uk-UA" sz="2600" u="sng" kern="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spcAft>
                <a:spcPts val="800"/>
              </a:spcAft>
              <a:defRPr/>
            </a:pPr>
            <a:r>
              <a:rPr lang="uk-UA" sz="2600" b="1" kern="0" dirty="0" smtClean="0">
                <a:solidFill>
                  <a:srgbClr val="FFC000"/>
                </a:solidFill>
                <a:latin typeface="Times New Roman" panose="02020603050405020304" pitchFamily="18" charset="0"/>
                <a:ea typeface="Calibri" panose="020F0502020204030204" pitchFamily="34" charset="0"/>
                <a:cs typeface="Times New Roman" panose="02020603050405020304" pitchFamily="18" charset="0"/>
              </a:rPr>
              <a:t>озноб</a:t>
            </a:r>
            <a:r>
              <a:rPr lang="uk-UA" sz="2600" b="1" kern="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uk-UA" sz="26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підвищений тиск, тахікардія, утруднене дихання, скрегіт зубів, стомленість, безсоння, спрага, головні болі, болі у шлунку, проблеми травлення, нудота, збудження або заціпеніння, втрата свідомості</a:t>
            </a:r>
            <a:endParaRPr lang="ru-RU" sz="2600" b="1"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p:txBody>
      </p:sp>
      <p:sp>
        <p:nvSpPr>
          <p:cNvPr id="14" name="Скругленный прямоугольник 13"/>
          <p:cNvSpPr/>
          <p:nvPr/>
        </p:nvSpPr>
        <p:spPr>
          <a:xfrm>
            <a:off x="6400800" y="1941566"/>
            <a:ext cx="5118538" cy="4635500"/>
          </a:xfrm>
          <a:prstGeom prst="roundRect">
            <a:avLst/>
          </a:prstGeom>
          <a:solidFill>
            <a:schemeClr val="accent6">
              <a:lumMod val="75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defRPr/>
            </a:pPr>
            <a:r>
              <a:rPr lang="uk-UA" sz="2600" b="1" u="sng" kern="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ЕМОЦІЙНІ: </a:t>
            </a:r>
          </a:p>
          <a:p>
            <a:pPr lvl="0" algn="ctr">
              <a:lnSpc>
                <a:spcPct val="107000"/>
              </a:lnSpc>
              <a:spcAft>
                <a:spcPts val="800"/>
              </a:spcAft>
              <a:defRPr/>
            </a:pPr>
            <a:r>
              <a:rPr lang="uk-UA" sz="2600" b="1" kern="0" dirty="0" smtClean="0">
                <a:solidFill>
                  <a:srgbClr val="FFC000"/>
                </a:solidFill>
                <a:latin typeface="Times New Roman" panose="02020603050405020304" pitchFamily="18" charset="0"/>
                <a:ea typeface="Calibri" panose="020F0502020204030204" pitchFamily="34" charset="0"/>
                <a:cs typeface="Times New Roman" panose="02020603050405020304" pitchFamily="18" charset="0"/>
              </a:rPr>
              <a:t>страх</a:t>
            </a:r>
            <a:r>
              <a:rPr lang="uk-UA" sz="2600" b="1" kern="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uk-UA" sz="2600" b="1" kern="0" dirty="0" smtClean="0">
                <a:solidFill>
                  <a:srgbClr val="FFD966"/>
                </a:solidFill>
                <a:latin typeface="Times New Roman" panose="02020603050405020304" pitchFamily="18" charset="0"/>
                <a:ea typeface="Calibri" panose="020F0502020204030204" pitchFamily="34" charset="0"/>
                <a:cs typeface="Times New Roman" panose="02020603050405020304" pitchFamily="18" charset="0"/>
              </a:rPr>
              <a:t>тривожність</a:t>
            </a:r>
            <a:r>
              <a:rPr lang="uk-UA" sz="26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 </a:t>
            </a:r>
            <a:endParaRPr lang="uk-UA" sz="2600" b="1" kern="0" dirty="0" smtClean="0">
              <a:solidFill>
                <a:srgbClr val="FFD966"/>
              </a:solidFill>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defRPr/>
            </a:pPr>
            <a:r>
              <a:rPr lang="uk-UA" sz="2600" b="1" kern="0" dirty="0" smtClean="0">
                <a:solidFill>
                  <a:srgbClr val="FFD966"/>
                </a:solidFill>
                <a:latin typeface="Times New Roman" panose="02020603050405020304" pitchFamily="18" charset="0"/>
                <a:ea typeface="Calibri" panose="020F0502020204030204" pitchFamily="34" charset="0"/>
                <a:cs typeface="Times New Roman" panose="02020603050405020304" pitchFamily="18" charset="0"/>
              </a:rPr>
              <a:t>занепокоєння</a:t>
            </a:r>
            <a:r>
              <a:rPr lang="uk-UA" sz="26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 депресія, апатія, безперспективність, безвихідь, відчай</a:t>
            </a:r>
            <a:r>
              <a:rPr lang="uk-UA" sz="2600" b="1" kern="0" dirty="0" smtClean="0">
                <a:solidFill>
                  <a:srgbClr val="FFD966"/>
                </a:solidFill>
                <a:latin typeface="Times New Roman" panose="02020603050405020304" pitchFamily="18" charset="0"/>
                <a:ea typeface="Calibri" panose="020F0502020204030204" pitchFamily="34" charset="0"/>
                <a:cs typeface="Times New Roman" panose="02020603050405020304" pitchFamily="18" charset="0"/>
              </a:rPr>
              <a:t>, смуток, </a:t>
            </a:r>
            <a:r>
              <a:rPr lang="uk-UA" sz="26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провина, гнів, смуток, емоційна уразливість, </a:t>
            </a:r>
            <a:r>
              <a:rPr lang="uk-UA" sz="2600" b="1" kern="0" dirty="0" smtClean="0">
                <a:solidFill>
                  <a:srgbClr val="FFD966"/>
                </a:solidFill>
                <a:latin typeface="Times New Roman" panose="02020603050405020304" pitchFamily="18" charset="0"/>
                <a:ea typeface="Calibri" panose="020F0502020204030204" pitchFamily="34" charset="0"/>
                <a:cs typeface="Times New Roman" panose="02020603050405020304" pitchFamily="18" charset="0"/>
              </a:rPr>
              <a:t>дратівливість, різкі </a:t>
            </a:r>
            <a:r>
              <a:rPr lang="uk-UA" sz="26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перепади </a:t>
            </a:r>
            <a:r>
              <a:rPr lang="uk-UA" sz="2600" b="1" kern="0" dirty="0" smtClean="0">
                <a:solidFill>
                  <a:srgbClr val="FFD966"/>
                </a:solidFill>
                <a:latin typeface="Times New Roman" panose="02020603050405020304" pitchFamily="18" charset="0"/>
                <a:ea typeface="Calibri" panose="020F0502020204030204" pitchFamily="34" charset="0"/>
                <a:cs typeface="Times New Roman" panose="02020603050405020304" pitchFamily="18" charset="0"/>
              </a:rPr>
              <a:t>настрою, емоційний шок</a:t>
            </a:r>
            <a:r>
              <a:rPr lang="uk-UA" sz="2200" b="1" kern="0" dirty="0" smtClean="0">
                <a:solidFill>
                  <a:srgbClr val="FFD966"/>
                </a:solidFill>
                <a:latin typeface="Times New Roman" panose="02020603050405020304" pitchFamily="18" charset="0"/>
                <a:ea typeface="Calibri" panose="020F0502020204030204" pitchFamily="34" charset="0"/>
                <a:cs typeface="Times New Roman" panose="02020603050405020304" pitchFamily="18" charset="0"/>
              </a:rPr>
              <a:t>  </a:t>
            </a:r>
            <a:endParaRPr lang="ru-RU" sz="2200" b="1"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895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943614" y="392948"/>
            <a:ext cx="9190907" cy="612476"/>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3600" b="1" dirty="0">
                <a:solidFill>
                  <a:srgbClr val="6AAC91">
                    <a:lumMod val="50000"/>
                  </a:srgbClr>
                </a:solidFill>
                <a:latin typeface="Times New Roman" panose="02020603050405020304" pitchFamily="18" charset="0"/>
                <a:ea typeface="Calibri" panose="020F0502020204030204" pitchFamily="34" charset="0"/>
                <a:cs typeface="Times New Roman" panose="02020603050405020304" pitchFamily="18" charset="0"/>
              </a:rPr>
              <a:t>Наслідки травматичного досвіду</a:t>
            </a:r>
            <a:endParaRPr lang="ru-RU" sz="3600" b="1" dirty="0">
              <a:solidFill>
                <a:srgbClr val="6AAC91">
                  <a:lumMod val="50000"/>
                </a:srgbClr>
              </a:solidFill>
              <a:ea typeface="Calibri" panose="020F0502020204030204" pitchFamily="34" charset="0"/>
              <a:cs typeface="Times New Roman" panose="02020603050405020304" pitchFamily="18" charset="0"/>
            </a:endParaRPr>
          </a:p>
        </p:txBody>
      </p:sp>
      <p:sp>
        <p:nvSpPr>
          <p:cNvPr id="10" name="Скругленный прямоугольник 9"/>
          <p:cNvSpPr/>
          <p:nvPr/>
        </p:nvSpPr>
        <p:spPr>
          <a:xfrm>
            <a:off x="521998" y="1240221"/>
            <a:ext cx="5698490" cy="5318234"/>
          </a:xfrm>
          <a:prstGeom prst="roundRect">
            <a:avLst/>
          </a:prstGeom>
          <a:solidFill>
            <a:schemeClr val="accent3">
              <a:lumMod val="75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defRPr/>
            </a:pPr>
            <a:r>
              <a:rPr lang="uk-UA" sz="2800"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3.</a:t>
            </a:r>
            <a:r>
              <a:rPr lang="uk-UA" sz="2800" u="sng"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uk-UA" sz="2800" b="1" u="sng" kern="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КОГНІТИВНІ</a:t>
            </a:r>
            <a:r>
              <a:rPr lang="uk-UA" sz="2800" b="1" kern="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r>
              <a:rPr lang="uk-UA" sz="2800" kern="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800"/>
              </a:spcAft>
              <a:defRPr/>
            </a:pPr>
            <a:r>
              <a:rPr lang="uk-UA" sz="2800" b="1" kern="0" dirty="0" smtClean="0">
                <a:solidFill>
                  <a:srgbClr val="FFD966"/>
                </a:solidFill>
                <a:latin typeface="Times New Roman" panose="02020603050405020304" pitchFamily="18" charset="0"/>
                <a:ea typeface="Calibri" panose="020F0502020204030204" pitchFamily="34" charset="0"/>
                <a:cs typeface="Times New Roman" panose="02020603050405020304" pitchFamily="18" charset="0"/>
              </a:rPr>
              <a:t>складність </a:t>
            </a:r>
            <a:r>
              <a:rPr lang="uk-UA" sz="2800" b="1" kern="0" dirty="0" err="1">
                <a:solidFill>
                  <a:srgbClr val="FFD966"/>
                </a:solidFill>
                <a:latin typeface="Times New Roman" panose="02020603050405020304" pitchFamily="18" charset="0"/>
                <a:ea typeface="Calibri" panose="020F0502020204030204" pitchFamily="34" charset="0"/>
                <a:cs typeface="Times New Roman" panose="02020603050405020304" pitchFamily="18" charset="0"/>
              </a:rPr>
              <a:t>мисленнєвої</a:t>
            </a:r>
            <a:r>
              <a:rPr lang="uk-UA" sz="28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 концентрації, розсіяність уваги, забування,  нав’язливі думки, зниження критичності мислення, складнощі у прийнятті рішень, переважання негативних, сумних </a:t>
            </a:r>
            <a:r>
              <a:rPr lang="uk-UA" sz="2800" b="1" kern="0" dirty="0" smtClean="0">
                <a:solidFill>
                  <a:srgbClr val="FFD966"/>
                </a:solidFill>
                <a:latin typeface="Times New Roman" panose="02020603050405020304" pitchFamily="18" charset="0"/>
                <a:ea typeface="Calibri" panose="020F0502020204030204" pitchFamily="34" charset="0"/>
                <a:cs typeface="Times New Roman" panose="02020603050405020304" pitchFamily="18" charset="0"/>
              </a:rPr>
              <a:t>думок</a:t>
            </a:r>
            <a:endParaRPr lang="ru-RU" sz="2800" b="1"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p:txBody>
      </p:sp>
      <p:sp>
        <p:nvSpPr>
          <p:cNvPr id="11" name="Скругленный прямоугольник 10"/>
          <p:cNvSpPr/>
          <p:nvPr/>
        </p:nvSpPr>
        <p:spPr>
          <a:xfrm>
            <a:off x="6653048" y="1177160"/>
            <a:ext cx="5359922" cy="5402316"/>
          </a:xfrm>
          <a:prstGeom prst="roundRect">
            <a:avLst/>
          </a:prstGeom>
          <a:solidFill>
            <a:schemeClr val="tx2"/>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defRPr/>
            </a:pPr>
            <a:r>
              <a:rPr lang="uk-UA" sz="2800"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a:t>
            </a:r>
            <a:r>
              <a:rPr lang="uk-UA" sz="2800" b="1" u="sng" kern="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ПОВЕДІНКОВІ: </a:t>
            </a:r>
            <a:r>
              <a:rPr lang="uk-UA" sz="28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невпевненість у собі, сумніви, «загальмованість або </a:t>
            </a:r>
            <a:r>
              <a:rPr lang="uk-UA" sz="2800" b="1" kern="0" dirty="0" err="1">
                <a:solidFill>
                  <a:srgbClr val="FFD966"/>
                </a:solidFill>
                <a:latin typeface="Times New Roman" panose="02020603050405020304" pitchFamily="18" charset="0"/>
                <a:ea typeface="Calibri" panose="020F0502020204030204" pitchFamily="34" charset="0"/>
                <a:cs typeface="Times New Roman" panose="02020603050405020304" pitchFamily="18" charset="0"/>
              </a:rPr>
              <a:t>знерухомлення</a:t>
            </a:r>
            <a:r>
              <a:rPr lang="uk-UA" sz="28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 відмова від діяльності, низька </a:t>
            </a:r>
            <a:r>
              <a:rPr lang="uk-UA" sz="2800" b="1" kern="0" dirty="0" err="1">
                <a:solidFill>
                  <a:srgbClr val="FFD966"/>
                </a:solidFill>
                <a:latin typeface="Times New Roman" panose="02020603050405020304" pitchFamily="18" charset="0"/>
                <a:ea typeface="Calibri" panose="020F0502020204030204" pitchFamily="34" charset="0"/>
                <a:cs typeface="Times New Roman" panose="02020603050405020304" pitchFamily="18" charset="0"/>
              </a:rPr>
              <a:t>самоефективність</a:t>
            </a:r>
            <a:r>
              <a:rPr lang="uk-UA" sz="28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 </a:t>
            </a:r>
            <a:r>
              <a:rPr lang="uk-UA" sz="2800" b="1" kern="0" dirty="0" smtClean="0">
                <a:solidFill>
                  <a:srgbClr val="FFD966"/>
                </a:solidFill>
                <a:latin typeface="Times New Roman" panose="02020603050405020304" pitchFamily="18" charset="0"/>
                <a:ea typeface="Calibri" panose="020F0502020204030204" pitchFamily="34" charset="0"/>
                <a:cs typeface="Times New Roman" panose="02020603050405020304" pitchFamily="18" charset="0"/>
              </a:rPr>
              <a:t>конфліктність, порушення спілкування,  </a:t>
            </a:r>
            <a:r>
              <a:rPr lang="uk-UA" sz="28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агресія, збудження</a:t>
            </a:r>
            <a:r>
              <a:rPr lang="uk-UA" sz="2800" b="1" kern="0" dirty="0" smtClean="0">
                <a:solidFill>
                  <a:srgbClr val="FFD966"/>
                </a:solidFill>
                <a:latin typeface="Times New Roman" panose="02020603050405020304" pitchFamily="18" charset="0"/>
                <a:ea typeface="Calibri" panose="020F0502020204030204" pitchFamily="34" charset="0"/>
                <a:cs typeface="Times New Roman" panose="02020603050405020304" pitchFamily="18" charset="0"/>
              </a:rPr>
              <a:t>, відмова </a:t>
            </a:r>
            <a:r>
              <a:rPr lang="uk-UA" sz="28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від соціальних контактів</a:t>
            </a:r>
            <a:r>
              <a:rPr lang="uk-UA" sz="26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 </a:t>
            </a:r>
            <a:r>
              <a:rPr lang="uk-UA" sz="2200" b="1" kern="0" dirty="0">
                <a:solidFill>
                  <a:srgbClr val="FFD966"/>
                </a:solidFill>
                <a:latin typeface="Times New Roman" panose="02020603050405020304" pitchFamily="18" charset="0"/>
                <a:ea typeface="Calibri" panose="020F0502020204030204" pitchFamily="34" charset="0"/>
                <a:cs typeface="Times New Roman" panose="02020603050405020304" pitchFamily="18" charset="0"/>
              </a:rPr>
              <a:t>   </a:t>
            </a:r>
            <a:endParaRPr lang="ru-RU" sz="2200" b="1"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130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4452</TotalTime>
  <Words>2515</Words>
  <Application>Microsoft Office PowerPoint</Application>
  <PresentationFormat>Широкоэкранный</PresentationFormat>
  <Paragraphs>230</Paragraphs>
  <Slides>34</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34</vt:i4>
      </vt:variant>
    </vt:vector>
  </HeadingPairs>
  <TitlesOfParts>
    <vt:vector size="42" baseType="lpstr">
      <vt:lpstr>Arial</vt:lpstr>
      <vt:lpstr>Calibri</vt:lpstr>
      <vt:lpstr>Century Gothic</vt:lpstr>
      <vt:lpstr>Corbel</vt:lpstr>
      <vt:lpstr>ProximaNova</vt:lpstr>
      <vt:lpstr>Times New Roman</vt:lpstr>
      <vt:lpstr>Wingdings 3</vt:lpstr>
      <vt:lpstr>Легкий дым</vt:lpstr>
      <vt:lpstr>Вікторія ЛАЗАРЕНКО   керівниця гуртка МАН «Психологія»,  к. соціол. н., доцент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Допсихологічна допомога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 дітьми сенсорне заземлення можна виконати у вигляді  вправи:  «Долонька відчуттів» </vt:lpstr>
      <vt:lpstr>Презентация PowerPoint</vt:lpstr>
      <vt:lpstr>Презентация PowerPoint</vt:lpstr>
      <vt:lpstr>Презентация PowerPoint</vt:lpstr>
      <vt:lpstr>Презентация PowerPoint</vt:lpstr>
      <vt:lpstr>Як бути з агресією, активністю, збудливістю, балакучістю учнів? Як повернути їх до правил, дисципліни, самоконтролю? </vt:lpstr>
      <vt:lpstr>Для розуміння та називання емоцій, можна скористатися  «Колесом емоцій» Роберта Плутчика</vt:lpstr>
      <vt:lpstr>За допомогою смайликів дитині легше визначитися та показати свій настрій і назвати свої емоції</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RePack by Diakov</cp:lastModifiedBy>
  <cp:revision>322</cp:revision>
  <dcterms:created xsi:type="dcterms:W3CDTF">2022-04-08T14:23:46Z</dcterms:created>
  <dcterms:modified xsi:type="dcterms:W3CDTF">2022-05-05T22:12:38Z</dcterms:modified>
</cp:coreProperties>
</file>